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60" r:id="rId6"/>
    <p:sldId id="259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ol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lpec s tremi sli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964A8F3-D1FE-49E8-B09A-99BA34046E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8176" y="1204659"/>
            <a:ext cx="8791575" cy="1895157"/>
          </a:xfrm>
        </p:spPr>
        <p:txBody>
          <a:bodyPr>
            <a:normAutofit/>
          </a:bodyPr>
          <a:lstStyle/>
          <a:p>
            <a:r>
              <a:rPr lang="sl-SI" sz="5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Vpis v srednje šole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39B95F4-75D7-40C7-AA51-171C0041F2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9206104" cy="2323274"/>
          </a:xfrm>
        </p:spPr>
        <p:txBody>
          <a:bodyPr>
            <a:noAutofit/>
          </a:bodyPr>
          <a:lstStyle/>
          <a:p>
            <a:pPr algn="ctr"/>
            <a:r>
              <a:rPr lang="sl-SI" sz="2800" b="1" dirty="0"/>
              <a:t>šolsko leto 2022/2023</a:t>
            </a:r>
            <a:r>
              <a:rPr lang="sl-SI" sz="2800" dirty="0"/>
              <a:t>    </a:t>
            </a:r>
          </a:p>
          <a:p>
            <a:pPr algn="ctr"/>
            <a:r>
              <a:rPr lang="sl-SI" sz="2800" dirty="0"/>
              <a:t>                                                               </a:t>
            </a:r>
          </a:p>
          <a:p>
            <a:pPr algn="r"/>
            <a:r>
              <a:rPr lang="sl-SI" sz="1400" dirty="0"/>
              <a:t>Elizabeta Žnidaršič,                                                                                                         </a:t>
            </a:r>
          </a:p>
          <a:p>
            <a:pPr algn="r"/>
            <a:r>
              <a:rPr lang="sl-SI" sz="1400" dirty="0"/>
              <a:t>svetovalna delavka</a:t>
            </a:r>
          </a:p>
        </p:txBody>
      </p:sp>
    </p:spTree>
    <p:extLst>
      <p:ext uri="{BB962C8B-B14F-4D97-AF65-F5344CB8AC3E}">
        <p14:creationId xmlns:p14="http://schemas.microsoft.com/office/powerpoint/2010/main" val="3924564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F21F34-CD3A-4AA6-BDD2-ABA2F0BAA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374904"/>
            <a:ext cx="9905999" cy="914400"/>
          </a:xfrm>
        </p:spPr>
        <p:txBody>
          <a:bodyPr/>
          <a:lstStyle/>
          <a:p>
            <a:r>
              <a:rPr lang="sl-SI" b="1" dirty="0">
                <a:solidFill>
                  <a:srgbClr val="FFC000"/>
                </a:solidFill>
              </a:rPr>
              <a:t>Informacije: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0E3C5E76-3C6F-4F41-B27F-788DCEFA2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1" y="1289304"/>
            <a:ext cx="9905999" cy="3541714"/>
          </a:xfrm>
        </p:spPr>
        <p:txBody>
          <a:bodyPr>
            <a:normAutofit fontScale="25000" lnSpcReduction="20000"/>
          </a:bodyPr>
          <a:lstStyle/>
          <a:p>
            <a:pPr marL="285750" indent="-285750"/>
            <a:r>
              <a:rPr lang="sl-SI" sz="6200" b="1" dirty="0">
                <a:latin typeface="Bookman Old Style" panose="02050604050505020204" pitchFamily="18" charset="0"/>
              </a:rPr>
              <a:t>Ministrstvo za izobraževanje, znanost in šport:  </a:t>
            </a:r>
            <a:r>
              <a:rPr lang="sl-SI" sz="6200" b="1" dirty="0">
                <a:solidFill>
                  <a:schemeClr val="accent1"/>
                </a:solidFill>
                <a:latin typeface="Bookman Old Style" panose="02050604050505020204" pitchFamily="18" charset="0"/>
              </a:rPr>
              <a:t>www.mizs.gov.si </a:t>
            </a:r>
          </a:p>
          <a:p>
            <a:r>
              <a:rPr lang="sl-SI" sz="6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>     </a:t>
            </a:r>
            <a:r>
              <a:rPr lang="sl-SI" sz="6200" b="1" dirty="0">
                <a:latin typeface="Bookman Old Style" panose="02050604050505020204" pitchFamily="18" charset="0"/>
              </a:rPr>
              <a:t>(Vpis v srednje šole)</a:t>
            </a:r>
          </a:p>
          <a:p>
            <a:pPr marL="285750" indent="-285750"/>
            <a:r>
              <a:rPr lang="sl-SI" sz="6200" b="1" dirty="0">
                <a:latin typeface="Bookman Old Style" panose="02050604050505020204" pitchFamily="18" charset="0"/>
              </a:rPr>
              <a:t>portal slovenskih srednjih šol: </a:t>
            </a:r>
            <a:r>
              <a:rPr lang="sl-SI" sz="6200" b="1" dirty="0">
                <a:solidFill>
                  <a:schemeClr val="accent1"/>
                </a:solidFill>
                <a:latin typeface="Bookman Old Style" panose="02050604050505020204" pitchFamily="18" charset="0"/>
              </a:rPr>
              <a:t>https://slovenskesrednjesole.si/</a:t>
            </a:r>
          </a:p>
          <a:p>
            <a:endParaRPr lang="sl-SI" sz="6200" b="1" dirty="0">
              <a:solidFill>
                <a:schemeClr val="tx2">
                  <a:lumMod val="60000"/>
                  <a:lumOff val="40000"/>
                </a:schemeClr>
              </a:solidFill>
              <a:latin typeface="Bookman Old Style" panose="02050604050505020204" pitchFamily="18" charset="0"/>
            </a:endParaRPr>
          </a:p>
          <a:p>
            <a:pPr marL="285750" indent="-285750"/>
            <a:r>
              <a:rPr lang="sl-SI" sz="6200" b="1" u="sng" dirty="0">
                <a:latin typeface="Bookman Old Style" panose="02050604050505020204" pitchFamily="18" charset="0"/>
              </a:rPr>
              <a:t>poklici:</a:t>
            </a:r>
            <a:r>
              <a:rPr lang="sl-SI" sz="6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>      </a:t>
            </a:r>
            <a:r>
              <a:rPr lang="sl-SI" sz="6200" b="1" dirty="0">
                <a:solidFill>
                  <a:schemeClr val="accent1"/>
                </a:solidFill>
                <a:latin typeface="Bookman Old Style" panose="02050604050505020204" pitchFamily="18" charset="0"/>
              </a:rPr>
              <a:t>www.ess.gov.si/ncips</a:t>
            </a:r>
          </a:p>
          <a:p>
            <a:r>
              <a:rPr lang="sl-SI" sz="6200" b="1" dirty="0">
                <a:solidFill>
                  <a:schemeClr val="accent1"/>
                </a:solidFill>
                <a:latin typeface="Bookman Old Style" panose="02050604050505020204" pitchFamily="18" charset="0"/>
              </a:rPr>
              <a:t>                  www.mojaizbira.si                </a:t>
            </a:r>
          </a:p>
          <a:p>
            <a:endParaRPr lang="sl-SI" sz="6200" b="1" dirty="0">
              <a:solidFill>
                <a:schemeClr val="tx2">
                  <a:lumMod val="60000"/>
                  <a:lumOff val="40000"/>
                </a:schemeClr>
              </a:solidFill>
              <a:latin typeface="Bookman Old Style" panose="02050604050505020204" pitchFamily="18" charset="0"/>
            </a:endParaRPr>
          </a:p>
          <a:p>
            <a:pPr marL="285750" indent="-285750"/>
            <a:r>
              <a:rPr lang="sl-SI" sz="6200" b="1" u="sng" dirty="0">
                <a:latin typeface="Bookman Old Style" panose="02050604050505020204" pitchFamily="18" charset="0"/>
              </a:rPr>
              <a:t>štipendije: </a:t>
            </a:r>
            <a:r>
              <a:rPr lang="sl-SI" sz="6200" b="1" dirty="0">
                <a:latin typeface="Bookman Old Style" panose="02050604050505020204" pitchFamily="18" charset="0"/>
              </a:rPr>
              <a:t>      </a:t>
            </a:r>
            <a:r>
              <a:rPr lang="sl-SI" sz="6200" b="1" dirty="0">
                <a:solidFill>
                  <a:schemeClr val="accent1"/>
                </a:solidFill>
                <a:latin typeface="Bookman Old Style" panose="02050604050505020204" pitchFamily="18" charset="0"/>
              </a:rPr>
              <a:t>www.mddsz.gov.si</a:t>
            </a:r>
          </a:p>
          <a:p>
            <a:r>
              <a:rPr lang="sl-SI" sz="6200" b="1" dirty="0">
                <a:solidFill>
                  <a:schemeClr val="accent1"/>
                </a:solidFill>
                <a:latin typeface="Bookman Old Style" panose="02050604050505020204" pitchFamily="18" charset="0"/>
              </a:rPr>
              <a:t>                        www.sklad-kadri.si</a:t>
            </a:r>
          </a:p>
          <a:p>
            <a:endParaRPr lang="sl-SI" sz="6200" b="1" dirty="0">
              <a:solidFill>
                <a:schemeClr val="accent1"/>
              </a:solidFill>
              <a:latin typeface="Bookman Old Style" panose="02050604050505020204" pitchFamily="18" charset="0"/>
            </a:endParaRPr>
          </a:p>
          <a:p>
            <a:pPr marL="285750" indent="-285750"/>
            <a:r>
              <a:rPr lang="sl-SI" sz="6200" b="1" u="sng" dirty="0">
                <a:latin typeface="Bookman Old Style" panose="02050604050505020204" pitchFamily="18" charset="0"/>
              </a:rPr>
              <a:t> šolska spletna stran:</a:t>
            </a:r>
            <a:r>
              <a:rPr lang="sl-SI" sz="6200" b="1" dirty="0">
                <a:latin typeface="Bookman Old Style" panose="02050604050505020204" pitchFamily="18" charset="0"/>
              </a:rPr>
              <a:t>  </a:t>
            </a:r>
            <a:r>
              <a:rPr lang="sl-SI" sz="6200" b="1" dirty="0">
                <a:solidFill>
                  <a:schemeClr val="accent1"/>
                </a:solidFill>
                <a:latin typeface="Bookman Old Style" panose="02050604050505020204" pitchFamily="18" charset="0"/>
              </a:rPr>
              <a:t>www.osrj.si</a:t>
            </a:r>
            <a:endParaRPr lang="sl-SI" sz="6200" b="1" dirty="0">
              <a:latin typeface="Bookman Old Style" panose="02050604050505020204" pitchFamily="18" charset="0"/>
            </a:endParaRPr>
          </a:p>
          <a:p>
            <a:pPr marL="285750" indent="-285750"/>
            <a:r>
              <a:rPr lang="sl-SI" sz="6200" b="1" i="1" u="sng" dirty="0">
                <a:latin typeface="Bookman Old Style" panose="02050604050505020204" pitchFamily="18" charset="0"/>
              </a:rPr>
              <a:t>Elizabeta Žnidaršič, svetovalna delavka </a:t>
            </a:r>
            <a:r>
              <a:rPr lang="sl-SI" sz="6200" b="1" dirty="0">
                <a:latin typeface="Bookman Old Style" panose="02050604050505020204" pitchFamily="18" charset="0"/>
              </a:rPr>
              <a:t>   tel. </a:t>
            </a:r>
            <a:r>
              <a:rPr lang="sl-SI" sz="6200" b="1" dirty="0">
                <a:solidFill>
                  <a:schemeClr val="accent1"/>
                </a:solidFill>
                <a:latin typeface="Bookman Old Style" panose="02050604050505020204" pitchFamily="18" charset="0"/>
              </a:rPr>
              <a:t>01/500-46-55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57856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>
            <a:extLst>
              <a:ext uri="{FF2B5EF4-FFF2-40B4-BE49-F238E27FC236}">
                <a16:creationId xmlns:a16="http://schemas.microsoft.com/office/drawing/2014/main" id="{0FCA1CED-4D99-4B2E-9521-AD9EAC812818}"/>
              </a:ext>
            </a:extLst>
          </p:cNvPr>
          <p:cNvSpPr/>
          <p:nvPr/>
        </p:nvSpPr>
        <p:spPr>
          <a:xfrm>
            <a:off x="1459511" y="2016288"/>
            <a:ext cx="1878049" cy="20802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sl-SI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Osnovna šola</a:t>
            </a:r>
          </a:p>
        </p:txBody>
      </p:sp>
      <p:sp>
        <p:nvSpPr>
          <p:cNvPr id="3" name="Pravokotnik 2">
            <a:extLst>
              <a:ext uri="{FF2B5EF4-FFF2-40B4-BE49-F238E27FC236}">
                <a16:creationId xmlns:a16="http://schemas.microsoft.com/office/drawing/2014/main" id="{894D6411-9104-4D22-8D08-244FC4DB96AE}"/>
              </a:ext>
            </a:extLst>
          </p:cNvPr>
          <p:cNvSpPr/>
          <p:nvPr/>
        </p:nvSpPr>
        <p:spPr>
          <a:xfrm>
            <a:off x="4058832" y="4384513"/>
            <a:ext cx="1872206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sl-SI" sz="1000" b="1" dirty="0">
                <a:solidFill>
                  <a:prstClr val="black"/>
                </a:solidFill>
                <a:latin typeface="Bookman Old Style" panose="02050604050505020204" pitchFamily="18" charset="0"/>
              </a:rPr>
              <a:t>SREDNJE POKLICNO IZOBRAŽEVANJE</a:t>
            </a:r>
          </a:p>
        </p:txBody>
      </p:sp>
      <p:sp>
        <p:nvSpPr>
          <p:cNvPr id="4" name="Pravokotnik 3">
            <a:extLst>
              <a:ext uri="{FF2B5EF4-FFF2-40B4-BE49-F238E27FC236}">
                <a16:creationId xmlns:a16="http://schemas.microsoft.com/office/drawing/2014/main" id="{75AE96B0-9288-4C8B-A132-1F90DF5E2199}"/>
              </a:ext>
            </a:extLst>
          </p:cNvPr>
          <p:cNvSpPr/>
          <p:nvPr/>
        </p:nvSpPr>
        <p:spPr>
          <a:xfrm>
            <a:off x="4127162" y="2672074"/>
            <a:ext cx="1784994" cy="91495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latin typeface="Bookman Old Style" panose="02050604050505020204" pitchFamily="18" charset="0"/>
              </a:rPr>
              <a:t>SREDNJE STROKOVNO IN TEHNIŠKO IZOBRAŽEVANJE</a:t>
            </a:r>
          </a:p>
        </p:txBody>
      </p:sp>
      <p:sp>
        <p:nvSpPr>
          <p:cNvPr id="5" name="Pravokotnik 4">
            <a:extLst>
              <a:ext uri="{FF2B5EF4-FFF2-40B4-BE49-F238E27FC236}">
                <a16:creationId xmlns:a16="http://schemas.microsoft.com/office/drawing/2014/main" id="{D3F6F442-7F72-4695-9ED8-4BD44056F06E}"/>
              </a:ext>
            </a:extLst>
          </p:cNvPr>
          <p:cNvSpPr/>
          <p:nvPr/>
        </p:nvSpPr>
        <p:spPr>
          <a:xfrm>
            <a:off x="4102438" y="1101887"/>
            <a:ext cx="1834443" cy="9143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latin typeface="Bookman Old Style" panose="02050604050505020204" pitchFamily="18" charset="0"/>
              </a:rPr>
              <a:t>GIMNAZIJA</a:t>
            </a:r>
          </a:p>
        </p:txBody>
      </p:sp>
      <p:sp>
        <p:nvSpPr>
          <p:cNvPr id="6" name="Pravokotnik 5">
            <a:extLst>
              <a:ext uri="{FF2B5EF4-FFF2-40B4-BE49-F238E27FC236}">
                <a16:creationId xmlns:a16="http://schemas.microsoft.com/office/drawing/2014/main" id="{575CF89A-7DFF-4DB7-B424-3B2DAAA1EF82}"/>
              </a:ext>
            </a:extLst>
          </p:cNvPr>
          <p:cNvSpPr/>
          <p:nvPr/>
        </p:nvSpPr>
        <p:spPr>
          <a:xfrm>
            <a:off x="5931039" y="1101887"/>
            <a:ext cx="576066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sl-SI" sz="1600" b="1" dirty="0">
                <a:latin typeface="Bookman Old Style" panose="02050604050505020204" pitchFamily="18" charset="0"/>
              </a:rPr>
              <a:t>4 letno</a:t>
            </a:r>
          </a:p>
        </p:txBody>
      </p:sp>
      <p:sp>
        <p:nvSpPr>
          <p:cNvPr id="7" name="Pravokotnik 6">
            <a:extLst>
              <a:ext uri="{FF2B5EF4-FFF2-40B4-BE49-F238E27FC236}">
                <a16:creationId xmlns:a16="http://schemas.microsoft.com/office/drawing/2014/main" id="{3D3D41F6-F864-4C19-AED8-F5915312281F}"/>
              </a:ext>
            </a:extLst>
          </p:cNvPr>
          <p:cNvSpPr/>
          <p:nvPr/>
        </p:nvSpPr>
        <p:spPr>
          <a:xfrm>
            <a:off x="5931036" y="2672074"/>
            <a:ext cx="576067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sl-SI" sz="1600" b="1" dirty="0">
                <a:latin typeface="Bookman Old Style" panose="02050604050505020204" pitchFamily="18" charset="0"/>
              </a:rPr>
              <a:t>4 letno</a:t>
            </a:r>
          </a:p>
        </p:txBody>
      </p:sp>
      <p:sp>
        <p:nvSpPr>
          <p:cNvPr id="8" name="Pravokotnik 7">
            <a:extLst>
              <a:ext uri="{FF2B5EF4-FFF2-40B4-BE49-F238E27FC236}">
                <a16:creationId xmlns:a16="http://schemas.microsoft.com/office/drawing/2014/main" id="{C306BAEF-5825-4B83-AAAD-F19CBFD758E0}"/>
              </a:ext>
            </a:extLst>
          </p:cNvPr>
          <p:cNvSpPr/>
          <p:nvPr/>
        </p:nvSpPr>
        <p:spPr>
          <a:xfrm>
            <a:off x="5931037" y="4384513"/>
            <a:ext cx="576067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sl-SI" sz="1600" b="1" dirty="0">
                <a:latin typeface="Bookman Old Style" panose="02050604050505020204" pitchFamily="18" charset="0"/>
              </a:rPr>
              <a:t>3 letno</a:t>
            </a:r>
          </a:p>
        </p:txBody>
      </p:sp>
      <p:sp>
        <p:nvSpPr>
          <p:cNvPr id="9" name="Zaobljeni pravokotnik 50">
            <a:extLst>
              <a:ext uri="{FF2B5EF4-FFF2-40B4-BE49-F238E27FC236}">
                <a16:creationId xmlns:a16="http://schemas.microsoft.com/office/drawing/2014/main" id="{A30D8DA7-D3A9-4930-8B5F-6F50551D9537}"/>
              </a:ext>
            </a:extLst>
          </p:cNvPr>
          <p:cNvSpPr/>
          <p:nvPr/>
        </p:nvSpPr>
        <p:spPr>
          <a:xfrm>
            <a:off x="7936236" y="1101887"/>
            <a:ext cx="1620180" cy="91439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/>
              <a:t> </a:t>
            </a:r>
            <a:r>
              <a:rPr lang="sl-SI" sz="1000" b="1" dirty="0">
                <a:latin typeface="Bookman Old Style" panose="02050604050505020204" pitchFamily="18" charset="0"/>
              </a:rPr>
              <a:t>SPLOŠNA MATURA</a:t>
            </a:r>
          </a:p>
        </p:txBody>
      </p:sp>
      <p:sp>
        <p:nvSpPr>
          <p:cNvPr id="10" name="Zaobljeni pravokotnik 51">
            <a:extLst>
              <a:ext uri="{FF2B5EF4-FFF2-40B4-BE49-F238E27FC236}">
                <a16:creationId xmlns:a16="http://schemas.microsoft.com/office/drawing/2014/main" id="{71BFD624-5B07-48EA-B1C0-C3E513AF8ED9}"/>
              </a:ext>
            </a:extLst>
          </p:cNvPr>
          <p:cNvSpPr/>
          <p:nvPr/>
        </p:nvSpPr>
        <p:spPr>
          <a:xfrm>
            <a:off x="7936236" y="2747771"/>
            <a:ext cx="1620180" cy="914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latin typeface="Bookman Old Style" panose="02050604050505020204" pitchFamily="18" charset="0"/>
              </a:rPr>
              <a:t>POKLICNA MATURA</a:t>
            </a:r>
          </a:p>
        </p:txBody>
      </p:sp>
      <p:sp>
        <p:nvSpPr>
          <p:cNvPr id="11" name="Zaobljeni pravokotnik 51">
            <a:extLst>
              <a:ext uri="{FF2B5EF4-FFF2-40B4-BE49-F238E27FC236}">
                <a16:creationId xmlns:a16="http://schemas.microsoft.com/office/drawing/2014/main" id="{F18BCF74-E39A-453D-8024-B1B90F5EB87E}"/>
              </a:ext>
            </a:extLst>
          </p:cNvPr>
          <p:cNvSpPr/>
          <p:nvPr/>
        </p:nvSpPr>
        <p:spPr>
          <a:xfrm>
            <a:off x="8037119" y="4384513"/>
            <a:ext cx="1620180" cy="914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latin typeface="Bookman Old Style" panose="02050604050505020204" pitchFamily="18" charset="0"/>
              </a:rPr>
              <a:t>ZAKLJUČNI IZPIT</a:t>
            </a:r>
          </a:p>
        </p:txBody>
      </p:sp>
      <p:sp>
        <p:nvSpPr>
          <p:cNvPr id="12" name="Desno ukrivljena puščica 24">
            <a:extLst>
              <a:ext uri="{FF2B5EF4-FFF2-40B4-BE49-F238E27FC236}">
                <a16:creationId xmlns:a16="http://schemas.microsoft.com/office/drawing/2014/main" id="{1A651304-3A64-4817-B0FA-BA70395FDF28}"/>
              </a:ext>
            </a:extLst>
          </p:cNvPr>
          <p:cNvSpPr/>
          <p:nvPr/>
        </p:nvSpPr>
        <p:spPr>
          <a:xfrm rot="10800000">
            <a:off x="6625976" y="3129274"/>
            <a:ext cx="878588" cy="1643893"/>
          </a:xfrm>
          <a:prstGeom prst="curvedRightArrow">
            <a:avLst>
              <a:gd name="adj1" fmla="val 25000"/>
              <a:gd name="adj2" fmla="val 52119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14" name="PoljeZBesedilom 13">
            <a:extLst>
              <a:ext uri="{FF2B5EF4-FFF2-40B4-BE49-F238E27FC236}">
                <a16:creationId xmlns:a16="http://schemas.microsoft.com/office/drawing/2014/main" id="{92BABB56-A147-4887-9282-BE16B9F7E067}"/>
              </a:ext>
            </a:extLst>
          </p:cNvPr>
          <p:cNvSpPr txBox="1"/>
          <p:nvPr/>
        </p:nvSpPr>
        <p:spPr>
          <a:xfrm>
            <a:off x="6696970" y="3801600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000" dirty="0"/>
              <a:t>  </a:t>
            </a:r>
            <a:r>
              <a:rPr lang="sl-SI" sz="2000" dirty="0"/>
              <a:t>3+2</a:t>
            </a:r>
          </a:p>
        </p:txBody>
      </p:sp>
      <p:cxnSp>
        <p:nvCxnSpPr>
          <p:cNvPr id="15" name="Raven puščični povezovalnik 14">
            <a:extLst>
              <a:ext uri="{FF2B5EF4-FFF2-40B4-BE49-F238E27FC236}">
                <a16:creationId xmlns:a16="http://schemas.microsoft.com/office/drawing/2014/main" id="{D157F530-962C-4C7C-9701-A54F26E20F2E}"/>
              </a:ext>
            </a:extLst>
          </p:cNvPr>
          <p:cNvCxnSpPr/>
          <p:nvPr/>
        </p:nvCxnSpPr>
        <p:spPr>
          <a:xfrm flipV="1">
            <a:off x="6637690" y="1559086"/>
            <a:ext cx="1044116" cy="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en puščični povezovalnik 15">
            <a:extLst>
              <a:ext uri="{FF2B5EF4-FFF2-40B4-BE49-F238E27FC236}">
                <a16:creationId xmlns:a16="http://schemas.microsoft.com/office/drawing/2014/main" id="{F25C794A-9F42-43E2-91F5-587D93AD25C1}"/>
              </a:ext>
            </a:extLst>
          </p:cNvPr>
          <p:cNvCxnSpPr/>
          <p:nvPr/>
        </p:nvCxnSpPr>
        <p:spPr>
          <a:xfrm flipV="1">
            <a:off x="6727700" y="3056400"/>
            <a:ext cx="1044116" cy="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en puščični povezovalnik 16">
            <a:extLst>
              <a:ext uri="{FF2B5EF4-FFF2-40B4-BE49-F238E27FC236}">
                <a16:creationId xmlns:a16="http://schemas.microsoft.com/office/drawing/2014/main" id="{DD1A4832-A1A4-4597-A2A0-C695F98C13F2}"/>
              </a:ext>
            </a:extLst>
          </p:cNvPr>
          <p:cNvCxnSpPr/>
          <p:nvPr/>
        </p:nvCxnSpPr>
        <p:spPr>
          <a:xfrm flipV="1">
            <a:off x="6726726" y="4946909"/>
            <a:ext cx="1044116" cy="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911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>
            <a:extLst>
              <a:ext uri="{FF2B5EF4-FFF2-40B4-BE49-F238E27FC236}">
                <a16:creationId xmlns:a16="http://schemas.microsoft.com/office/drawing/2014/main" id="{6487B173-A9A4-4046-9ACC-FC4D83AB231F}"/>
              </a:ext>
            </a:extLst>
          </p:cNvPr>
          <p:cNvSpPr/>
          <p:nvPr/>
        </p:nvSpPr>
        <p:spPr>
          <a:xfrm>
            <a:off x="1734312" y="888859"/>
            <a:ext cx="872337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400" b="1" dirty="0">
                <a:solidFill>
                  <a:srgbClr val="FFC000"/>
                </a:solidFill>
                <a:latin typeface="Bookman Old Style" panose="02050604050505020204" pitchFamily="18" charset="0"/>
              </a:rPr>
              <a:t>SPLOŠNA MATURA</a:t>
            </a:r>
            <a:r>
              <a:rPr lang="sl-SI" sz="2400" dirty="0">
                <a:solidFill>
                  <a:srgbClr val="FFC000"/>
                </a:solidFill>
                <a:latin typeface="Bookman Old Style" panose="02050604050505020204" pitchFamily="18" charset="0"/>
              </a:rPr>
              <a:t>: </a:t>
            </a:r>
            <a:r>
              <a:rPr lang="sl-SI" sz="2400" b="1" dirty="0">
                <a:solidFill>
                  <a:srgbClr val="0070C0"/>
                </a:solidFill>
                <a:latin typeface="Bookman Old Style" panose="02050604050505020204" pitchFamily="18" charset="0"/>
              </a:rPr>
              <a:t>5 predmetov </a:t>
            </a:r>
          </a:p>
          <a:p>
            <a:r>
              <a:rPr lang="sl-SI" sz="2400" dirty="0">
                <a:latin typeface="Bookman Old Style" panose="02050604050505020204" pitchFamily="18" charset="0"/>
              </a:rPr>
              <a:t>                   </a:t>
            </a:r>
          </a:p>
          <a:p>
            <a:r>
              <a:rPr lang="sl-SI" sz="2400" dirty="0">
                <a:latin typeface="Bookman Old Style" panose="02050604050505020204" pitchFamily="18" charset="0"/>
              </a:rPr>
              <a:t>          </a:t>
            </a:r>
            <a:r>
              <a:rPr lang="sl-SI" sz="2400" b="1" dirty="0">
                <a:latin typeface="Bookman Old Style" panose="02050604050505020204" pitchFamily="18" charset="0"/>
              </a:rPr>
              <a:t>3 obvezni         2 izbirna</a:t>
            </a:r>
            <a:r>
              <a:rPr lang="sl-SI" sz="2400" dirty="0">
                <a:latin typeface="Bookman Old Style" panose="02050604050505020204" pitchFamily="18" charset="0"/>
              </a:rPr>
              <a:t> </a:t>
            </a:r>
          </a:p>
          <a:p>
            <a:r>
              <a:rPr lang="sl-SI" sz="2400" dirty="0">
                <a:latin typeface="Bookman Old Style" panose="02050604050505020204" pitchFamily="18" charset="0"/>
              </a:rPr>
              <a:t>          </a:t>
            </a:r>
            <a:r>
              <a:rPr lang="sl-SI" sz="1600" dirty="0">
                <a:latin typeface="Bookman Old Style" panose="02050604050505020204" pitchFamily="18" charset="0"/>
              </a:rPr>
              <a:t>(SLO, MAT, TJA)</a:t>
            </a:r>
          </a:p>
          <a:p>
            <a:endParaRPr lang="sl-SI" sz="2400" dirty="0">
              <a:latin typeface="Bookman Old Style" panose="02050604050505020204" pitchFamily="18" charset="0"/>
            </a:endParaRPr>
          </a:p>
          <a:p>
            <a:r>
              <a:rPr lang="sl-SI" sz="2400" dirty="0">
                <a:solidFill>
                  <a:srgbClr val="C00000"/>
                </a:solidFill>
                <a:latin typeface="Bookman Old Style" panose="02050604050505020204" pitchFamily="18" charset="0"/>
              </a:rPr>
              <a:t>                                  </a:t>
            </a:r>
            <a:r>
              <a:rPr lang="sl-SI" sz="2400" b="1" dirty="0">
                <a:solidFill>
                  <a:srgbClr val="FFC000"/>
                </a:solidFill>
                <a:latin typeface="Bookman Old Style" panose="02050604050505020204" pitchFamily="18" charset="0"/>
              </a:rPr>
              <a:t>POKLICNA MATURA</a:t>
            </a:r>
            <a:r>
              <a:rPr lang="sl-SI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:</a:t>
            </a:r>
            <a:r>
              <a:rPr lang="sl-SI" sz="2400" dirty="0">
                <a:solidFill>
                  <a:srgbClr val="C00000"/>
                </a:solidFill>
                <a:latin typeface="Bookman Old Style" panose="02050604050505020204" pitchFamily="18" charset="0"/>
              </a:rPr>
              <a:t> </a:t>
            </a:r>
            <a:r>
              <a:rPr lang="sl-SI" sz="2400" b="1" dirty="0">
                <a:solidFill>
                  <a:srgbClr val="0070C0"/>
                </a:solidFill>
                <a:latin typeface="Bookman Old Style" panose="02050604050505020204" pitchFamily="18" charset="0"/>
              </a:rPr>
              <a:t>4 predmeti</a:t>
            </a:r>
          </a:p>
          <a:p>
            <a:r>
              <a:rPr lang="sl-SI" sz="2400" dirty="0">
                <a:solidFill>
                  <a:srgbClr val="C00000"/>
                </a:solidFill>
                <a:latin typeface="Bookman Old Style" panose="02050604050505020204" pitchFamily="18" charset="0"/>
              </a:rPr>
              <a:t>           </a:t>
            </a:r>
            <a:r>
              <a:rPr lang="sl-SI" sz="2400" dirty="0">
                <a:latin typeface="Bookman Old Style" panose="02050604050505020204" pitchFamily="18" charset="0"/>
              </a:rPr>
              <a:t>   </a:t>
            </a:r>
          </a:p>
          <a:p>
            <a:r>
              <a:rPr lang="sl-SI" sz="2400" b="1" dirty="0">
                <a:latin typeface="Bookman Old Style" panose="02050604050505020204" pitchFamily="18" charset="0"/>
              </a:rPr>
              <a:t>                                     2 obvezna             2 izbirna</a:t>
            </a:r>
          </a:p>
          <a:p>
            <a:r>
              <a:rPr lang="sl-SI" sz="1600" dirty="0">
                <a:latin typeface="Bookman Old Style" panose="02050604050505020204" pitchFamily="18" charset="0"/>
              </a:rPr>
              <a:t>                                                          (SLO, IZBIR.PR.)</a:t>
            </a:r>
          </a:p>
          <a:p>
            <a:endParaRPr lang="sl-SI" sz="2400" dirty="0">
              <a:latin typeface="Bookman Old Style" panose="02050604050505020204" pitchFamily="18" charset="0"/>
            </a:endParaRPr>
          </a:p>
          <a:p>
            <a:endParaRPr lang="sl-SI" sz="2400" dirty="0">
              <a:latin typeface="Bookman Old Style" panose="02050604050505020204" pitchFamily="18" charset="0"/>
            </a:endParaRPr>
          </a:p>
          <a:p>
            <a:r>
              <a:rPr lang="sl-SI" sz="2400" dirty="0">
                <a:solidFill>
                  <a:srgbClr val="C00000"/>
                </a:solidFill>
                <a:latin typeface="Bookman Old Style" panose="02050604050505020204" pitchFamily="18" charset="0"/>
              </a:rPr>
              <a:t> </a:t>
            </a:r>
            <a:r>
              <a:rPr lang="sl-SI" sz="2400" b="1" dirty="0">
                <a:solidFill>
                  <a:srgbClr val="FFC000"/>
                </a:solidFill>
                <a:latin typeface="Bookman Old Style" panose="02050604050505020204" pitchFamily="18" charset="0"/>
              </a:rPr>
              <a:t>ZAKLJUČNI IZPIT</a:t>
            </a:r>
            <a:r>
              <a:rPr lang="sl-SI" sz="2400" dirty="0">
                <a:solidFill>
                  <a:srgbClr val="FFC000"/>
                </a:solidFill>
                <a:latin typeface="Bookman Old Style" panose="02050604050505020204" pitchFamily="18" charset="0"/>
              </a:rPr>
              <a:t>: </a:t>
            </a:r>
            <a:r>
              <a:rPr lang="sl-SI" sz="2400" b="1" dirty="0">
                <a:solidFill>
                  <a:srgbClr val="0070C0"/>
                </a:solidFill>
                <a:latin typeface="Bookman Old Style" panose="02050604050505020204" pitchFamily="18" charset="0"/>
              </a:rPr>
              <a:t>3 predmeti  </a:t>
            </a:r>
          </a:p>
          <a:p>
            <a:r>
              <a:rPr lang="sl-SI" sz="2400" b="1" dirty="0">
                <a:latin typeface="Bookman Old Style" panose="02050604050505020204" pitchFamily="18" charset="0"/>
              </a:rPr>
              <a:t>                </a:t>
            </a:r>
            <a:r>
              <a:rPr lang="sl-SI" sz="1600" dirty="0">
                <a:latin typeface="Bookman Old Style" panose="02050604050505020204" pitchFamily="18" charset="0"/>
              </a:rPr>
              <a:t> (SLO, STROK. PR., STORITEV/IZDELEK</a:t>
            </a:r>
            <a:r>
              <a:rPr lang="sl-SI" sz="2400" dirty="0">
                <a:latin typeface="Bookman Old Style" panose="02050604050505020204" pitchFamily="18" charset="0"/>
              </a:rPr>
              <a:t>)</a:t>
            </a:r>
          </a:p>
        </p:txBody>
      </p:sp>
      <p:cxnSp>
        <p:nvCxnSpPr>
          <p:cNvPr id="3" name="Raven puščični povezovalnik 2">
            <a:extLst>
              <a:ext uri="{FF2B5EF4-FFF2-40B4-BE49-F238E27FC236}">
                <a16:creationId xmlns:a16="http://schemas.microsoft.com/office/drawing/2014/main" id="{BE07B92B-AA36-46F9-950F-382E4983AF27}"/>
              </a:ext>
            </a:extLst>
          </p:cNvPr>
          <p:cNvCxnSpPr/>
          <p:nvPr/>
        </p:nvCxnSpPr>
        <p:spPr>
          <a:xfrm flipH="1">
            <a:off x="2975264" y="1268872"/>
            <a:ext cx="1026850" cy="3964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Raven puščični povezovalnik 3">
            <a:extLst>
              <a:ext uri="{FF2B5EF4-FFF2-40B4-BE49-F238E27FC236}">
                <a16:creationId xmlns:a16="http://schemas.microsoft.com/office/drawing/2014/main" id="{49468E3C-C123-4700-8CE5-D69F609637FE}"/>
              </a:ext>
            </a:extLst>
          </p:cNvPr>
          <p:cNvCxnSpPr>
            <a:cxnSpLocks/>
          </p:cNvCxnSpPr>
          <p:nvPr/>
        </p:nvCxnSpPr>
        <p:spPr>
          <a:xfrm flipH="1">
            <a:off x="5578346" y="3065706"/>
            <a:ext cx="1213350" cy="4157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aven puščični povezovalnik 4">
            <a:extLst>
              <a:ext uri="{FF2B5EF4-FFF2-40B4-BE49-F238E27FC236}">
                <a16:creationId xmlns:a16="http://schemas.microsoft.com/office/drawing/2014/main" id="{07E3A5B6-1EB6-4E41-8F95-F783BE2F1F71}"/>
              </a:ext>
            </a:extLst>
          </p:cNvPr>
          <p:cNvCxnSpPr>
            <a:cxnSpLocks/>
          </p:cNvCxnSpPr>
          <p:nvPr/>
        </p:nvCxnSpPr>
        <p:spPr>
          <a:xfrm>
            <a:off x="4328340" y="1250584"/>
            <a:ext cx="1250006" cy="4146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en puščični povezovalnik 6">
            <a:extLst>
              <a:ext uri="{FF2B5EF4-FFF2-40B4-BE49-F238E27FC236}">
                <a16:creationId xmlns:a16="http://schemas.microsoft.com/office/drawing/2014/main" id="{81E268D0-7136-4DC6-89D0-22DBCAAEA86E}"/>
              </a:ext>
            </a:extLst>
          </p:cNvPr>
          <p:cNvCxnSpPr>
            <a:cxnSpLocks/>
          </p:cNvCxnSpPr>
          <p:nvPr/>
        </p:nvCxnSpPr>
        <p:spPr>
          <a:xfrm>
            <a:off x="7095348" y="3065706"/>
            <a:ext cx="1529344" cy="4157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1387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0FEF663-AB8C-4C11-97F4-821911814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618518"/>
            <a:ext cx="9905999" cy="661642"/>
          </a:xfrm>
        </p:spPr>
        <p:txBody>
          <a:bodyPr/>
          <a:lstStyle/>
          <a:p>
            <a:r>
              <a:rPr lang="sl-SI" b="1" dirty="0">
                <a:solidFill>
                  <a:srgbClr val="FFC000"/>
                </a:solidFill>
              </a:rPr>
              <a:t>MERILA za vpis V </a:t>
            </a:r>
            <a:r>
              <a:rPr lang="sl-SI" b="1" dirty="0" err="1">
                <a:solidFill>
                  <a:srgbClr val="FFC000"/>
                </a:solidFill>
              </a:rPr>
              <a:t>Sš</a:t>
            </a:r>
            <a:endParaRPr lang="sl-SI" b="1" dirty="0">
              <a:solidFill>
                <a:srgbClr val="FFC000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0430B5C-2C04-459E-82BA-02CB64746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1" y="1207008"/>
            <a:ext cx="9905999" cy="544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2000" dirty="0">
                <a:latin typeface="Bookman Old Style" panose="02050604050505020204" pitchFamily="18" charset="0"/>
              </a:rPr>
              <a:t>Točke pridobljene </a:t>
            </a:r>
            <a:r>
              <a:rPr lang="sl-SI" sz="2000" b="1" dirty="0">
                <a:latin typeface="Bookman Old Style" panose="02050604050505020204" pitchFamily="18" charset="0"/>
              </a:rPr>
              <a:t>z učnim uspehom:</a:t>
            </a:r>
          </a:p>
          <a:p>
            <a:r>
              <a:rPr lang="sl-SI" sz="1800" b="1" dirty="0">
                <a:latin typeface="Bookman Old Style" panose="02050604050505020204" pitchFamily="18" charset="0"/>
              </a:rPr>
              <a:t>zaključne ocene </a:t>
            </a:r>
            <a:r>
              <a:rPr lang="sl-SI" sz="1800" dirty="0">
                <a:latin typeface="Bookman Old Style" panose="02050604050505020204" pitchFamily="18" charset="0"/>
              </a:rPr>
              <a:t>obveznih predmetov iz </a:t>
            </a:r>
            <a:r>
              <a:rPr lang="sl-SI" sz="1800" b="1" dirty="0">
                <a:latin typeface="Bookman Old Style" panose="02050604050505020204" pitchFamily="18" charset="0"/>
              </a:rPr>
              <a:t>7.,8. in 9. razreda- </a:t>
            </a:r>
            <a:r>
              <a:rPr lang="sl-SI" sz="1800" dirty="0">
                <a:latin typeface="Bookman Old Style" panose="02050604050505020204" pitchFamily="18" charset="0"/>
              </a:rPr>
              <a:t>z</a:t>
            </a:r>
            <a:r>
              <a:rPr lang="sl-SI" sz="1800" b="1" dirty="0">
                <a:latin typeface="Bookman Old Style" panose="02050604050505020204" pitchFamily="18" charset="0"/>
              </a:rPr>
              <a:t> </a:t>
            </a:r>
            <a:r>
              <a:rPr lang="sl-SI" sz="1800" dirty="0">
                <a:latin typeface="Bookman Old Style" panose="02050604050505020204" pitchFamily="18" charset="0"/>
              </a:rPr>
              <a:t>učnim uspehom lahko pridobi največ </a:t>
            </a:r>
            <a:r>
              <a:rPr lang="sl-SI" sz="1800" b="1" dirty="0">
                <a:latin typeface="Bookman Old Style" panose="02050604050505020204" pitchFamily="18" charset="0"/>
              </a:rPr>
              <a:t>175 točk</a:t>
            </a:r>
          </a:p>
          <a:p>
            <a:endParaRPr lang="sl-SI" sz="1800" dirty="0">
              <a:latin typeface="Bookman Old Style" panose="02050604050505020204" pitchFamily="18" charset="0"/>
            </a:endParaRPr>
          </a:p>
          <a:p>
            <a:endParaRPr lang="sl-SI" sz="1800" dirty="0">
              <a:latin typeface="Bookman Old Style" panose="02050604050505020204" pitchFamily="18" charset="0"/>
            </a:endParaRPr>
          </a:p>
          <a:p>
            <a:endParaRPr lang="sl-SI" sz="1800" dirty="0">
              <a:latin typeface="Bookman Old Style" panose="02050604050505020204" pitchFamily="18" charset="0"/>
            </a:endParaRPr>
          </a:p>
          <a:p>
            <a:endParaRPr lang="sl-SI" sz="1800" dirty="0">
              <a:latin typeface="Bookman Old Style" panose="02050604050505020204" pitchFamily="18" charset="0"/>
            </a:endParaRPr>
          </a:p>
          <a:p>
            <a:endParaRPr lang="sl-SI" sz="1800" dirty="0">
              <a:latin typeface="Bookman Old Style" panose="02050604050505020204" pitchFamily="18" charset="0"/>
            </a:endParaRPr>
          </a:p>
          <a:p>
            <a:endParaRPr lang="sl-SI" sz="1800" dirty="0">
              <a:latin typeface="Bookman Old Style" panose="02050604050505020204" pitchFamily="18" charset="0"/>
            </a:endParaRPr>
          </a:p>
          <a:p>
            <a:endParaRPr lang="sl-SI" sz="1800" dirty="0">
              <a:latin typeface="Bookman Old Style" panose="02050604050505020204" pitchFamily="18" charset="0"/>
            </a:endParaRPr>
          </a:p>
          <a:p>
            <a:r>
              <a:rPr lang="sl-SI" sz="1800" dirty="0">
                <a:latin typeface="Bookman Old Style" panose="02050604050505020204" pitchFamily="18" charset="0"/>
              </a:rPr>
              <a:t>uspešno </a:t>
            </a:r>
            <a:r>
              <a:rPr lang="sl-SI" sz="1800" b="1" dirty="0">
                <a:latin typeface="Bookman Old Style" panose="02050604050505020204" pitchFamily="18" charset="0"/>
              </a:rPr>
              <a:t>opravljen preizkus nadarjenosti </a:t>
            </a:r>
            <a:r>
              <a:rPr lang="sl-SI" sz="1800" dirty="0">
                <a:latin typeface="Bookman Old Style" panose="02050604050505020204" pitchFamily="18" charset="0"/>
              </a:rPr>
              <a:t>(glasbena, likovna, plesna nadarjenost)</a:t>
            </a:r>
          </a:p>
          <a:p>
            <a:r>
              <a:rPr lang="sl-SI" sz="1800" b="1" dirty="0">
                <a:latin typeface="Bookman Old Style" panose="02050604050505020204" pitchFamily="18" charset="0"/>
              </a:rPr>
              <a:t>športni dosežki </a:t>
            </a:r>
            <a:r>
              <a:rPr lang="sl-SI" sz="1800" dirty="0">
                <a:latin typeface="Bookman Old Style" panose="02050604050505020204" pitchFamily="18" charset="0"/>
              </a:rPr>
              <a:t>(za učence, ki se vpisujejo v športni oddelek)</a:t>
            </a:r>
          </a:p>
          <a:p>
            <a:endParaRPr lang="sl-SI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AF0109A-114F-4DFF-BD7E-90F19FAE64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942" y="2009078"/>
            <a:ext cx="2757985" cy="3836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3741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DF50FD3-F0FB-42DF-93DB-03C2F9FDC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253" y="237812"/>
            <a:ext cx="9995159" cy="1374700"/>
          </a:xfrm>
        </p:spPr>
        <p:txBody>
          <a:bodyPr>
            <a:normAutofit/>
          </a:bodyPr>
          <a:lstStyle/>
          <a:p>
            <a:r>
              <a:rPr lang="sl-SI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ROKOVNIK VPISA za šolsko leto 2023/24</a:t>
            </a:r>
          </a:p>
        </p:txBody>
      </p:sp>
      <p:sp>
        <p:nvSpPr>
          <p:cNvPr id="7" name="Desna puščica 11">
            <a:extLst>
              <a:ext uri="{FF2B5EF4-FFF2-40B4-BE49-F238E27FC236}">
                <a16:creationId xmlns:a16="http://schemas.microsoft.com/office/drawing/2014/main" id="{0D498B10-2BD2-4182-8EB8-8FC9C14F9208}"/>
              </a:ext>
            </a:extLst>
          </p:cNvPr>
          <p:cNvSpPr/>
          <p:nvPr/>
        </p:nvSpPr>
        <p:spPr>
          <a:xfrm>
            <a:off x="4020260" y="1753720"/>
            <a:ext cx="4896544" cy="158417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400" b="1" dirty="0">
                <a:latin typeface="Bookman Old Style" panose="02050604050505020204" pitchFamily="18" charset="0"/>
              </a:rPr>
              <a:t>Konec januarja 2023 </a:t>
            </a:r>
            <a:r>
              <a:rPr lang="sl-SI" sz="1400" dirty="0">
                <a:latin typeface="Bookman Old Style" panose="02050604050505020204" pitchFamily="18" charset="0"/>
              </a:rPr>
              <a:t>(objava na spletu –MIZŠ)</a:t>
            </a:r>
          </a:p>
        </p:txBody>
      </p:sp>
      <p:sp>
        <p:nvSpPr>
          <p:cNvPr id="8" name="Desna puščica 9">
            <a:extLst>
              <a:ext uri="{FF2B5EF4-FFF2-40B4-BE49-F238E27FC236}">
                <a16:creationId xmlns:a16="http://schemas.microsoft.com/office/drawing/2014/main" id="{1573F27F-FB43-429D-800F-0D9A049DB065}"/>
              </a:ext>
            </a:extLst>
          </p:cNvPr>
          <p:cNvSpPr/>
          <p:nvPr/>
        </p:nvSpPr>
        <p:spPr>
          <a:xfrm>
            <a:off x="4020260" y="3712484"/>
            <a:ext cx="4929902" cy="1728192"/>
          </a:xfrm>
          <a:prstGeom prst="rightArrow">
            <a:avLst>
              <a:gd name="adj1" fmla="val 50000"/>
              <a:gd name="adj2" fmla="val 4412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400" b="1" dirty="0">
                <a:latin typeface="Bookman Old Style" panose="02050604050505020204" pitchFamily="18" charset="0"/>
              </a:rPr>
              <a:t>17. 2. 2023 </a:t>
            </a:r>
            <a:r>
              <a:rPr lang="sl-SI" sz="1400" dirty="0">
                <a:latin typeface="Bookman Old Style" panose="02050604050505020204" pitchFamily="18" charset="0"/>
              </a:rPr>
              <a:t>ob 9.00 in 15.00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400" b="1" dirty="0">
                <a:latin typeface="Bookman Old Style" panose="02050604050505020204" pitchFamily="18" charset="0"/>
              </a:rPr>
              <a:t>18. 2. 2023 </a:t>
            </a:r>
            <a:r>
              <a:rPr lang="sl-SI" sz="1400" dirty="0">
                <a:latin typeface="Bookman Old Style" panose="02050604050505020204" pitchFamily="18" charset="0"/>
              </a:rPr>
              <a:t>ob 9.00</a:t>
            </a:r>
          </a:p>
          <a:p>
            <a:r>
              <a:rPr lang="sl-SI" sz="900" b="1" dirty="0">
                <a:latin typeface="Bookman Old Style" panose="02050604050505020204" pitchFamily="18" charset="0"/>
              </a:rPr>
              <a:t>         (</a:t>
            </a:r>
            <a:r>
              <a:rPr lang="sl-SI" sz="900" dirty="0">
                <a:latin typeface="Bookman Old Style" panose="02050604050505020204" pitchFamily="18" charset="0"/>
              </a:rPr>
              <a:t>glej Razpis nekatere SŠ šole imajo posebnosti glede predstavitve)</a:t>
            </a:r>
          </a:p>
        </p:txBody>
      </p:sp>
      <p:sp>
        <p:nvSpPr>
          <p:cNvPr id="11" name="Zaobljeni pravokotnik 3">
            <a:extLst>
              <a:ext uri="{FF2B5EF4-FFF2-40B4-BE49-F238E27FC236}">
                <a16:creationId xmlns:a16="http://schemas.microsoft.com/office/drawing/2014/main" id="{04BC465B-92FD-4E96-9362-AB0FCC9AE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2253" y="1956052"/>
            <a:ext cx="2878847" cy="117951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sl-SI" sz="2000" b="1" dirty="0">
                <a:latin typeface="Bookman Old Style" panose="02050604050505020204" pitchFamily="18" charset="0"/>
              </a:rPr>
              <a:t>Razpis za vpis v SŠ</a:t>
            </a:r>
          </a:p>
        </p:txBody>
      </p:sp>
      <p:sp>
        <p:nvSpPr>
          <p:cNvPr id="14" name="Zaobljeni pravokotnik 5">
            <a:extLst>
              <a:ext uri="{FF2B5EF4-FFF2-40B4-BE49-F238E27FC236}">
                <a16:creationId xmlns:a16="http://schemas.microsoft.com/office/drawing/2014/main" id="{32B44828-B13D-49BF-BB81-27AEFD26031A}"/>
              </a:ext>
            </a:extLst>
          </p:cNvPr>
          <p:cNvSpPr/>
          <p:nvPr/>
        </p:nvSpPr>
        <p:spPr>
          <a:xfrm>
            <a:off x="1122788" y="3907672"/>
            <a:ext cx="2808312" cy="133781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000" b="1" dirty="0">
                <a:latin typeface="Bookman Old Style" panose="02050604050505020204" pitchFamily="18" charset="0"/>
              </a:rPr>
              <a:t>Informativni dan </a:t>
            </a:r>
          </a:p>
          <a:p>
            <a:pPr algn="ctr"/>
            <a:r>
              <a:rPr lang="sl-SI" sz="2000" b="1" dirty="0">
                <a:latin typeface="Bookman Old Style" panose="02050604050505020204" pitchFamily="18" charset="0"/>
              </a:rPr>
              <a:t>v SŠ</a:t>
            </a:r>
          </a:p>
        </p:txBody>
      </p:sp>
    </p:spTree>
    <p:extLst>
      <p:ext uri="{BB962C8B-B14F-4D97-AF65-F5344CB8AC3E}">
        <p14:creationId xmlns:p14="http://schemas.microsoft.com/office/powerpoint/2010/main" val="1530718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jeni pravokotnik 3">
            <a:extLst>
              <a:ext uri="{FF2B5EF4-FFF2-40B4-BE49-F238E27FC236}">
                <a16:creationId xmlns:a16="http://schemas.microsoft.com/office/drawing/2014/main" id="{2A62FDCE-1D7C-482A-B323-3955DDAD63BB}"/>
              </a:ext>
            </a:extLst>
          </p:cNvPr>
          <p:cNvSpPr/>
          <p:nvPr/>
        </p:nvSpPr>
        <p:spPr>
          <a:xfrm>
            <a:off x="1090124" y="1004148"/>
            <a:ext cx="3234988" cy="442849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l-SI" sz="2000" b="1" dirty="0">
                <a:latin typeface="Bookman Old Style" panose="02050604050505020204" pitchFamily="18" charset="0"/>
              </a:rPr>
              <a:t>Prijava za opravljanje preizkusov posebnih nadarjenosti</a:t>
            </a:r>
          </a:p>
          <a:p>
            <a:pPr lvl="0"/>
            <a:r>
              <a:rPr lang="sl-SI" sz="2000" b="1" dirty="0">
                <a:latin typeface="Bookman Old Style" panose="02050604050505020204" pitchFamily="18" charset="0"/>
              </a:rPr>
              <a:t>in</a:t>
            </a:r>
          </a:p>
          <a:p>
            <a:pPr lvl="0"/>
            <a:r>
              <a:rPr lang="sl-SI" sz="2000" b="1" dirty="0">
                <a:latin typeface="Bookman Old Style" panose="02050604050505020204" pitchFamily="18" charset="0"/>
              </a:rPr>
              <a:t>posredovanje dokazil o izpolnjevanju posebnega vpisnega pogoja</a:t>
            </a:r>
          </a:p>
        </p:txBody>
      </p:sp>
      <p:sp>
        <p:nvSpPr>
          <p:cNvPr id="4" name="Desna puščica 4">
            <a:extLst>
              <a:ext uri="{FF2B5EF4-FFF2-40B4-BE49-F238E27FC236}">
                <a16:creationId xmlns:a16="http://schemas.microsoft.com/office/drawing/2014/main" id="{11AB3613-A885-4C9B-BA9E-3B61C78B8E55}"/>
              </a:ext>
            </a:extLst>
          </p:cNvPr>
          <p:cNvSpPr/>
          <p:nvPr/>
        </p:nvSpPr>
        <p:spPr>
          <a:xfrm>
            <a:off x="4476755" y="349478"/>
            <a:ext cx="5400600" cy="5445224"/>
          </a:xfrm>
          <a:prstGeom prst="rightArrow">
            <a:avLst>
              <a:gd name="adj1" fmla="val 59498"/>
              <a:gd name="adj2" fmla="val 4230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l-SI" b="1" dirty="0">
                <a:latin typeface="Bookman Old Style" panose="02050604050505020204" pitchFamily="18" charset="0"/>
              </a:rPr>
              <a:t>do 2. 3. 2023</a:t>
            </a:r>
          </a:p>
          <a:p>
            <a:pPr lvl="0"/>
            <a:endParaRPr lang="sl-SI" sz="900" b="1" dirty="0">
              <a:latin typeface="Bookman Old Style" panose="02050604050505020204" pitchFamily="18" charset="0"/>
            </a:endParaRPr>
          </a:p>
          <a:p>
            <a:pPr lvl="0"/>
            <a:r>
              <a:rPr lang="sl-SI" sz="1600" dirty="0">
                <a:latin typeface="Bookman Old Style" panose="02050604050505020204" pitchFamily="18" charset="0"/>
              </a:rPr>
              <a:t>Preizkusi nadarjenosti: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sz="1600" dirty="0">
                <a:latin typeface="Bookman Old Style" panose="02050604050505020204" pitchFamily="18" charset="0"/>
              </a:rPr>
              <a:t>zobotehnik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sz="1600" dirty="0">
                <a:latin typeface="Bookman Old Style" panose="02050604050505020204" pitchFamily="18" charset="0"/>
              </a:rPr>
              <a:t>fotografski tehnik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sz="1600" dirty="0">
                <a:latin typeface="Bookman Old Style" panose="02050604050505020204" pitchFamily="18" charset="0"/>
              </a:rPr>
              <a:t>tehnik oblikovanja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sz="1600" dirty="0">
                <a:latin typeface="Bookman Old Style" panose="02050604050505020204" pitchFamily="18" charset="0"/>
              </a:rPr>
              <a:t>umetniška gimnazija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sz="1600" dirty="0">
                <a:latin typeface="Bookman Old Style" panose="02050604050505020204" pitchFamily="18" charset="0"/>
              </a:rPr>
              <a:t>Sr. glasbena in baletna šola</a:t>
            </a:r>
          </a:p>
          <a:p>
            <a:pPr marL="742950" lvl="1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sl-SI" sz="1600" dirty="0">
              <a:latin typeface="Bookman Old Style" panose="02050604050505020204" pitchFamily="18" charset="0"/>
            </a:endParaRPr>
          </a:p>
          <a:p>
            <a:pPr lvl="1"/>
            <a:endParaRPr lang="sl-SI" sz="1600" dirty="0">
              <a:latin typeface="Bookman Old Style" panose="02050604050505020204" pitchFamily="18" charset="0"/>
            </a:endParaRPr>
          </a:p>
          <a:p>
            <a:pPr lvl="0"/>
            <a:r>
              <a:rPr lang="sl-SI" sz="1600" dirty="0">
                <a:latin typeface="Bookman Old Style" panose="02050604050505020204" pitchFamily="18" charset="0"/>
              </a:rPr>
              <a:t> Posredovanje dokazil: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sz="1600" dirty="0">
                <a:latin typeface="Bookman Old Style" panose="02050604050505020204" pitchFamily="18" charset="0"/>
              </a:rPr>
              <a:t>gimnazija (Š)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sz="1600" dirty="0">
                <a:latin typeface="Bookman Old Style" panose="02050604050505020204" pitchFamily="18" charset="0"/>
              </a:rPr>
              <a:t>ekonomska gimnazija (Š)</a:t>
            </a:r>
          </a:p>
        </p:txBody>
      </p:sp>
    </p:spTree>
    <p:extLst>
      <p:ext uri="{BB962C8B-B14F-4D97-AF65-F5344CB8AC3E}">
        <p14:creationId xmlns:p14="http://schemas.microsoft.com/office/powerpoint/2010/main" val="3642733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jeni pravokotnik 4">
            <a:extLst>
              <a:ext uri="{FF2B5EF4-FFF2-40B4-BE49-F238E27FC236}">
                <a16:creationId xmlns:a16="http://schemas.microsoft.com/office/drawing/2014/main" id="{DE9FC11D-45F9-4148-9CAD-3E09164871A2}"/>
              </a:ext>
            </a:extLst>
          </p:cNvPr>
          <p:cNvSpPr/>
          <p:nvPr/>
        </p:nvSpPr>
        <p:spPr>
          <a:xfrm>
            <a:off x="1314146" y="971984"/>
            <a:ext cx="2808312" cy="9361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600" b="1" dirty="0">
                <a:latin typeface="Bookman Old Style" panose="02050604050505020204" pitchFamily="18" charset="0"/>
              </a:rPr>
              <a:t>Opravljanje preizkusov posebne nadarjenosti</a:t>
            </a:r>
          </a:p>
        </p:txBody>
      </p:sp>
      <p:sp>
        <p:nvSpPr>
          <p:cNvPr id="4" name="Zaobljeni pravokotnik 5">
            <a:extLst>
              <a:ext uri="{FF2B5EF4-FFF2-40B4-BE49-F238E27FC236}">
                <a16:creationId xmlns:a16="http://schemas.microsoft.com/office/drawing/2014/main" id="{A901DA23-9073-48EF-9FAB-16B685406263}"/>
              </a:ext>
            </a:extLst>
          </p:cNvPr>
          <p:cNvSpPr/>
          <p:nvPr/>
        </p:nvSpPr>
        <p:spPr>
          <a:xfrm>
            <a:off x="1314146" y="2200492"/>
            <a:ext cx="2808312" cy="9361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600" b="1" dirty="0">
                <a:latin typeface="Bookman Old Style" panose="02050604050505020204" pitchFamily="18" charset="0"/>
              </a:rPr>
              <a:t>Posredovanje potrdil o opravljenih preizkusih posebne nadarjenosti</a:t>
            </a:r>
          </a:p>
        </p:txBody>
      </p:sp>
      <p:sp>
        <p:nvSpPr>
          <p:cNvPr id="5" name="Zaobljeni pravokotnik 6">
            <a:extLst>
              <a:ext uri="{FF2B5EF4-FFF2-40B4-BE49-F238E27FC236}">
                <a16:creationId xmlns:a16="http://schemas.microsoft.com/office/drawing/2014/main" id="{6560335F-FF1F-479E-A9C8-F044E302AA10}"/>
              </a:ext>
            </a:extLst>
          </p:cNvPr>
          <p:cNvSpPr/>
          <p:nvPr/>
        </p:nvSpPr>
        <p:spPr>
          <a:xfrm>
            <a:off x="1314146" y="3429000"/>
            <a:ext cx="2808312" cy="9361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b="1" dirty="0">
                <a:latin typeface="Bookman Old Style" panose="02050604050505020204" pitchFamily="18" charset="0"/>
              </a:rPr>
              <a:t>Prijavljanje za vpis v </a:t>
            </a:r>
          </a:p>
          <a:p>
            <a:pPr algn="ctr"/>
            <a:r>
              <a:rPr lang="sl-SI" b="1" dirty="0">
                <a:latin typeface="Bookman Old Style" panose="02050604050505020204" pitchFamily="18" charset="0"/>
              </a:rPr>
              <a:t>1. letnik SŠ</a:t>
            </a:r>
          </a:p>
        </p:txBody>
      </p:sp>
      <p:sp>
        <p:nvSpPr>
          <p:cNvPr id="9" name="Zaobljeni pravokotnik 6">
            <a:extLst>
              <a:ext uri="{FF2B5EF4-FFF2-40B4-BE49-F238E27FC236}">
                <a16:creationId xmlns:a16="http://schemas.microsoft.com/office/drawing/2014/main" id="{1882E561-A2EE-43C5-AA23-0B140B3C179F}"/>
              </a:ext>
            </a:extLst>
          </p:cNvPr>
          <p:cNvSpPr/>
          <p:nvPr/>
        </p:nvSpPr>
        <p:spPr>
          <a:xfrm>
            <a:off x="1314146" y="4788408"/>
            <a:ext cx="2808312" cy="9361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600" b="1" dirty="0">
                <a:latin typeface="Bookman Old Style" panose="02050604050505020204" pitchFamily="18" charset="0"/>
              </a:rPr>
              <a:t>Javna objava številčnega stanja prijav </a:t>
            </a:r>
          </a:p>
        </p:txBody>
      </p:sp>
      <p:sp>
        <p:nvSpPr>
          <p:cNvPr id="6" name="Desna puščica 8">
            <a:extLst>
              <a:ext uri="{FF2B5EF4-FFF2-40B4-BE49-F238E27FC236}">
                <a16:creationId xmlns:a16="http://schemas.microsoft.com/office/drawing/2014/main" id="{264EEC7F-E75A-4A74-89B9-D74D3A0B900F}"/>
              </a:ext>
            </a:extLst>
          </p:cNvPr>
          <p:cNvSpPr/>
          <p:nvPr/>
        </p:nvSpPr>
        <p:spPr>
          <a:xfrm>
            <a:off x="4195485" y="1009861"/>
            <a:ext cx="3566864" cy="860349"/>
          </a:xfrm>
          <a:prstGeom prst="rightArrow">
            <a:avLst>
              <a:gd name="adj1" fmla="val 74488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600" dirty="0"/>
              <a:t> </a:t>
            </a:r>
            <a:r>
              <a:rPr lang="sl-SI" sz="1600" b="1" dirty="0"/>
              <a:t>med</a:t>
            </a:r>
            <a:r>
              <a:rPr lang="sl-SI" sz="1600" dirty="0"/>
              <a:t> </a:t>
            </a:r>
            <a:r>
              <a:rPr lang="sl-SI" sz="1600" b="1" dirty="0"/>
              <a:t>10. 3. in</a:t>
            </a:r>
            <a:r>
              <a:rPr lang="sl-SI" sz="1600" dirty="0"/>
              <a:t> </a:t>
            </a:r>
            <a:r>
              <a:rPr lang="sl-SI" sz="1600" b="1" dirty="0"/>
              <a:t>20. 3. 2023</a:t>
            </a:r>
          </a:p>
        </p:txBody>
      </p:sp>
      <p:sp>
        <p:nvSpPr>
          <p:cNvPr id="7" name="Desna puščica 10">
            <a:extLst>
              <a:ext uri="{FF2B5EF4-FFF2-40B4-BE49-F238E27FC236}">
                <a16:creationId xmlns:a16="http://schemas.microsoft.com/office/drawing/2014/main" id="{BF825562-0D10-478B-82FB-5C31578DCC17}"/>
              </a:ext>
            </a:extLst>
          </p:cNvPr>
          <p:cNvSpPr/>
          <p:nvPr/>
        </p:nvSpPr>
        <p:spPr>
          <a:xfrm>
            <a:off x="4184855" y="2276247"/>
            <a:ext cx="3581289" cy="860349"/>
          </a:xfrm>
          <a:prstGeom prst="rightArrow">
            <a:avLst>
              <a:gd name="adj1" fmla="val 74488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600" b="1" dirty="0"/>
              <a:t>do</a:t>
            </a:r>
            <a:r>
              <a:rPr lang="sl-SI" sz="1600" dirty="0"/>
              <a:t> </a:t>
            </a:r>
            <a:r>
              <a:rPr lang="sl-SI" sz="1600" b="1" dirty="0"/>
              <a:t>27. 3. 2023</a:t>
            </a:r>
          </a:p>
        </p:txBody>
      </p:sp>
      <p:sp>
        <p:nvSpPr>
          <p:cNvPr id="8" name="Desna puščica 11">
            <a:extLst>
              <a:ext uri="{FF2B5EF4-FFF2-40B4-BE49-F238E27FC236}">
                <a16:creationId xmlns:a16="http://schemas.microsoft.com/office/drawing/2014/main" id="{0474C4A4-4999-4BE3-B432-D670519C02B2}"/>
              </a:ext>
            </a:extLst>
          </p:cNvPr>
          <p:cNvSpPr/>
          <p:nvPr/>
        </p:nvSpPr>
        <p:spPr>
          <a:xfrm>
            <a:off x="4184855" y="3466877"/>
            <a:ext cx="3581289" cy="860349"/>
          </a:xfrm>
          <a:prstGeom prst="rightArrow">
            <a:avLst>
              <a:gd name="adj1" fmla="val 74488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600" b="1" dirty="0"/>
              <a:t>do 3. 4. 2023</a:t>
            </a:r>
          </a:p>
        </p:txBody>
      </p:sp>
      <p:sp>
        <p:nvSpPr>
          <p:cNvPr id="10" name="Desna puščica 13">
            <a:extLst>
              <a:ext uri="{FF2B5EF4-FFF2-40B4-BE49-F238E27FC236}">
                <a16:creationId xmlns:a16="http://schemas.microsoft.com/office/drawing/2014/main" id="{5C29A8A4-2806-4BC5-B495-F1C330DCD210}"/>
              </a:ext>
            </a:extLst>
          </p:cNvPr>
          <p:cNvSpPr/>
          <p:nvPr/>
        </p:nvSpPr>
        <p:spPr>
          <a:xfrm>
            <a:off x="4195485" y="4788408"/>
            <a:ext cx="3581289" cy="860349"/>
          </a:xfrm>
          <a:prstGeom prst="rightArrow">
            <a:avLst>
              <a:gd name="adj1" fmla="val 74488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600" b="1" dirty="0"/>
              <a:t> 7. 4. 2023</a:t>
            </a:r>
          </a:p>
        </p:txBody>
      </p:sp>
    </p:spTree>
    <p:extLst>
      <p:ext uri="{BB962C8B-B14F-4D97-AF65-F5344CB8AC3E}">
        <p14:creationId xmlns:p14="http://schemas.microsoft.com/office/powerpoint/2010/main" val="23413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jeni pravokotnik 7">
            <a:extLst>
              <a:ext uri="{FF2B5EF4-FFF2-40B4-BE49-F238E27FC236}">
                <a16:creationId xmlns:a16="http://schemas.microsoft.com/office/drawing/2014/main" id="{C1055F8D-6DCC-4265-9535-D00D898B4D95}"/>
              </a:ext>
            </a:extLst>
          </p:cNvPr>
          <p:cNvSpPr/>
          <p:nvPr/>
        </p:nvSpPr>
        <p:spPr>
          <a:xfrm>
            <a:off x="1572980" y="1028313"/>
            <a:ext cx="2808312" cy="96804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b="1" dirty="0">
                <a:latin typeface="Bookman Old Style" panose="02050604050505020204" pitchFamily="18" charset="0"/>
              </a:rPr>
              <a:t>Morebitni prenosi prijav za vpis v SŠ</a:t>
            </a:r>
          </a:p>
        </p:txBody>
      </p:sp>
      <p:sp>
        <p:nvSpPr>
          <p:cNvPr id="3" name="Zaobljeni pravokotnik 12">
            <a:extLst>
              <a:ext uri="{FF2B5EF4-FFF2-40B4-BE49-F238E27FC236}">
                <a16:creationId xmlns:a16="http://schemas.microsoft.com/office/drawing/2014/main" id="{F56CC7AF-A68F-434C-AD7A-2EAA13A612FE}"/>
              </a:ext>
            </a:extLst>
          </p:cNvPr>
          <p:cNvSpPr/>
          <p:nvPr/>
        </p:nvSpPr>
        <p:spPr>
          <a:xfrm>
            <a:off x="1572980" y="2578616"/>
            <a:ext cx="2808312" cy="9361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600" b="1" dirty="0">
                <a:latin typeface="Bookman Old Style" panose="02050604050505020204" pitchFamily="18" charset="0"/>
              </a:rPr>
              <a:t>Obveščanje prijavljenih kandidatov o omejitvah vpisa</a:t>
            </a:r>
            <a:r>
              <a:rPr lang="sl-SI" sz="1600" dirty="0">
                <a:latin typeface="Bookman Old Style" panose="02050604050505020204" pitchFamily="18" charset="0"/>
              </a:rPr>
              <a:t> </a:t>
            </a:r>
          </a:p>
        </p:txBody>
      </p:sp>
      <p:sp>
        <p:nvSpPr>
          <p:cNvPr id="4" name="Zaobljeni pravokotnik 8">
            <a:extLst>
              <a:ext uri="{FF2B5EF4-FFF2-40B4-BE49-F238E27FC236}">
                <a16:creationId xmlns:a16="http://schemas.microsoft.com/office/drawing/2014/main" id="{9FE443A4-BD02-40EB-BAE0-2E5A5804E8DC}"/>
              </a:ext>
            </a:extLst>
          </p:cNvPr>
          <p:cNvSpPr/>
          <p:nvPr/>
        </p:nvSpPr>
        <p:spPr>
          <a:xfrm>
            <a:off x="1572980" y="4096976"/>
            <a:ext cx="2808312" cy="9361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b="1" dirty="0">
                <a:latin typeface="Bookman Old Style" panose="02050604050505020204" pitchFamily="18" charset="0"/>
              </a:rPr>
              <a:t>VPIS</a:t>
            </a:r>
            <a:r>
              <a:rPr lang="sl-SI" dirty="0">
                <a:latin typeface="Bookman Old Style" panose="02050604050505020204" pitchFamily="18" charset="0"/>
              </a:rPr>
              <a:t> oz. izvedba </a:t>
            </a:r>
          </a:p>
          <a:p>
            <a:pPr algn="ctr"/>
            <a:r>
              <a:rPr lang="sl-SI" b="1" dirty="0">
                <a:latin typeface="Bookman Old Style" panose="02050604050505020204" pitchFamily="18" charset="0"/>
              </a:rPr>
              <a:t>1. kroga </a:t>
            </a:r>
            <a:r>
              <a:rPr lang="sl-SI" dirty="0">
                <a:latin typeface="Bookman Old Style" panose="02050604050505020204" pitchFamily="18" charset="0"/>
              </a:rPr>
              <a:t>izbirnega postopka</a:t>
            </a:r>
          </a:p>
        </p:txBody>
      </p:sp>
      <p:sp>
        <p:nvSpPr>
          <p:cNvPr id="5" name="Desna puščica 9">
            <a:extLst>
              <a:ext uri="{FF2B5EF4-FFF2-40B4-BE49-F238E27FC236}">
                <a16:creationId xmlns:a16="http://schemas.microsoft.com/office/drawing/2014/main" id="{479AFD5B-C084-4B20-BA9D-0A0AD80D2580}"/>
              </a:ext>
            </a:extLst>
          </p:cNvPr>
          <p:cNvSpPr/>
          <p:nvPr/>
        </p:nvSpPr>
        <p:spPr>
          <a:xfrm>
            <a:off x="4459234" y="1041033"/>
            <a:ext cx="3566864" cy="860349"/>
          </a:xfrm>
          <a:prstGeom prst="rightArrow">
            <a:avLst>
              <a:gd name="adj1" fmla="val 74488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600" dirty="0"/>
              <a:t>  </a:t>
            </a:r>
            <a:r>
              <a:rPr lang="sl-SI" sz="1600" b="1" dirty="0">
                <a:latin typeface="Bookman Old Style" panose="02050604050505020204" pitchFamily="18" charset="0"/>
              </a:rPr>
              <a:t>do</a:t>
            </a:r>
            <a:r>
              <a:rPr lang="sl-SI" sz="1600" dirty="0">
                <a:latin typeface="Bookman Old Style" panose="02050604050505020204" pitchFamily="18" charset="0"/>
              </a:rPr>
              <a:t> </a:t>
            </a:r>
            <a:r>
              <a:rPr lang="sl-SI" sz="1600" b="1" dirty="0">
                <a:latin typeface="Bookman Old Style" panose="02050604050505020204" pitchFamily="18" charset="0"/>
              </a:rPr>
              <a:t>24. 4. 2023</a:t>
            </a:r>
          </a:p>
        </p:txBody>
      </p:sp>
      <p:sp>
        <p:nvSpPr>
          <p:cNvPr id="6" name="Desna puščica 4">
            <a:extLst>
              <a:ext uri="{FF2B5EF4-FFF2-40B4-BE49-F238E27FC236}">
                <a16:creationId xmlns:a16="http://schemas.microsoft.com/office/drawing/2014/main" id="{CB9386CE-47D5-42BC-9352-48084783F620}"/>
              </a:ext>
            </a:extLst>
          </p:cNvPr>
          <p:cNvSpPr/>
          <p:nvPr/>
        </p:nvSpPr>
        <p:spPr>
          <a:xfrm>
            <a:off x="4459234" y="2654371"/>
            <a:ext cx="3566864" cy="860349"/>
          </a:xfrm>
          <a:prstGeom prst="rightArrow">
            <a:avLst>
              <a:gd name="adj1" fmla="val 74488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600" b="1" dirty="0"/>
              <a:t> </a:t>
            </a:r>
            <a:r>
              <a:rPr lang="sl-SI" sz="1600" b="1" dirty="0">
                <a:latin typeface="Bookman Old Style" panose="02050604050505020204" pitchFamily="18" charset="0"/>
              </a:rPr>
              <a:t>29. 5. 2023</a:t>
            </a:r>
          </a:p>
        </p:txBody>
      </p:sp>
      <p:sp>
        <p:nvSpPr>
          <p:cNvPr id="7" name="Desna puščica 9">
            <a:extLst>
              <a:ext uri="{FF2B5EF4-FFF2-40B4-BE49-F238E27FC236}">
                <a16:creationId xmlns:a16="http://schemas.microsoft.com/office/drawing/2014/main" id="{06C912EE-BD64-481D-82A9-C165BAE21A12}"/>
              </a:ext>
            </a:extLst>
          </p:cNvPr>
          <p:cNvSpPr/>
          <p:nvPr/>
        </p:nvSpPr>
        <p:spPr>
          <a:xfrm>
            <a:off x="4459234" y="4134854"/>
            <a:ext cx="3566864" cy="860349"/>
          </a:xfrm>
          <a:prstGeom prst="rightArrow">
            <a:avLst>
              <a:gd name="adj1" fmla="val 74488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600" b="1" dirty="0"/>
              <a:t>  </a:t>
            </a:r>
            <a:r>
              <a:rPr lang="sl-SI" sz="1600" b="1" dirty="0">
                <a:latin typeface="Bookman Old Style" panose="02050604050505020204" pitchFamily="18" charset="0"/>
              </a:rPr>
              <a:t>med 16. in 21. 6. 2023</a:t>
            </a:r>
          </a:p>
          <a:p>
            <a:pPr algn="ctr"/>
            <a:r>
              <a:rPr lang="sl-SI" sz="1600" b="1" dirty="0">
                <a:latin typeface="Bookman Old Style" panose="02050604050505020204" pitchFamily="18" charset="0"/>
              </a:rPr>
              <a:t>do 14. ure</a:t>
            </a:r>
          </a:p>
        </p:txBody>
      </p:sp>
    </p:spTree>
    <p:extLst>
      <p:ext uri="{BB962C8B-B14F-4D97-AF65-F5344CB8AC3E}">
        <p14:creationId xmlns:p14="http://schemas.microsoft.com/office/powerpoint/2010/main" val="4035688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jeni pravokotnik 7">
            <a:extLst>
              <a:ext uri="{FF2B5EF4-FFF2-40B4-BE49-F238E27FC236}">
                <a16:creationId xmlns:a16="http://schemas.microsoft.com/office/drawing/2014/main" id="{F6375746-18BF-48CA-8047-D2A5A4F6E5FF}"/>
              </a:ext>
            </a:extLst>
          </p:cNvPr>
          <p:cNvSpPr/>
          <p:nvPr/>
        </p:nvSpPr>
        <p:spPr>
          <a:xfrm>
            <a:off x="1572980" y="1028313"/>
            <a:ext cx="2808312" cy="96804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b="1" dirty="0">
                <a:latin typeface="Bookman Old Style" panose="02050604050505020204" pitchFamily="18" charset="0"/>
              </a:rPr>
              <a:t>Objava rezultatov </a:t>
            </a:r>
          </a:p>
          <a:p>
            <a:pPr algn="ctr"/>
            <a:r>
              <a:rPr lang="sl-SI" b="1" dirty="0">
                <a:latin typeface="Bookman Old Style" panose="02050604050505020204" pitchFamily="18" charset="0"/>
              </a:rPr>
              <a:t>1. kroga </a:t>
            </a:r>
            <a:r>
              <a:rPr lang="sl-SI" dirty="0">
                <a:latin typeface="Bookman Old Style" panose="02050604050505020204" pitchFamily="18" charset="0"/>
              </a:rPr>
              <a:t>izbirnega postopka</a:t>
            </a:r>
          </a:p>
        </p:txBody>
      </p:sp>
      <p:sp>
        <p:nvSpPr>
          <p:cNvPr id="4" name="Zaobljeni pravokotnik 3">
            <a:extLst>
              <a:ext uri="{FF2B5EF4-FFF2-40B4-BE49-F238E27FC236}">
                <a16:creationId xmlns:a16="http://schemas.microsoft.com/office/drawing/2014/main" id="{318B392B-65DA-4119-92A4-B5A8B17ED24A}"/>
              </a:ext>
            </a:extLst>
          </p:cNvPr>
          <p:cNvSpPr/>
          <p:nvPr/>
        </p:nvSpPr>
        <p:spPr>
          <a:xfrm>
            <a:off x="1572980" y="2492896"/>
            <a:ext cx="2808312" cy="9361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>
                <a:latin typeface="Bookman Old Style" panose="02050604050505020204" pitchFamily="18" charset="0"/>
              </a:rPr>
              <a:t>Objava </a:t>
            </a:r>
            <a:r>
              <a:rPr lang="sl-SI" b="1" dirty="0">
                <a:latin typeface="Bookman Old Style" panose="02050604050505020204" pitchFamily="18" charset="0"/>
              </a:rPr>
              <a:t>spodnjih mej</a:t>
            </a:r>
          </a:p>
          <a:p>
            <a:pPr algn="ctr"/>
            <a:r>
              <a:rPr lang="sl-SI" b="1" dirty="0">
                <a:latin typeface="Bookman Old Style" panose="02050604050505020204" pitchFamily="18" charset="0"/>
              </a:rPr>
              <a:t>1. kroga </a:t>
            </a:r>
            <a:r>
              <a:rPr lang="sl-SI" dirty="0">
                <a:latin typeface="Bookman Old Style" panose="02050604050505020204" pitchFamily="18" charset="0"/>
              </a:rPr>
              <a:t>izbirnega postopka</a:t>
            </a:r>
          </a:p>
        </p:txBody>
      </p:sp>
      <p:sp>
        <p:nvSpPr>
          <p:cNvPr id="5" name="Zaobljeni pravokotnik 3">
            <a:extLst>
              <a:ext uri="{FF2B5EF4-FFF2-40B4-BE49-F238E27FC236}">
                <a16:creationId xmlns:a16="http://schemas.microsoft.com/office/drawing/2014/main" id="{FCF78645-CC5E-409B-B93E-F330DE83492A}"/>
              </a:ext>
            </a:extLst>
          </p:cNvPr>
          <p:cNvSpPr/>
          <p:nvPr/>
        </p:nvSpPr>
        <p:spPr>
          <a:xfrm>
            <a:off x="1572980" y="4005054"/>
            <a:ext cx="2808312" cy="9361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sl-SI" sz="1600" b="1" dirty="0">
                <a:latin typeface="Bookman Old Style" panose="02050604050505020204" pitchFamily="18" charset="0"/>
              </a:rPr>
              <a:t>Prijava kandidatov za </a:t>
            </a:r>
          </a:p>
          <a:p>
            <a:pPr lvl="0" algn="ctr"/>
            <a:r>
              <a:rPr lang="sl-SI" sz="1600" b="1" dirty="0">
                <a:latin typeface="Bookman Old Style" panose="02050604050505020204" pitchFamily="18" charset="0"/>
              </a:rPr>
              <a:t>2. kroga </a:t>
            </a:r>
            <a:r>
              <a:rPr lang="sl-SI" sz="1600" dirty="0">
                <a:latin typeface="Bookman Old Style" panose="02050604050505020204" pitchFamily="18" charset="0"/>
              </a:rPr>
              <a:t>izbirnega postopka</a:t>
            </a:r>
          </a:p>
        </p:txBody>
      </p:sp>
      <p:sp>
        <p:nvSpPr>
          <p:cNvPr id="6" name="Desna puščica 10">
            <a:extLst>
              <a:ext uri="{FF2B5EF4-FFF2-40B4-BE49-F238E27FC236}">
                <a16:creationId xmlns:a16="http://schemas.microsoft.com/office/drawing/2014/main" id="{28B36CBE-A619-4583-8414-124340302025}"/>
              </a:ext>
            </a:extLst>
          </p:cNvPr>
          <p:cNvSpPr/>
          <p:nvPr/>
        </p:nvSpPr>
        <p:spPr>
          <a:xfrm>
            <a:off x="4484705" y="1136010"/>
            <a:ext cx="3566864" cy="860349"/>
          </a:xfrm>
          <a:prstGeom prst="rightArrow">
            <a:avLst>
              <a:gd name="adj1" fmla="val 74488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600" b="1" dirty="0"/>
              <a:t> </a:t>
            </a:r>
            <a:r>
              <a:rPr lang="sl-SI" sz="1600" b="1" dirty="0">
                <a:latin typeface="Bookman Old Style" panose="02050604050505020204" pitchFamily="18" charset="0"/>
              </a:rPr>
              <a:t>21. 6. 2023</a:t>
            </a:r>
          </a:p>
        </p:txBody>
      </p:sp>
      <p:sp>
        <p:nvSpPr>
          <p:cNvPr id="7" name="Desna puščica 13">
            <a:extLst>
              <a:ext uri="{FF2B5EF4-FFF2-40B4-BE49-F238E27FC236}">
                <a16:creationId xmlns:a16="http://schemas.microsoft.com/office/drawing/2014/main" id="{1361446D-E9E6-47A8-8A1B-34E7DD6B40C7}"/>
              </a:ext>
            </a:extLst>
          </p:cNvPr>
          <p:cNvSpPr/>
          <p:nvPr/>
        </p:nvSpPr>
        <p:spPr>
          <a:xfrm>
            <a:off x="4484705" y="2530773"/>
            <a:ext cx="3566864" cy="860349"/>
          </a:xfrm>
          <a:prstGeom prst="rightArrow">
            <a:avLst>
              <a:gd name="adj1" fmla="val 74488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600" b="1" dirty="0"/>
              <a:t> </a:t>
            </a:r>
            <a:r>
              <a:rPr lang="sl-SI" sz="1600" b="1" dirty="0">
                <a:latin typeface="Bookman Old Style" panose="02050604050505020204" pitchFamily="18" charset="0"/>
              </a:rPr>
              <a:t>21. 6. 2023</a:t>
            </a:r>
          </a:p>
        </p:txBody>
      </p:sp>
      <p:sp>
        <p:nvSpPr>
          <p:cNvPr id="8" name="Desna puščica 7">
            <a:extLst>
              <a:ext uri="{FF2B5EF4-FFF2-40B4-BE49-F238E27FC236}">
                <a16:creationId xmlns:a16="http://schemas.microsoft.com/office/drawing/2014/main" id="{B2302D46-1DC9-4193-8E21-5C5640411EE7}"/>
              </a:ext>
            </a:extLst>
          </p:cNvPr>
          <p:cNvSpPr/>
          <p:nvPr/>
        </p:nvSpPr>
        <p:spPr>
          <a:xfrm>
            <a:off x="4484705" y="4005054"/>
            <a:ext cx="3566864" cy="860349"/>
          </a:xfrm>
          <a:prstGeom prst="rightArrow">
            <a:avLst>
              <a:gd name="adj1" fmla="val 74488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600" b="1" dirty="0">
                <a:latin typeface="Bookman Old Style" panose="02050604050505020204" pitchFamily="18" charset="0"/>
              </a:rPr>
              <a:t>do 24. 6. 2023 do 15. ure</a:t>
            </a:r>
          </a:p>
        </p:txBody>
      </p:sp>
    </p:spTree>
    <p:extLst>
      <p:ext uri="{BB962C8B-B14F-4D97-AF65-F5344CB8AC3E}">
        <p14:creationId xmlns:p14="http://schemas.microsoft.com/office/powerpoint/2010/main" val="20230555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zje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TM04033919[[fn=Vezje]]</Template>
  <TotalTime>529</TotalTime>
  <Words>488</Words>
  <Application>Microsoft Office PowerPoint</Application>
  <PresentationFormat>Širokozaslonsko</PresentationFormat>
  <Paragraphs>104</Paragraphs>
  <Slides>10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10</vt:i4>
      </vt:variant>
    </vt:vector>
  </HeadingPairs>
  <TitlesOfParts>
    <vt:vector size="15" baseType="lpstr">
      <vt:lpstr>Arial</vt:lpstr>
      <vt:lpstr>Bookman Old Style</vt:lpstr>
      <vt:lpstr>Trebuchet MS</vt:lpstr>
      <vt:lpstr>Tw Cen MT</vt:lpstr>
      <vt:lpstr>Vezje</vt:lpstr>
      <vt:lpstr>Vpis v srednje šole</vt:lpstr>
      <vt:lpstr>PowerPointova predstavitev</vt:lpstr>
      <vt:lpstr>PowerPointova predstavitev</vt:lpstr>
      <vt:lpstr>MERILA za vpis V Sš</vt:lpstr>
      <vt:lpstr>ROKOVNIK VPISA za šolsko leto 2023/24</vt:lpstr>
      <vt:lpstr>PowerPointova predstavitev</vt:lpstr>
      <vt:lpstr>PowerPointova predstavitev</vt:lpstr>
      <vt:lpstr>PowerPointova predstavitev</vt:lpstr>
      <vt:lpstr>PowerPointova predstavitev</vt:lpstr>
      <vt:lpstr>Informacije: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Vpis v srednje šole</dc:title>
  <dc:creator>Beti</dc:creator>
  <cp:lastModifiedBy>Beti</cp:lastModifiedBy>
  <cp:revision>23</cp:revision>
  <dcterms:created xsi:type="dcterms:W3CDTF">2023-01-10T07:38:54Z</dcterms:created>
  <dcterms:modified xsi:type="dcterms:W3CDTF">2023-01-11T13:41:40Z</dcterms:modified>
</cp:coreProperties>
</file>