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5"/>
  </p:notesMasterIdLst>
  <p:sldIdLst>
    <p:sldId id="256" r:id="rId2"/>
    <p:sldId id="258" r:id="rId3"/>
    <p:sldId id="277" r:id="rId4"/>
    <p:sldId id="262" r:id="rId5"/>
    <p:sldId id="263" r:id="rId6"/>
    <p:sldId id="268" r:id="rId7"/>
    <p:sldId id="269" r:id="rId8"/>
    <p:sldId id="270" r:id="rId9"/>
    <p:sldId id="271" r:id="rId10"/>
    <p:sldId id="276" r:id="rId11"/>
    <p:sldId id="273" r:id="rId12"/>
    <p:sldId id="274" r:id="rId13"/>
    <p:sldId id="275" r:id="rId14"/>
  </p:sldIdLst>
  <p:sldSz cx="9144000" cy="6858000" type="screen4x3"/>
  <p:notesSz cx="6761163" cy="9942513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A877D-1456-46F0-BAB5-E07C77BD1194}" type="datetimeFigureOut">
              <a:rPr lang="sl-SI" smtClean="0"/>
              <a:t>31. 01. 2022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F6D8F-1F01-4120-94A7-05FACE6A417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6104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3C49-2820-4A2A-8607-FF4DD1146520}" type="datetimeFigureOut">
              <a:rPr lang="sl-SI" smtClean="0"/>
              <a:t>31. 01. 2022</a:t>
            </a:fld>
            <a:endParaRPr lang="sl-S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CEF3-E5C6-4710-B117-4962E34CD703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3C49-2820-4A2A-8607-FF4DD1146520}" type="datetimeFigureOut">
              <a:rPr lang="sl-SI" smtClean="0"/>
              <a:t>31. 01. 2022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CEF3-E5C6-4710-B117-4962E34CD7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3C49-2820-4A2A-8607-FF4DD1146520}" type="datetimeFigureOut">
              <a:rPr lang="sl-SI" smtClean="0"/>
              <a:t>31. 01. 2022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CEF3-E5C6-4710-B117-4962E34CD7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3C49-2820-4A2A-8607-FF4DD1146520}" type="datetimeFigureOut">
              <a:rPr lang="sl-SI" smtClean="0"/>
              <a:t>31. 01. 2022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CEF3-E5C6-4710-B117-4962E34CD7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3C49-2820-4A2A-8607-FF4DD1146520}" type="datetimeFigureOut">
              <a:rPr lang="sl-SI" smtClean="0"/>
              <a:t>31. 01. 2022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CEF3-E5C6-4710-B117-4962E34CD703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3C49-2820-4A2A-8607-FF4DD1146520}" type="datetimeFigureOut">
              <a:rPr lang="sl-SI" smtClean="0"/>
              <a:t>31. 01. 2022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CEF3-E5C6-4710-B117-4962E34CD7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3C49-2820-4A2A-8607-FF4DD1146520}" type="datetimeFigureOut">
              <a:rPr lang="sl-SI" smtClean="0"/>
              <a:t>31. 01. 2022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CEF3-E5C6-4710-B117-4962E34CD7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3C49-2820-4A2A-8607-FF4DD1146520}" type="datetimeFigureOut">
              <a:rPr lang="sl-SI" smtClean="0"/>
              <a:t>31. 01. 2022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CEF3-E5C6-4710-B117-4962E34CD7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3C49-2820-4A2A-8607-FF4DD1146520}" type="datetimeFigureOut">
              <a:rPr lang="sl-SI" smtClean="0"/>
              <a:t>31. 01. 2022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CEF3-E5C6-4710-B117-4962E34CD7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3C49-2820-4A2A-8607-FF4DD1146520}" type="datetimeFigureOut">
              <a:rPr lang="sl-SI" smtClean="0"/>
              <a:t>31. 01. 2022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CEF3-E5C6-4710-B117-4962E34CD7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3C49-2820-4A2A-8607-FF4DD1146520}" type="datetimeFigureOut">
              <a:rPr lang="sl-SI" smtClean="0"/>
              <a:t>31. 01. 2022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98CEF3-E5C6-4710-B117-4962E34CD703}" type="slidenum">
              <a:rPr lang="sl-SI" smtClean="0"/>
              <a:t>‹#›</a:t>
            </a:fld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C83C49-2820-4A2A-8607-FF4DD1146520}" type="datetimeFigureOut">
              <a:rPr lang="sl-SI" smtClean="0"/>
              <a:t>31. 01. 2022</a:t>
            </a:fld>
            <a:endParaRPr lang="sl-S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98CEF3-E5C6-4710-B117-4962E34CD703}" type="slidenum">
              <a:rPr lang="sl-SI" smtClean="0"/>
              <a:t>‹#›</a:t>
            </a:fld>
            <a:endParaRPr lang="sl-SI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95536" y="3228536"/>
            <a:ext cx="7992560" cy="2864760"/>
          </a:xfrm>
        </p:spPr>
        <p:txBody>
          <a:bodyPr>
            <a:normAutofit fontScale="92500" lnSpcReduction="20000"/>
          </a:bodyPr>
          <a:lstStyle/>
          <a:p>
            <a:pPr algn="ctr"/>
            <a:endParaRPr lang="sl-SI" dirty="0" smtClean="0"/>
          </a:p>
          <a:p>
            <a:pPr algn="ctr"/>
            <a:r>
              <a:rPr lang="sl-SI" dirty="0"/>
              <a:t>z</a:t>
            </a:r>
            <a:r>
              <a:rPr lang="sl-SI" dirty="0" smtClean="0"/>
              <a:t>a šolsko leto 2021/2022</a:t>
            </a:r>
          </a:p>
          <a:p>
            <a:pPr algn="l"/>
            <a:endParaRPr lang="sl-SI" dirty="0" smtClean="0"/>
          </a:p>
          <a:p>
            <a:pPr algn="l"/>
            <a:endParaRPr lang="sl-SI" dirty="0"/>
          </a:p>
          <a:p>
            <a:pPr algn="l"/>
            <a:endParaRPr lang="sl-SI" dirty="0" smtClean="0"/>
          </a:p>
          <a:p>
            <a:pPr algn="l"/>
            <a:endParaRPr lang="sl-SI" dirty="0"/>
          </a:p>
          <a:p>
            <a:pPr algn="l"/>
            <a:r>
              <a:rPr lang="sl-SI" dirty="0"/>
              <a:t> </a:t>
            </a:r>
            <a:r>
              <a:rPr lang="sl-SI" dirty="0" smtClean="0"/>
              <a:t>                                                                        </a:t>
            </a:r>
            <a:r>
              <a:rPr lang="sl-SI" sz="1700" dirty="0" smtClean="0"/>
              <a:t>Elizabeta Žnidaršič,</a:t>
            </a:r>
          </a:p>
          <a:p>
            <a:pPr algn="l"/>
            <a:r>
              <a:rPr lang="sl-SI" sz="1700" dirty="0"/>
              <a:t> </a:t>
            </a:r>
            <a:r>
              <a:rPr lang="sl-SI" sz="1700" dirty="0" smtClean="0"/>
              <a:t>                                                                                                           svetovalna delavka</a:t>
            </a:r>
            <a:endParaRPr lang="sl-SI" sz="1700" dirty="0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>
          <a:xfrm>
            <a:off x="539552" y="1371600"/>
            <a:ext cx="7845496" cy="1913384"/>
          </a:xfrm>
        </p:spPr>
        <p:txBody>
          <a:bodyPr>
            <a:normAutofit fontScale="90000"/>
          </a:bodyPr>
          <a:lstStyle/>
          <a:p>
            <a:pPr algn="ctr"/>
            <a:r>
              <a:rPr lang="sl-SI" sz="6600" dirty="0"/>
              <a:t/>
            </a:r>
            <a:br>
              <a:rPr lang="sl-SI" sz="6600" dirty="0"/>
            </a:br>
            <a:r>
              <a:rPr lang="sl-SI" sz="7300" dirty="0" smtClean="0"/>
              <a:t>Vpis v srednje šole</a:t>
            </a:r>
            <a:endParaRPr lang="sl-SI" sz="7300" dirty="0"/>
          </a:p>
        </p:txBody>
      </p:sp>
    </p:spTree>
    <p:extLst>
      <p:ext uri="{BB962C8B-B14F-4D97-AF65-F5344CB8AC3E}">
        <p14:creationId xmlns:p14="http://schemas.microsoft.com/office/powerpoint/2010/main" val="323552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648072"/>
          </a:xfrm>
        </p:spPr>
        <p:txBody>
          <a:bodyPr>
            <a:normAutofit/>
          </a:bodyPr>
          <a:lstStyle/>
          <a:p>
            <a:r>
              <a:rPr lang="sl-SI" sz="3600" b="1" dirty="0"/>
              <a:t>Pomembni datumi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839816"/>
          </a:xfrm>
        </p:spPr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Zaobljeni pravokotnik 3"/>
          <p:cNvSpPr/>
          <p:nvPr/>
        </p:nvSpPr>
        <p:spPr>
          <a:xfrm>
            <a:off x="555001" y="5009429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Objava </a:t>
            </a:r>
            <a:r>
              <a:rPr lang="sl-SI" b="1" dirty="0" smtClean="0"/>
              <a:t>spodnjih mej</a:t>
            </a:r>
          </a:p>
          <a:p>
            <a:pPr algn="ctr"/>
            <a:r>
              <a:rPr lang="sl-SI" dirty="0" smtClean="0"/>
              <a:t>1. kroga izbirnega postopka</a:t>
            </a:r>
            <a:endParaRPr lang="sl-SI" dirty="0"/>
          </a:p>
        </p:txBody>
      </p:sp>
      <p:sp>
        <p:nvSpPr>
          <p:cNvPr id="5" name="Desna puščica 4"/>
          <p:cNvSpPr/>
          <p:nvPr/>
        </p:nvSpPr>
        <p:spPr>
          <a:xfrm>
            <a:off x="3459235" y="1632547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 smtClean="0"/>
              <a:t> 27. </a:t>
            </a:r>
            <a:r>
              <a:rPr lang="sl-SI" sz="1600" b="1" dirty="0"/>
              <a:t>5</a:t>
            </a:r>
            <a:r>
              <a:rPr lang="sl-SI" sz="1600" b="1" dirty="0" smtClean="0"/>
              <a:t>. 2022</a:t>
            </a:r>
            <a:endParaRPr lang="sl-SI" sz="1600" b="1" dirty="0"/>
          </a:p>
        </p:txBody>
      </p:sp>
      <p:sp>
        <p:nvSpPr>
          <p:cNvPr id="9" name="Zaobljeni pravokotnik 8"/>
          <p:cNvSpPr/>
          <p:nvPr/>
        </p:nvSpPr>
        <p:spPr>
          <a:xfrm>
            <a:off x="584516" y="2708919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/>
              <a:t>VPIS</a:t>
            </a:r>
            <a:r>
              <a:rPr lang="sl-SI" dirty="0" smtClean="0"/>
              <a:t> oz. </a:t>
            </a:r>
            <a:r>
              <a:rPr lang="sl-SI" dirty="0"/>
              <a:t>i</a:t>
            </a:r>
            <a:r>
              <a:rPr lang="sl-SI" dirty="0" smtClean="0"/>
              <a:t>zvedba </a:t>
            </a:r>
          </a:p>
          <a:p>
            <a:pPr algn="ctr"/>
            <a:r>
              <a:rPr lang="sl-SI" b="1" dirty="0" smtClean="0"/>
              <a:t>1. kroga </a:t>
            </a:r>
            <a:r>
              <a:rPr lang="sl-SI" dirty="0" smtClean="0"/>
              <a:t>izbirnega postopka</a:t>
            </a:r>
            <a:endParaRPr lang="sl-SI" dirty="0"/>
          </a:p>
        </p:txBody>
      </p:sp>
      <p:sp>
        <p:nvSpPr>
          <p:cNvPr id="10" name="Desna puščica 9"/>
          <p:cNvSpPr/>
          <p:nvPr/>
        </p:nvSpPr>
        <p:spPr>
          <a:xfrm>
            <a:off x="3471881" y="2746796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 smtClean="0"/>
              <a:t>  med 16. in 21. </a:t>
            </a:r>
            <a:r>
              <a:rPr lang="sl-SI" sz="1600" b="1" dirty="0"/>
              <a:t>6</a:t>
            </a:r>
            <a:r>
              <a:rPr lang="sl-SI" sz="1600" b="1" dirty="0" smtClean="0"/>
              <a:t>. 2022</a:t>
            </a:r>
          </a:p>
          <a:p>
            <a:pPr algn="ctr"/>
            <a:r>
              <a:rPr lang="sl-SI" sz="1600" b="1" dirty="0"/>
              <a:t>d</a:t>
            </a:r>
            <a:r>
              <a:rPr lang="sl-SI" sz="1600" b="1" dirty="0" smtClean="0"/>
              <a:t>o 14. ure</a:t>
            </a:r>
            <a:endParaRPr lang="sl-SI" sz="1600" b="1" dirty="0"/>
          </a:p>
        </p:txBody>
      </p:sp>
      <p:sp>
        <p:nvSpPr>
          <p:cNvPr id="11" name="Desna puščica 10"/>
          <p:cNvSpPr/>
          <p:nvPr/>
        </p:nvSpPr>
        <p:spPr>
          <a:xfrm>
            <a:off x="3471881" y="3845909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 smtClean="0"/>
              <a:t> 21. </a:t>
            </a:r>
            <a:r>
              <a:rPr lang="sl-SI" sz="1600" b="1" dirty="0"/>
              <a:t>6</a:t>
            </a:r>
            <a:r>
              <a:rPr lang="sl-SI" sz="1600" b="1" dirty="0" smtClean="0"/>
              <a:t>. 2022</a:t>
            </a:r>
            <a:endParaRPr lang="sl-SI" sz="1600" b="1" dirty="0"/>
          </a:p>
        </p:txBody>
      </p:sp>
      <p:sp>
        <p:nvSpPr>
          <p:cNvPr id="13" name="Zaobljeni pravokotnik 12"/>
          <p:cNvSpPr/>
          <p:nvPr/>
        </p:nvSpPr>
        <p:spPr>
          <a:xfrm>
            <a:off x="589963" y="1556792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Obveščanje prijavljenih kandidatov o omejitvah vpisa </a:t>
            </a:r>
            <a:endParaRPr lang="sl-SI" dirty="0"/>
          </a:p>
        </p:txBody>
      </p:sp>
      <p:sp>
        <p:nvSpPr>
          <p:cNvPr id="14" name="Desna puščica 13"/>
          <p:cNvSpPr/>
          <p:nvPr/>
        </p:nvSpPr>
        <p:spPr>
          <a:xfrm>
            <a:off x="3440584" y="5079605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 smtClean="0"/>
              <a:t> 21. </a:t>
            </a:r>
            <a:r>
              <a:rPr lang="sl-SI" sz="1600" b="1" dirty="0"/>
              <a:t>6</a:t>
            </a:r>
            <a:r>
              <a:rPr lang="sl-SI" sz="1600" b="1" dirty="0" smtClean="0"/>
              <a:t>. 2022</a:t>
            </a:r>
            <a:endParaRPr lang="sl-SI" sz="16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16" y="3754591"/>
            <a:ext cx="2835275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8509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636680"/>
          </a:xfrm>
        </p:spPr>
        <p:txBody>
          <a:bodyPr>
            <a:normAutofit/>
          </a:bodyPr>
          <a:lstStyle/>
          <a:p>
            <a:r>
              <a:rPr lang="sl-SI" sz="3600" b="1" dirty="0"/>
              <a:t>Pomembni datumi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767808"/>
          </a:xfrm>
        </p:spPr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Zaobljeni pravokotnik 3"/>
          <p:cNvSpPr/>
          <p:nvPr/>
        </p:nvSpPr>
        <p:spPr>
          <a:xfrm>
            <a:off x="463754" y="1625053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l-SI" sz="1600" dirty="0"/>
              <a:t>Prijava kandidatov za </a:t>
            </a:r>
            <a:endParaRPr lang="sl-SI" sz="1600" dirty="0" smtClean="0"/>
          </a:p>
          <a:p>
            <a:pPr lvl="0"/>
            <a:r>
              <a:rPr lang="sl-SI" sz="1600" b="1" dirty="0" smtClean="0"/>
              <a:t>2</a:t>
            </a:r>
            <a:r>
              <a:rPr lang="sl-SI" sz="1600" b="1" dirty="0"/>
              <a:t>. krog </a:t>
            </a:r>
            <a:r>
              <a:rPr lang="sl-SI" sz="1600" dirty="0"/>
              <a:t>izbirnega postopka</a:t>
            </a:r>
          </a:p>
        </p:txBody>
      </p:sp>
      <p:sp>
        <p:nvSpPr>
          <p:cNvPr id="5" name="Zaobljeni pravokotnik 4"/>
          <p:cNvSpPr/>
          <p:nvPr/>
        </p:nvSpPr>
        <p:spPr>
          <a:xfrm>
            <a:off x="463754" y="2780928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l-SI" sz="1600" dirty="0" smtClean="0"/>
              <a:t>Objava </a:t>
            </a:r>
            <a:r>
              <a:rPr lang="sl-SI" sz="1600" dirty="0"/>
              <a:t>rezultatov </a:t>
            </a:r>
            <a:r>
              <a:rPr lang="sl-SI" sz="1600" b="1" dirty="0"/>
              <a:t>2. kroga </a:t>
            </a:r>
            <a:r>
              <a:rPr lang="sl-SI" sz="1600" dirty="0"/>
              <a:t>izbirnega postopka</a:t>
            </a:r>
          </a:p>
        </p:txBody>
      </p:sp>
      <p:sp>
        <p:nvSpPr>
          <p:cNvPr id="6" name="Zaobljeni pravokotnik 5"/>
          <p:cNvSpPr/>
          <p:nvPr/>
        </p:nvSpPr>
        <p:spPr>
          <a:xfrm>
            <a:off x="395536" y="5068892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l-SI" sz="1600" dirty="0"/>
              <a:t>Objava prostih mest za vpis </a:t>
            </a:r>
            <a:r>
              <a:rPr lang="sl-SI" sz="1600" dirty="0" smtClean="0"/>
              <a:t>MIZŠ</a:t>
            </a:r>
            <a:endParaRPr lang="sl-SI" sz="1600" dirty="0"/>
          </a:p>
        </p:txBody>
      </p:sp>
      <p:sp>
        <p:nvSpPr>
          <p:cNvPr id="7" name="Zaobljeni pravokotnik 6"/>
          <p:cNvSpPr/>
          <p:nvPr/>
        </p:nvSpPr>
        <p:spPr>
          <a:xfrm>
            <a:off x="395536" y="3933056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l-SI" sz="1600" b="1" dirty="0" smtClean="0"/>
              <a:t>VPIS kandidatov</a:t>
            </a:r>
            <a:r>
              <a:rPr lang="sl-SI" sz="1600" dirty="0" smtClean="0"/>
              <a:t>, ki so bili uspešni v 2. krogu iz.post.</a:t>
            </a:r>
            <a:endParaRPr lang="sl-SI" sz="1600" dirty="0"/>
          </a:p>
        </p:txBody>
      </p:sp>
      <p:sp>
        <p:nvSpPr>
          <p:cNvPr id="8" name="Desna puščica 7"/>
          <p:cNvSpPr/>
          <p:nvPr/>
        </p:nvSpPr>
        <p:spPr>
          <a:xfrm>
            <a:off x="3342804" y="1625053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/>
              <a:t>d</a:t>
            </a:r>
            <a:r>
              <a:rPr lang="sl-SI" sz="1600" b="1" dirty="0" smtClean="0"/>
              <a:t>o 24. 6. 2022 do 15. ure</a:t>
            </a:r>
            <a:endParaRPr lang="sl-SI" sz="1600" b="1" dirty="0"/>
          </a:p>
        </p:txBody>
      </p:sp>
      <p:sp>
        <p:nvSpPr>
          <p:cNvPr id="9" name="Desna puščica 8"/>
          <p:cNvSpPr/>
          <p:nvPr/>
        </p:nvSpPr>
        <p:spPr>
          <a:xfrm>
            <a:off x="3342804" y="2856683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 smtClean="0"/>
              <a:t>30. 6. 2022 do 15. ure</a:t>
            </a:r>
            <a:endParaRPr lang="sl-SI" sz="1600" b="1" dirty="0"/>
          </a:p>
        </p:txBody>
      </p:sp>
      <p:sp>
        <p:nvSpPr>
          <p:cNvPr id="10" name="Desna puščica 9"/>
          <p:cNvSpPr/>
          <p:nvPr/>
        </p:nvSpPr>
        <p:spPr>
          <a:xfrm>
            <a:off x="3276010" y="5144647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/>
              <a:t>4</a:t>
            </a:r>
            <a:r>
              <a:rPr lang="sl-SI" sz="1600" b="1" dirty="0" smtClean="0"/>
              <a:t>. 7. </a:t>
            </a:r>
            <a:r>
              <a:rPr lang="sl-SI" sz="1600" b="1" smtClean="0"/>
              <a:t>2022</a:t>
            </a:r>
            <a:endParaRPr lang="sl-SI" sz="1600" b="1" dirty="0"/>
          </a:p>
        </p:txBody>
      </p:sp>
      <p:sp>
        <p:nvSpPr>
          <p:cNvPr id="11" name="Desna puščica 10"/>
          <p:cNvSpPr/>
          <p:nvPr/>
        </p:nvSpPr>
        <p:spPr>
          <a:xfrm>
            <a:off x="3276010" y="4008811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/>
              <a:t>d</a:t>
            </a:r>
            <a:r>
              <a:rPr lang="sl-SI" sz="1600" b="1" dirty="0" smtClean="0"/>
              <a:t>o 4. 7. 2022 do 12. ure</a:t>
            </a:r>
            <a:endParaRPr lang="sl-SI" sz="1600" b="1" dirty="0"/>
          </a:p>
        </p:txBody>
      </p:sp>
    </p:spTree>
    <p:extLst>
      <p:ext uri="{BB962C8B-B14F-4D97-AF65-F5344CB8AC3E}">
        <p14:creationId xmlns:p14="http://schemas.microsoft.com/office/powerpoint/2010/main" val="54082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564672"/>
          </a:xfrm>
        </p:spPr>
        <p:txBody>
          <a:bodyPr>
            <a:noAutofit/>
          </a:bodyPr>
          <a:lstStyle/>
          <a:p>
            <a:r>
              <a:rPr lang="sl-SI" sz="3600" b="1" dirty="0" smtClean="0"/>
              <a:t>Viri informacij</a:t>
            </a:r>
            <a:endParaRPr lang="sl-SI" sz="36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839816"/>
          </a:xfrm>
        </p:spPr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Pravokotnik 3"/>
          <p:cNvSpPr/>
          <p:nvPr/>
        </p:nvSpPr>
        <p:spPr>
          <a:xfrm>
            <a:off x="539552" y="1628800"/>
            <a:ext cx="712879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 smtClean="0"/>
              <a:t>Ministrstvo </a:t>
            </a:r>
            <a:r>
              <a:rPr lang="sl-SI" dirty="0"/>
              <a:t>za </a:t>
            </a:r>
            <a:r>
              <a:rPr lang="sl-SI" dirty="0" smtClean="0"/>
              <a:t>izobraževanje, </a:t>
            </a:r>
            <a:r>
              <a:rPr lang="sl-SI" dirty="0"/>
              <a:t>znanost </a:t>
            </a:r>
            <a:r>
              <a:rPr lang="sl-SI" dirty="0" smtClean="0"/>
              <a:t>in šport-  </a:t>
            </a:r>
            <a:r>
              <a:rPr lang="sl-SI" dirty="0" err="1" smtClean="0">
                <a:solidFill>
                  <a:schemeClr val="accent1"/>
                </a:solidFill>
              </a:rPr>
              <a:t>www.mizs.gov.si</a:t>
            </a:r>
            <a:r>
              <a:rPr lang="sl-SI" dirty="0" smtClean="0">
                <a:solidFill>
                  <a:schemeClr val="accent1"/>
                </a:solidFill>
              </a:rPr>
              <a:t> </a:t>
            </a:r>
          </a:p>
          <a:p>
            <a:r>
              <a:rPr lang="sl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</a:t>
            </a:r>
            <a:r>
              <a:rPr lang="sl-SI" dirty="0" smtClean="0"/>
              <a:t>(Vpis v srednje šole</a:t>
            </a:r>
            <a:r>
              <a:rPr lang="sl-SI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p</a:t>
            </a:r>
            <a:r>
              <a:rPr lang="sl-SI" dirty="0" smtClean="0"/>
              <a:t>ortal </a:t>
            </a:r>
            <a:r>
              <a:rPr lang="sl-SI" dirty="0"/>
              <a:t>slovenskih srednjih šol: </a:t>
            </a:r>
            <a:r>
              <a:rPr lang="sl-SI" dirty="0">
                <a:solidFill>
                  <a:schemeClr val="accent1"/>
                </a:solidFill>
              </a:rPr>
              <a:t>https://slovenskesrednjesole.si/</a:t>
            </a:r>
            <a:endParaRPr lang="sl-SI" dirty="0" smtClean="0">
              <a:solidFill>
                <a:schemeClr val="accent1"/>
              </a:solidFill>
            </a:endParaRPr>
          </a:p>
          <a:p>
            <a:endParaRPr lang="sl-SI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u="sng" dirty="0"/>
              <a:t>p</a:t>
            </a:r>
            <a:r>
              <a:rPr lang="sl-SI" u="sng" dirty="0" smtClean="0"/>
              <a:t>oklici</a:t>
            </a:r>
            <a:r>
              <a:rPr lang="sl-SI" u="sng" dirty="0"/>
              <a:t>:</a:t>
            </a:r>
            <a:r>
              <a:rPr lang="sl-SI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l-SI" dirty="0" err="1" smtClean="0">
                <a:solidFill>
                  <a:schemeClr val="accent1"/>
                </a:solidFill>
              </a:rPr>
              <a:t>www.ess.gov.si/ncips</a:t>
            </a:r>
            <a:endParaRPr lang="sl-SI" dirty="0">
              <a:solidFill>
                <a:schemeClr val="accent1"/>
              </a:solidFill>
            </a:endParaRPr>
          </a:p>
          <a:p>
            <a:r>
              <a:rPr lang="sl-SI" dirty="0" smtClean="0">
                <a:solidFill>
                  <a:schemeClr val="accent1"/>
                </a:solidFill>
              </a:rPr>
              <a:t>                  </a:t>
            </a:r>
            <a:r>
              <a:rPr lang="sl-SI" dirty="0" err="1" smtClean="0">
                <a:solidFill>
                  <a:schemeClr val="accent1"/>
                </a:solidFill>
              </a:rPr>
              <a:t>www.mojaizbira.si</a:t>
            </a:r>
            <a:r>
              <a:rPr lang="sl-SI" dirty="0" smtClean="0">
                <a:solidFill>
                  <a:schemeClr val="accent1"/>
                </a:solidFill>
              </a:rPr>
              <a:t> </a:t>
            </a:r>
            <a:endParaRPr lang="sl-SI" dirty="0">
              <a:solidFill>
                <a:schemeClr val="accent1"/>
              </a:solidFill>
            </a:endParaRPr>
          </a:p>
          <a:p>
            <a:r>
              <a:rPr lang="sl-SI" dirty="0" smtClean="0">
                <a:solidFill>
                  <a:schemeClr val="accent1"/>
                </a:solidFill>
              </a:rPr>
              <a:t>                  </a:t>
            </a:r>
            <a:r>
              <a:rPr lang="sl-SI" dirty="0" err="1" smtClean="0">
                <a:solidFill>
                  <a:schemeClr val="accent1"/>
                </a:solidFill>
              </a:rPr>
              <a:t>www.cpi.si</a:t>
            </a:r>
            <a:r>
              <a:rPr lang="sl-SI" dirty="0" smtClean="0">
                <a:solidFill>
                  <a:schemeClr val="accent1"/>
                </a:solidFill>
              </a:rPr>
              <a:t> </a:t>
            </a:r>
          </a:p>
          <a:p>
            <a:endParaRPr lang="sl-SI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u="sng" dirty="0"/>
              <a:t>š</a:t>
            </a:r>
            <a:r>
              <a:rPr lang="sl-SI" u="sng" dirty="0" smtClean="0"/>
              <a:t>tipendije</a:t>
            </a:r>
            <a:r>
              <a:rPr lang="sl-SI" u="sng" dirty="0"/>
              <a:t>: </a:t>
            </a:r>
            <a:r>
              <a:rPr lang="sl-SI" dirty="0" smtClean="0"/>
              <a:t> </a:t>
            </a:r>
            <a:r>
              <a:rPr lang="sl-SI" dirty="0" err="1" smtClean="0">
                <a:solidFill>
                  <a:schemeClr val="accent1"/>
                </a:solidFill>
              </a:rPr>
              <a:t>www.mddsz.gov.si</a:t>
            </a:r>
            <a:endParaRPr lang="sl-SI" dirty="0">
              <a:solidFill>
                <a:schemeClr val="accent1"/>
              </a:solidFill>
            </a:endParaRPr>
          </a:p>
          <a:p>
            <a:r>
              <a:rPr lang="sl-SI" dirty="0" smtClean="0">
                <a:solidFill>
                  <a:schemeClr val="accent1"/>
                </a:solidFill>
              </a:rPr>
              <a:t>                        </a:t>
            </a:r>
            <a:r>
              <a:rPr lang="sl-SI" dirty="0" err="1" smtClean="0">
                <a:solidFill>
                  <a:schemeClr val="accent1"/>
                </a:solidFill>
              </a:rPr>
              <a:t>www.sklad</a:t>
            </a:r>
            <a:r>
              <a:rPr lang="sl-SI" dirty="0" smtClean="0">
                <a:solidFill>
                  <a:schemeClr val="accent1"/>
                </a:solidFill>
              </a:rPr>
              <a:t>-</a:t>
            </a:r>
            <a:r>
              <a:rPr lang="sl-SI" dirty="0" err="1" smtClean="0">
                <a:solidFill>
                  <a:schemeClr val="accent1"/>
                </a:solidFill>
              </a:rPr>
              <a:t>kadri.si</a:t>
            </a:r>
            <a:endParaRPr lang="sl-SI" dirty="0" smtClean="0">
              <a:solidFill>
                <a:schemeClr val="accent1"/>
              </a:solidFill>
            </a:endParaRPr>
          </a:p>
          <a:p>
            <a:endParaRPr lang="sl-SI" dirty="0" smtClean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u="sng" dirty="0" smtClean="0"/>
              <a:t> šolska spletna stran:</a:t>
            </a:r>
            <a:r>
              <a:rPr lang="sl-SI" dirty="0" smtClean="0"/>
              <a:t>  </a:t>
            </a:r>
            <a:r>
              <a:rPr lang="sl-SI" dirty="0" err="1" smtClean="0">
                <a:solidFill>
                  <a:schemeClr val="accent1"/>
                </a:solidFill>
              </a:rPr>
              <a:t>www.osrj.si</a:t>
            </a:r>
            <a:endParaRPr lang="sl-SI" dirty="0" smtClean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i="1" u="sng" dirty="0" smtClean="0"/>
              <a:t>Elizabeta Žnidaršič, svetovalna delavka </a:t>
            </a:r>
            <a:r>
              <a:rPr lang="sl-SI" dirty="0" smtClean="0"/>
              <a:t>   tel. </a:t>
            </a:r>
            <a:r>
              <a:rPr lang="sl-SI" dirty="0" smtClean="0">
                <a:solidFill>
                  <a:schemeClr val="accent1"/>
                </a:solidFill>
              </a:rPr>
              <a:t>01/500-46-55</a:t>
            </a:r>
            <a:endParaRPr lang="sl-SI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i="1" u="sng" dirty="0" smtClean="0"/>
          </a:p>
          <a:p>
            <a:r>
              <a:rPr lang="sl-SI" dirty="0" smtClean="0"/>
              <a:t>    e-naslov:</a:t>
            </a:r>
            <a:r>
              <a:rPr lang="sl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l-SI" dirty="0" err="1" smtClean="0">
                <a:solidFill>
                  <a:schemeClr val="accent1"/>
                </a:solidFill>
              </a:rPr>
              <a:t>elizabeta.znidarsic1@guest.arnes.si</a:t>
            </a:r>
            <a:endParaRPr lang="sl-SI" dirty="0" smtClean="0">
              <a:solidFill>
                <a:schemeClr val="accent1"/>
              </a:solidFill>
            </a:endParaRPr>
          </a:p>
          <a:p>
            <a:endParaRPr lang="sl-S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895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b="1" dirty="0" smtClean="0"/>
              <a:t>Veliko uspeha v srednji šoli!</a:t>
            </a:r>
            <a:endParaRPr lang="sl-SI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76872"/>
            <a:ext cx="6192688" cy="425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018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763687" y="5229200"/>
            <a:ext cx="1872207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000" b="1" dirty="0"/>
              <a:t>NIŽJE POKLICNO </a:t>
            </a:r>
            <a:r>
              <a:rPr lang="sl-SI" sz="1000" b="1" dirty="0" smtClean="0"/>
              <a:t>IZOBRAŽEVANJE</a:t>
            </a:r>
            <a:endParaRPr lang="sl-SI" sz="1000" b="1" dirty="0"/>
          </a:p>
        </p:txBody>
      </p:sp>
      <p:sp>
        <p:nvSpPr>
          <p:cNvPr id="3" name="Pravokotnik 2"/>
          <p:cNvSpPr/>
          <p:nvPr/>
        </p:nvSpPr>
        <p:spPr>
          <a:xfrm>
            <a:off x="395536" y="2755776"/>
            <a:ext cx="914400" cy="12961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sl-SI" sz="2400" b="1" dirty="0" smtClean="0"/>
              <a:t>OŠ</a:t>
            </a:r>
            <a:endParaRPr lang="sl-SI" sz="2400" b="1" dirty="0"/>
          </a:p>
        </p:txBody>
      </p:sp>
      <p:sp>
        <p:nvSpPr>
          <p:cNvPr id="4" name="Pravokotnik 3"/>
          <p:cNvSpPr/>
          <p:nvPr/>
        </p:nvSpPr>
        <p:spPr>
          <a:xfrm>
            <a:off x="1763688" y="3715308"/>
            <a:ext cx="1872206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sl-SI" sz="1000" b="1" dirty="0">
                <a:solidFill>
                  <a:prstClr val="black"/>
                </a:solidFill>
              </a:rPr>
              <a:t>SREDNJE POKLICNO </a:t>
            </a:r>
            <a:r>
              <a:rPr lang="sl-SI" sz="1000" b="1" dirty="0" smtClean="0">
                <a:solidFill>
                  <a:prstClr val="black"/>
                </a:solidFill>
              </a:rPr>
              <a:t>IZOBRAŽEVANJE</a:t>
            </a:r>
            <a:endParaRPr lang="sl-SI" sz="1000" b="1" dirty="0">
              <a:solidFill>
                <a:prstClr val="black"/>
              </a:solidFill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1793328" y="2349435"/>
            <a:ext cx="1842567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000" b="1" dirty="0" smtClean="0"/>
              <a:t>SREDNJE STROKOVNO IN TEHNIŠKO IZOBRAŽEVANJE</a:t>
            </a:r>
            <a:endParaRPr lang="sl-SI" sz="1000" b="1" dirty="0"/>
          </a:p>
        </p:txBody>
      </p:sp>
      <p:sp>
        <p:nvSpPr>
          <p:cNvPr id="6" name="Pravokotnik 5"/>
          <p:cNvSpPr/>
          <p:nvPr/>
        </p:nvSpPr>
        <p:spPr>
          <a:xfrm>
            <a:off x="1757844" y="836712"/>
            <a:ext cx="1878049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000" b="1" dirty="0" smtClean="0"/>
              <a:t>GIMNAZIJA</a:t>
            </a:r>
            <a:endParaRPr lang="sl-SI" sz="1000" b="1" dirty="0"/>
          </a:p>
        </p:txBody>
      </p:sp>
      <p:sp>
        <p:nvSpPr>
          <p:cNvPr id="7" name="Pravokotnik 6"/>
          <p:cNvSpPr/>
          <p:nvPr/>
        </p:nvSpPr>
        <p:spPr>
          <a:xfrm>
            <a:off x="3635893" y="836713"/>
            <a:ext cx="576067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sl-SI" sz="1600" dirty="0" smtClean="0"/>
              <a:t>4 letno</a:t>
            </a:r>
            <a:endParaRPr lang="sl-SI" sz="1600" dirty="0"/>
          </a:p>
        </p:txBody>
      </p:sp>
      <p:sp>
        <p:nvSpPr>
          <p:cNvPr id="9" name="Pravokotnik 8"/>
          <p:cNvSpPr/>
          <p:nvPr/>
        </p:nvSpPr>
        <p:spPr>
          <a:xfrm>
            <a:off x="3635895" y="3715308"/>
            <a:ext cx="576065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sl-SI" sz="1600" dirty="0" smtClean="0"/>
              <a:t>3 letno</a:t>
            </a:r>
            <a:endParaRPr lang="sl-SI" sz="1600" dirty="0"/>
          </a:p>
        </p:txBody>
      </p:sp>
      <p:sp>
        <p:nvSpPr>
          <p:cNvPr id="10" name="Pravokotnik 9"/>
          <p:cNvSpPr/>
          <p:nvPr/>
        </p:nvSpPr>
        <p:spPr>
          <a:xfrm>
            <a:off x="3635895" y="5229200"/>
            <a:ext cx="576065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sl-SI" sz="1600" dirty="0" smtClean="0"/>
              <a:t>2 letno</a:t>
            </a:r>
            <a:endParaRPr lang="sl-SI" sz="1600" dirty="0"/>
          </a:p>
        </p:txBody>
      </p:sp>
      <p:cxnSp>
        <p:nvCxnSpPr>
          <p:cNvPr id="12" name="Raven puščični povezovalnik 11"/>
          <p:cNvCxnSpPr>
            <a:stCxn id="3" idx="3"/>
          </p:cNvCxnSpPr>
          <p:nvPr/>
        </p:nvCxnSpPr>
        <p:spPr>
          <a:xfrm flipV="1">
            <a:off x="1309936" y="1293912"/>
            <a:ext cx="447908" cy="210993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en puščični povezovalnik 15"/>
          <p:cNvCxnSpPr>
            <a:stCxn id="3" idx="3"/>
            <a:endCxn id="5" idx="1"/>
          </p:cNvCxnSpPr>
          <p:nvPr/>
        </p:nvCxnSpPr>
        <p:spPr>
          <a:xfrm flipV="1">
            <a:off x="1309936" y="2806635"/>
            <a:ext cx="483392" cy="59721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en puščični povezovalnik 17"/>
          <p:cNvCxnSpPr>
            <a:stCxn id="3" idx="3"/>
            <a:endCxn id="4" idx="1"/>
          </p:cNvCxnSpPr>
          <p:nvPr/>
        </p:nvCxnSpPr>
        <p:spPr>
          <a:xfrm>
            <a:off x="1309936" y="3403848"/>
            <a:ext cx="453752" cy="76866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en puščični povezovalnik 19"/>
          <p:cNvCxnSpPr>
            <a:stCxn id="3" idx="3"/>
            <a:endCxn id="2" idx="1"/>
          </p:cNvCxnSpPr>
          <p:nvPr/>
        </p:nvCxnSpPr>
        <p:spPr>
          <a:xfrm>
            <a:off x="1309936" y="3403848"/>
            <a:ext cx="453751" cy="22825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Desno ukrivljena puščica 23"/>
          <p:cNvSpPr/>
          <p:nvPr/>
        </p:nvSpPr>
        <p:spPr>
          <a:xfrm rot="10800000">
            <a:off x="4211960" y="4172507"/>
            <a:ext cx="878588" cy="170476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25" name="Desno ukrivljena puščica 24"/>
          <p:cNvSpPr/>
          <p:nvPr/>
        </p:nvSpPr>
        <p:spPr>
          <a:xfrm rot="10800000">
            <a:off x="4211960" y="2564904"/>
            <a:ext cx="878588" cy="1551312"/>
          </a:xfrm>
          <a:prstGeom prst="curvedRightArrow">
            <a:avLst>
              <a:gd name="adj1" fmla="val 25000"/>
              <a:gd name="adj2" fmla="val 5211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26" name="Pravokotnik 25"/>
          <p:cNvSpPr/>
          <p:nvPr/>
        </p:nvSpPr>
        <p:spPr>
          <a:xfrm>
            <a:off x="3638985" y="2348880"/>
            <a:ext cx="576067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sl-SI" sz="1600" dirty="0" smtClean="0"/>
              <a:t>4 letno</a:t>
            </a:r>
            <a:endParaRPr lang="sl-SI" sz="1600" dirty="0"/>
          </a:p>
        </p:txBody>
      </p:sp>
      <p:sp>
        <p:nvSpPr>
          <p:cNvPr id="31" name="PoljeZBesedilom 30"/>
          <p:cNvSpPr txBox="1"/>
          <p:nvPr/>
        </p:nvSpPr>
        <p:spPr>
          <a:xfrm>
            <a:off x="4179950" y="326328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00" dirty="0" smtClean="0"/>
              <a:t>  </a:t>
            </a:r>
            <a:r>
              <a:rPr lang="sl-SI" sz="2000" dirty="0" smtClean="0"/>
              <a:t>3+2</a:t>
            </a:r>
            <a:endParaRPr lang="sl-SI" sz="2000" dirty="0"/>
          </a:p>
        </p:txBody>
      </p:sp>
      <p:cxnSp>
        <p:nvCxnSpPr>
          <p:cNvPr id="34" name="Raven puščični povezovalnik 33"/>
          <p:cNvCxnSpPr>
            <a:stCxn id="7" idx="3"/>
          </p:cNvCxnSpPr>
          <p:nvPr/>
        </p:nvCxnSpPr>
        <p:spPr>
          <a:xfrm flipV="1">
            <a:off x="4211960" y="1293912"/>
            <a:ext cx="1044116" cy="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ven puščični povezovalnik 35"/>
          <p:cNvCxnSpPr/>
          <p:nvPr/>
        </p:nvCxnSpPr>
        <p:spPr>
          <a:xfrm>
            <a:off x="4215636" y="2492896"/>
            <a:ext cx="104044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Kolenski povezovalnik 39"/>
          <p:cNvCxnSpPr/>
          <p:nvPr/>
        </p:nvCxnSpPr>
        <p:spPr>
          <a:xfrm>
            <a:off x="4215636" y="4172507"/>
            <a:ext cx="1850530" cy="1085560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Kolenski povezovalnik 43"/>
          <p:cNvCxnSpPr/>
          <p:nvPr/>
        </p:nvCxnSpPr>
        <p:spPr>
          <a:xfrm flipV="1">
            <a:off x="4234693" y="5407126"/>
            <a:ext cx="1854207" cy="558548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aobljeni pravokotnik 50"/>
          <p:cNvSpPr/>
          <p:nvPr/>
        </p:nvSpPr>
        <p:spPr>
          <a:xfrm>
            <a:off x="5229612" y="949865"/>
            <a:ext cx="1574711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 </a:t>
            </a:r>
            <a:r>
              <a:rPr lang="sl-SI" sz="1000" b="1" dirty="0" smtClean="0"/>
              <a:t>SPLOŠNA MATURA</a:t>
            </a:r>
            <a:endParaRPr lang="sl-SI" sz="1000" b="1" dirty="0"/>
          </a:p>
        </p:txBody>
      </p:sp>
      <p:sp>
        <p:nvSpPr>
          <p:cNvPr id="52" name="Zaobljeni pravokotnik 51"/>
          <p:cNvSpPr/>
          <p:nvPr/>
        </p:nvSpPr>
        <p:spPr>
          <a:xfrm>
            <a:off x="5256076" y="2180385"/>
            <a:ext cx="1620180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 smtClean="0"/>
              <a:t>POKLICNA MATURA</a:t>
            </a:r>
            <a:endParaRPr lang="sl-SI" sz="1000" b="1" dirty="0"/>
          </a:p>
        </p:txBody>
      </p:sp>
      <p:sp>
        <p:nvSpPr>
          <p:cNvPr id="53" name="Zaobljeni pravokotnik 52"/>
          <p:cNvSpPr/>
          <p:nvPr/>
        </p:nvSpPr>
        <p:spPr>
          <a:xfrm>
            <a:off x="6088900" y="4772000"/>
            <a:ext cx="1440160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 smtClean="0"/>
              <a:t>ZAKLJUČNI IZPIT</a:t>
            </a:r>
            <a:endParaRPr lang="sl-SI" sz="1000" b="1" dirty="0"/>
          </a:p>
        </p:txBody>
      </p:sp>
      <p:sp>
        <p:nvSpPr>
          <p:cNvPr id="8" name="Zaobljeni pravokotnik 7"/>
          <p:cNvSpPr/>
          <p:nvPr/>
        </p:nvSpPr>
        <p:spPr>
          <a:xfrm>
            <a:off x="5559766" y="3446131"/>
            <a:ext cx="1676530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 smtClean="0"/>
              <a:t>POKLICNA MATURA</a:t>
            </a:r>
            <a:endParaRPr lang="sl-SI" sz="1000" b="1" dirty="0"/>
          </a:p>
        </p:txBody>
      </p:sp>
      <p:cxnSp>
        <p:nvCxnSpPr>
          <p:cNvPr id="27" name="Raven puščični povezovalnik 26"/>
          <p:cNvCxnSpPr>
            <a:endCxn id="8" idx="1"/>
          </p:cNvCxnSpPr>
          <p:nvPr/>
        </p:nvCxnSpPr>
        <p:spPr>
          <a:xfrm>
            <a:off x="5090548" y="3379835"/>
            <a:ext cx="469218" cy="52349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40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7759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 smtClean="0">
                <a:solidFill>
                  <a:srgbClr val="C00000"/>
                </a:solidFill>
              </a:rPr>
              <a:t>   </a:t>
            </a:r>
            <a:r>
              <a:rPr lang="sl-SI" b="1" dirty="0" smtClean="0">
                <a:solidFill>
                  <a:srgbClr val="C00000"/>
                </a:solidFill>
              </a:rPr>
              <a:t>SPLOŠNA MATURA</a:t>
            </a:r>
            <a:r>
              <a:rPr lang="sl-SI" dirty="0" smtClean="0">
                <a:solidFill>
                  <a:srgbClr val="FF0000"/>
                </a:solidFill>
              </a:rPr>
              <a:t>:</a:t>
            </a:r>
            <a:r>
              <a:rPr lang="sl-SI" dirty="0" smtClean="0"/>
              <a:t> </a:t>
            </a:r>
            <a:r>
              <a:rPr lang="sl-SI" b="1" dirty="0" smtClean="0"/>
              <a:t>5 predmetov </a:t>
            </a:r>
          </a:p>
          <a:p>
            <a:pPr marL="0" indent="0">
              <a:buNone/>
            </a:pPr>
            <a:r>
              <a:rPr lang="sl-SI" dirty="0" smtClean="0"/>
              <a:t>                   </a:t>
            </a:r>
          </a:p>
          <a:p>
            <a:pPr marL="0" indent="0">
              <a:buNone/>
            </a:pPr>
            <a:r>
              <a:rPr lang="sl-SI" sz="2400"/>
              <a:t> </a:t>
            </a:r>
            <a:r>
              <a:rPr lang="sl-SI" sz="2400" smtClean="0"/>
              <a:t>              3 </a:t>
            </a:r>
            <a:r>
              <a:rPr lang="sl-SI" sz="2400" dirty="0" smtClean="0"/>
              <a:t>obvezni         2 izbirna </a:t>
            </a:r>
          </a:p>
          <a:p>
            <a:pPr marL="0" indent="0">
              <a:buNone/>
            </a:pPr>
            <a:r>
              <a:rPr lang="sl-SI" dirty="0" smtClean="0"/>
              <a:t>           </a:t>
            </a:r>
            <a:r>
              <a:rPr lang="sl-SI" sz="2000" dirty="0" smtClean="0"/>
              <a:t>(SLO, MAT, TJA)</a:t>
            </a:r>
            <a:endParaRPr lang="sl-SI" sz="2000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dirty="0" smtClean="0">
                <a:solidFill>
                  <a:srgbClr val="C00000"/>
                </a:solidFill>
              </a:rPr>
              <a:t>                             </a:t>
            </a:r>
            <a:r>
              <a:rPr lang="sl-SI" b="1" dirty="0" smtClean="0">
                <a:solidFill>
                  <a:srgbClr val="C00000"/>
                </a:solidFill>
              </a:rPr>
              <a:t>POKLICNA MATURA</a:t>
            </a:r>
            <a:r>
              <a:rPr lang="sl-SI" dirty="0" smtClean="0">
                <a:solidFill>
                  <a:srgbClr val="FF0000"/>
                </a:solidFill>
              </a:rPr>
              <a:t>:</a:t>
            </a:r>
            <a:r>
              <a:rPr lang="sl-SI" dirty="0" smtClean="0">
                <a:solidFill>
                  <a:srgbClr val="C00000"/>
                </a:solidFill>
              </a:rPr>
              <a:t> </a:t>
            </a:r>
            <a:r>
              <a:rPr lang="sl-SI" b="1" dirty="0" smtClean="0"/>
              <a:t>4 predmeti</a:t>
            </a:r>
          </a:p>
          <a:p>
            <a:pPr marL="0" indent="0">
              <a:buNone/>
            </a:pPr>
            <a:r>
              <a:rPr lang="sl-SI" sz="2400" dirty="0" smtClean="0">
                <a:solidFill>
                  <a:srgbClr val="C00000"/>
                </a:solidFill>
              </a:rPr>
              <a:t>           </a:t>
            </a:r>
          </a:p>
          <a:p>
            <a:pPr marL="0" indent="0">
              <a:buNone/>
            </a:pPr>
            <a:r>
              <a:rPr lang="sl-SI" sz="2400" dirty="0">
                <a:solidFill>
                  <a:srgbClr val="C00000"/>
                </a:solidFill>
              </a:rPr>
              <a:t> </a:t>
            </a:r>
            <a:r>
              <a:rPr lang="sl-SI" sz="2400" dirty="0" smtClean="0">
                <a:solidFill>
                  <a:srgbClr val="C00000"/>
                </a:solidFill>
              </a:rPr>
              <a:t>       </a:t>
            </a:r>
            <a:r>
              <a:rPr lang="sl-SI" sz="2400" dirty="0" smtClean="0"/>
              <a:t>                                        </a:t>
            </a:r>
          </a:p>
          <a:p>
            <a:pPr marL="0" indent="0">
              <a:buNone/>
            </a:pPr>
            <a:r>
              <a:rPr lang="sl-SI" sz="2400" dirty="0"/>
              <a:t> </a:t>
            </a:r>
            <a:r>
              <a:rPr lang="sl-SI" sz="2400" dirty="0" smtClean="0"/>
              <a:t>                                    2 obvezna             2 izbirna</a:t>
            </a:r>
            <a:endParaRPr lang="sl-SI" sz="2400" dirty="0"/>
          </a:p>
          <a:p>
            <a:pPr marL="0" indent="0">
              <a:buNone/>
            </a:pPr>
            <a:r>
              <a:rPr lang="sl-SI" sz="2400" dirty="0"/>
              <a:t> </a:t>
            </a:r>
            <a:r>
              <a:rPr lang="sl-SI" sz="2400" dirty="0" smtClean="0"/>
              <a:t>               </a:t>
            </a:r>
            <a:r>
              <a:rPr lang="sl-SI" sz="2000" dirty="0" smtClean="0"/>
              <a:t>                     (SLO, IZBIR.PR.)</a:t>
            </a:r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r>
              <a:rPr lang="sl-SI" dirty="0" smtClean="0">
                <a:solidFill>
                  <a:srgbClr val="C00000"/>
                </a:solidFill>
              </a:rPr>
              <a:t>   </a:t>
            </a:r>
            <a:r>
              <a:rPr lang="sl-SI" b="1" dirty="0" smtClean="0">
                <a:solidFill>
                  <a:srgbClr val="C00000"/>
                </a:solidFill>
              </a:rPr>
              <a:t>ZAKLJUČNI IZPIT</a:t>
            </a:r>
            <a:r>
              <a:rPr lang="sl-SI" dirty="0" smtClean="0">
                <a:solidFill>
                  <a:srgbClr val="C00000"/>
                </a:solidFill>
              </a:rPr>
              <a:t>: </a:t>
            </a:r>
            <a:r>
              <a:rPr lang="sl-SI" b="1" dirty="0" smtClean="0"/>
              <a:t>3 predmeti  </a:t>
            </a:r>
          </a:p>
          <a:p>
            <a:pPr marL="0" indent="0">
              <a:buNone/>
            </a:pPr>
            <a:r>
              <a:rPr lang="sl-SI" sz="2000" b="1" dirty="0" smtClean="0"/>
              <a:t>                   </a:t>
            </a:r>
            <a:r>
              <a:rPr lang="sl-SI" sz="2000" dirty="0" smtClean="0"/>
              <a:t>     (SLO, STROK. PR, STORITEV/IZDELEK)</a:t>
            </a:r>
            <a:endParaRPr lang="sl-SI" sz="2000" dirty="0"/>
          </a:p>
        </p:txBody>
      </p:sp>
      <p:cxnSp>
        <p:nvCxnSpPr>
          <p:cNvPr id="5" name="Raven puščični povezovalnik 4"/>
          <p:cNvCxnSpPr/>
          <p:nvPr/>
        </p:nvCxnSpPr>
        <p:spPr>
          <a:xfrm flipH="1">
            <a:off x="2051720" y="1004768"/>
            <a:ext cx="1026850" cy="396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en puščični povezovalnik 6"/>
          <p:cNvCxnSpPr/>
          <p:nvPr/>
        </p:nvCxnSpPr>
        <p:spPr>
          <a:xfrm>
            <a:off x="3078570" y="1004768"/>
            <a:ext cx="989374" cy="396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ven puščični povezovalnik 5"/>
          <p:cNvCxnSpPr/>
          <p:nvPr/>
        </p:nvCxnSpPr>
        <p:spPr>
          <a:xfrm flipH="1">
            <a:off x="4067944" y="3212976"/>
            <a:ext cx="1224136" cy="7109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en puščični povezovalnik 8"/>
          <p:cNvCxnSpPr/>
          <p:nvPr/>
        </p:nvCxnSpPr>
        <p:spPr>
          <a:xfrm>
            <a:off x="5292080" y="3212976"/>
            <a:ext cx="1472715" cy="7109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51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r>
              <a:rPr lang="sl-SI" sz="3600" b="1" dirty="0" smtClean="0"/>
              <a:t>Merila za vpis</a:t>
            </a:r>
            <a:endParaRPr lang="sl-SI" sz="3600" b="1" dirty="0"/>
          </a:p>
        </p:txBody>
      </p:sp>
      <p:sp>
        <p:nvSpPr>
          <p:cNvPr id="5" name="Ograda vsebine 4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474840" cy="4434840"/>
          </a:xfrm>
        </p:spPr>
        <p:txBody>
          <a:bodyPr/>
          <a:lstStyle/>
          <a:p>
            <a:pPr marL="0" indent="0">
              <a:buNone/>
            </a:pPr>
            <a:r>
              <a:rPr lang="sl-SI" sz="2200" b="1" dirty="0" smtClean="0"/>
              <a:t>Točke pridobljene z učnim uspehom:</a:t>
            </a:r>
          </a:p>
          <a:p>
            <a:pPr marL="0" indent="0">
              <a:buNone/>
            </a:pPr>
            <a:endParaRPr lang="sl-SI" sz="1000" b="1" dirty="0" smtClean="0"/>
          </a:p>
          <a:p>
            <a:r>
              <a:rPr lang="sl-SI" sz="1800" b="1" dirty="0" smtClean="0"/>
              <a:t>zaključne </a:t>
            </a:r>
            <a:r>
              <a:rPr lang="sl-SI" sz="1800" b="1" dirty="0"/>
              <a:t>ocene </a:t>
            </a:r>
            <a:r>
              <a:rPr lang="sl-SI" sz="1800" dirty="0" smtClean="0"/>
              <a:t>obveznih </a:t>
            </a:r>
            <a:r>
              <a:rPr lang="sl-SI" sz="1800" dirty="0"/>
              <a:t>predmetov iz </a:t>
            </a:r>
            <a:r>
              <a:rPr lang="sl-SI" sz="1800" b="1" dirty="0"/>
              <a:t>7.,8. in 9. </a:t>
            </a:r>
            <a:r>
              <a:rPr lang="sl-SI" sz="1800" b="1" dirty="0" smtClean="0"/>
              <a:t>razreda- z </a:t>
            </a:r>
            <a:r>
              <a:rPr lang="sl-SI" sz="1800" dirty="0" smtClean="0"/>
              <a:t>učnim </a:t>
            </a:r>
            <a:r>
              <a:rPr lang="sl-SI" sz="1800" dirty="0"/>
              <a:t>uspehom lahko pridobi največ </a:t>
            </a:r>
            <a:r>
              <a:rPr lang="sl-SI" sz="1800" b="1" dirty="0" smtClean="0"/>
              <a:t>175 točk</a:t>
            </a:r>
          </a:p>
          <a:p>
            <a:pPr marL="0" indent="0">
              <a:buNone/>
            </a:pPr>
            <a:endParaRPr lang="sl-SI" sz="1000" b="1" dirty="0" smtClean="0"/>
          </a:p>
          <a:p>
            <a:r>
              <a:rPr lang="sl-SI" sz="1800" dirty="0"/>
              <a:t>u</a:t>
            </a:r>
            <a:r>
              <a:rPr lang="sl-SI" sz="1800" dirty="0" smtClean="0"/>
              <a:t>spešno </a:t>
            </a:r>
            <a:r>
              <a:rPr lang="sl-SI" sz="1800" b="1" dirty="0" smtClean="0"/>
              <a:t>opravljen preizkus nadarjenosti </a:t>
            </a:r>
            <a:r>
              <a:rPr lang="sl-SI" sz="1800" dirty="0" smtClean="0"/>
              <a:t>(glasbena, likovna, plesna nadarjenost)</a:t>
            </a:r>
            <a:endParaRPr lang="sl-SI" sz="1000" dirty="0" smtClean="0"/>
          </a:p>
          <a:p>
            <a:r>
              <a:rPr lang="sl-SI" sz="1800" b="1" dirty="0"/>
              <a:t>š</a:t>
            </a:r>
            <a:r>
              <a:rPr lang="sl-SI" sz="1800" b="1" dirty="0" smtClean="0"/>
              <a:t>portni dosežki </a:t>
            </a:r>
            <a:r>
              <a:rPr lang="sl-SI" sz="1800" dirty="0" smtClean="0"/>
              <a:t>(za učence, ki se vpisujejo v športni oddelek)</a:t>
            </a:r>
          </a:p>
          <a:p>
            <a:endParaRPr lang="sl-SI" sz="2200" dirty="0" smtClean="0"/>
          </a:p>
          <a:p>
            <a:endParaRPr lang="sl-SI" sz="22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68760"/>
            <a:ext cx="3456384" cy="4808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Raven puščični povezovalnik 7"/>
          <p:cNvCxnSpPr/>
          <p:nvPr/>
        </p:nvCxnSpPr>
        <p:spPr>
          <a:xfrm flipV="1">
            <a:off x="4788024" y="1916832"/>
            <a:ext cx="504056" cy="10081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6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b="1" dirty="0" smtClean="0"/>
              <a:t>Merila za izbor kandidatov v primeru omejitve vpisa</a:t>
            </a:r>
            <a:endParaRPr lang="sl-SI" sz="3600" b="1" dirty="0"/>
          </a:p>
        </p:txBody>
      </p:sp>
      <p:sp>
        <p:nvSpPr>
          <p:cNvPr id="7" name="Ograda vsebine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5478" lvl="0" indent="-285750">
              <a:lnSpc>
                <a:spcPct val="160000"/>
              </a:lnSpc>
              <a:spcBef>
                <a:spcPts val="300"/>
              </a:spcBef>
              <a:buClr>
                <a:srgbClr val="00B0F0"/>
              </a:buClr>
              <a:buSzTx/>
              <a:buFont typeface="Arial" panose="020B0604020202020204" pitchFamily="34" charset="0"/>
              <a:buChar char="•"/>
            </a:pPr>
            <a:r>
              <a:rPr lang="sl-SI" sz="1800" dirty="0" smtClean="0">
                <a:latin typeface="Georgia"/>
              </a:rPr>
              <a:t>točke, pridobljene z </a:t>
            </a:r>
            <a:r>
              <a:rPr lang="sl-SI" sz="1800" b="1" dirty="0" smtClean="0">
                <a:latin typeface="Georgia"/>
              </a:rPr>
              <a:t>učnim uspehom </a:t>
            </a:r>
          </a:p>
          <a:p>
            <a:pPr marL="395478" lvl="0" indent="-285750">
              <a:lnSpc>
                <a:spcPct val="160000"/>
              </a:lnSpc>
              <a:spcBef>
                <a:spcPts val="300"/>
              </a:spcBef>
              <a:buClr>
                <a:srgbClr val="00B0F0"/>
              </a:buClr>
              <a:buSzTx/>
              <a:buFont typeface="Arial" panose="020B0604020202020204" pitchFamily="34" charset="0"/>
              <a:buChar char="•"/>
            </a:pPr>
            <a:r>
              <a:rPr lang="sl-SI" sz="1800" b="1" dirty="0" smtClean="0">
                <a:latin typeface="Georgia"/>
              </a:rPr>
              <a:t>gimnazija-športni oddelek</a:t>
            </a:r>
            <a:r>
              <a:rPr lang="sl-SI" sz="1800" dirty="0" smtClean="0">
                <a:latin typeface="Georgia"/>
              </a:rPr>
              <a:t>- merilo tudi športni dosežki- </a:t>
            </a:r>
          </a:p>
          <a:p>
            <a:pPr marL="109728" lvl="0" indent="0">
              <a:lnSpc>
                <a:spcPct val="160000"/>
              </a:lnSpc>
              <a:spcBef>
                <a:spcPts val="300"/>
              </a:spcBef>
              <a:buClr>
                <a:srgbClr val="00B0F0"/>
              </a:buClr>
              <a:buSzTx/>
              <a:buNone/>
            </a:pPr>
            <a:r>
              <a:rPr lang="sl-SI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</a:rPr>
              <a:t>             status A </a:t>
            </a:r>
            <a:r>
              <a:rPr lang="sl-SI" sz="1800" dirty="0" smtClean="0">
                <a:latin typeface="Georgia"/>
              </a:rPr>
              <a:t>(</a:t>
            </a:r>
            <a:r>
              <a:rPr lang="sl-SI" sz="1800" dirty="0" smtClean="0">
                <a:solidFill>
                  <a:schemeClr val="accent1"/>
                </a:solidFill>
                <a:latin typeface="Georgia"/>
              </a:rPr>
              <a:t>10 točk</a:t>
            </a:r>
            <a:r>
              <a:rPr lang="sl-SI" sz="1800" dirty="0" smtClean="0">
                <a:latin typeface="Georgia"/>
              </a:rPr>
              <a:t>)   </a:t>
            </a:r>
          </a:p>
          <a:p>
            <a:pPr marL="109728" lvl="0" indent="0">
              <a:lnSpc>
                <a:spcPct val="160000"/>
              </a:lnSpc>
              <a:spcBef>
                <a:spcPts val="300"/>
              </a:spcBef>
              <a:buClr>
                <a:srgbClr val="00B0F0"/>
              </a:buClr>
              <a:buSzTx/>
              <a:buNone/>
            </a:pPr>
            <a:r>
              <a:rPr lang="sl-SI" sz="1800" dirty="0" smtClean="0">
                <a:latin typeface="Georgia"/>
              </a:rPr>
              <a:t>                                           </a:t>
            </a:r>
            <a:r>
              <a:rPr lang="sl-SI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</a:rPr>
              <a:t>status B  </a:t>
            </a:r>
            <a:r>
              <a:rPr lang="sl-SI" sz="1800" dirty="0" smtClean="0">
                <a:latin typeface="Georgia"/>
              </a:rPr>
              <a:t>(</a:t>
            </a:r>
            <a:r>
              <a:rPr lang="sl-SI" sz="1800" dirty="0" smtClean="0">
                <a:solidFill>
                  <a:schemeClr val="accent1"/>
                </a:solidFill>
                <a:latin typeface="Georgia"/>
              </a:rPr>
              <a:t>5 točk</a:t>
            </a:r>
            <a:r>
              <a:rPr lang="sl-SI" sz="1800" dirty="0" smtClean="0">
                <a:latin typeface="Georgia"/>
              </a:rPr>
              <a:t>)                    </a:t>
            </a:r>
            <a:r>
              <a:rPr lang="sl-SI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</a:rPr>
              <a:t>status C</a:t>
            </a:r>
          </a:p>
          <a:p>
            <a:pPr marL="109728" lvl="0" indent="0">
              <a:lnSpc>
                <a:spcPct val="160000"/>
              </a:lnSpc>
              <a:spcBef>
                <a:spcPts val="300"/>
              </a:spcBef>
              <a:buClr>
                <a:srgbClr val="00B0F0"/>
              </a:buClr>
              <a:buSzTx/>
              <a:buNone/>
            </a:pPr>
            <a:endParaRPr lang="sl-SI" sz="1800" dirty="0" smtClean="0">
              <a:latin typeface="Georgia"/>
            </a:endParaRPr>
          </a:p>
          <a:p>
            <a:pPr marL="395478" indent="-285750">
              <a:lnSpc>
                <a:spcPct val="160000"/>
              </a:lnSpc>
              <a:spcBef>
                <a:spcPts val="300"/>
              </a:spcBef>
              <a:buClr>
                <a:srgbClr val="00B0F0"/>
              </a:buClr>
              <a:buSzTx/>
              <a:buFont typeface="Arial" panose="020B0604020202020204" pitchFamily="34" charset="0"/>
              <a:buChar char="•"/>
            </a:pPr>
            <a:r>
              <a:rPr lang="sl-SI" sz="1800" dirty="0" smtClean="0">
                <a:latin typeface="Georgia"/>
              </a:rPr>
              <a:t>več kandidatov </a:t>
            </a:r>
            <a:r>
              <a:rPr lang="sl-SI" sz="1800" b="1" dirty="0" smtClean="0">
                <a:latin typeface="Georgia"/>
              </a:rPr>
              <a:t>z istim številom točk</a:t>
            </a:r>
            <a:r>
              <a:rPr lang="sl-SI" sz="1800" dirty="0" smtClean="0">
                <a:latin typeface="Georgia"/>
              </a:rPr>
              <a:t>: rezultati </a:t>
            </a:r>
            <a:r>
              <a:rPr lang="sl-SI" sz="1800" u="sng" dirty="0" smtClean="0">
                <a:latin typeface="Georgia"/>
              </a:rPr>
              <a:t>NPZ iz slovenščine in matematike</a:t>
            </a:r>
            <a:r>
              <a:rPr lang="sl-SI" sz="1800" dirty="0" smtClean="0">
                <a:latin typeface="Georgia"/>
              </a:rPr>
              <a:t> (z soglasjem učenca in staršev)</a:t>
            </a:r>
          </a:p>
          <a:p>
            <a:pPr marL="395478" lvl="0" indent="-285750">
              <a:lnSpc>
                <a:spcPct val="160000"/>
              </a:lnSpc>
              <a:spcBef>
                <a:spcPts val="300"/>
              </a:spcBef>
              <a:buClr>
                <a:srgbClr val="00B0F0"/>
              </a:buClr>
              <a:buSzTx/>
              <a:buFont typeface="Arial" panose="020B0604020202020204" pitchFamily="34" charset="0"/>
              <a:buChar char="•"/>
            </a:pPr>
            <a:r>
              <a:rPr lang="sl-SI" sz="1800" b="1" dirty="0" smtClean="0">
                <a:latin typeface="Georgia"/>
              </a:rPr>
              <a:t>merila posameznih šol </a:t>
            </a:r>
            <a:r>
              <a:rPr lang="sl-SI" sz="1800" dirty="0" smtClean="0">
                <a:latin typeface="Georgia"/>
              </a:rPr>
              <a:t>(kandidati z enakim številom točk)</a:t>
            </a:r>
          </a:p>
          <a:p>
            <a:pPr>
              <a:buFont typeface="Arial" panose="020B0604020202020204" pitchFamily="34" charset="0"/>
              <a:buChar char="•"/>
            </a:pPr>
            <a:endParaRPr lang="sl-SI" dirty="0"/>
          </a:p>
        </p:txBody>
      </p:sp>
      <p:cxnSp>
        <p:nvCxnSpPr>
          <p:cNvPr id="9" name="Raven puščični povezovalnik 8"/>
          <p:cNvCxnSpPr/>
          <p:nvPr/>
        </p:nvCxnSpPr>
        <p:spPr>
          <a:xfrm flipH="1">
            <a:off x="3203848" y="2886937"/>
            <a:ext cx="1656184" cy="2949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en puščični povezovalnik 13"/>
          <p:cNvCxnSpPr/>
          <p:nvPr/>
        </p:nvCxnSpPr>
        <p:spPr>
          <a:xfrm flipH="1">
            <a:off x="3923928" y="2886937"/>
            <a:ext cx="936104" cy="6140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en puščični povezovalnik 15"/>
          <p:cNvCxnSpPr/>
          <p:nvPr/>
        </p:nvCxnSpPr>
        <p:spPr>
          <a:xfrm>
            <a:off x="4860032" y="2886937"/>
            <a:ext cx="926689" cy="6450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484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636680"/>
          </a:xfrm>
        </p:spPr>
        <p:txBody>
          <a:bodyPr>
            <a:normAutofit fontScale="90000"/>
          </a:bodyPr>
          <a:lstStyle/>
          <a:p>
            <a:r>
              <a:rPr lang="sl-SI" b="1" dirty="0" smtClean="0"/>
              <a:t> </a:t>
            </a:r>
            <a:r>
              <a:rPr lang="sl-SI" sz="3600" b="1" dirty="0"/>
              <a:t> </a:t>
            </a:r>
            <a:r>
              <a:rPr lang="sl-SI" sz="4000" b="1" dirty="0"/>
              <a:t>Pomembni datumi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623792"/>
          </a:xfrm>
        </p:spPr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Zaobljeni pravokotnik 3"/>
          <p:cNvSpPr/>
          <p:nvPr/>
        </p:nvSpPr>
        <p:spPr>
          <a:xfrm>
            <a:off x="500266" y="2060848"/>
            <a:ext cx="2808312" cy="13681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dirty="0" smtClean="0"/>
              <a:t>Razpis za vpis v SŠ</a:t>
            </a:r>
            <a:endParaRPr lang="sl-SI" sz="2000" dirty="0"/>
          </a:p>
        </p:txBody>
      </p:sp>
      <p:sp>
        <p:nvSpPr>
          <p:cNvPr id="6" name="Zaobljeni pravokotnik 5"/>
          <p:cNvSpPr/>
          <p:nvPr/>
        </p:nvSpPr>
        <p:spPr>
          <a:xfrm>
            <a:off x="439887" y="4344268"/>
            <a:ext cx="2808312" cy="13378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dirty="0" smtClean="0"/>
              <a:t>Informativni dan v SŠ</a:t>
            </a:r>
            <a:endParaRPr lang="sl-SI" sz="2000" dirty="0"/>
          </a:p>
        </p:txBody>
      </p:sp>
      <p:sp>
        <p:nvSpPr>
          <p:cNvPr id="10" name="Desna puščica 9"/>
          <p:cNvSpPr/>
          <p:nvPr/>
        </p:nvSpPr>
        <p:spPr>
          <a:xfrm>
            <a:off x="3308578" y="4145919"/>
            <a:ext cx="4929902" cy="1728192"/>
          </a:xfrm>
          <a:prstGeom prst="rightArrow">
            <a:avLst>
              <a:gd name="adj1" fmla="val 50000"/>
              <a:gd name="adj2" fmla="val 4412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600" b="1" dirty="0" smtClean="0"/>
              <a:t>11. 2. 2022 </a:t>
            </a:r>
            <a:r>
              <a:rPr lang="sl-SI" sz="1600" dirty="0" smtClean="0"/>
              <a:t>ob 9.00 in 15.00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600" b="1" dirty="0" smtClean="0"/>
              <a:t>12. 2. 2022 </a:t>
            </a:r>
            <a:r>
              <a:rPr lang="sl-SI" sz="1600" dirty="0" smtClean="0"/>
              <a:t>ob 9.00</a:t>
            </a:r>
          </a:p>
          <a:p>
            <a:r>
              <a:rPr lang="sl-SI" sz="1000" b="1" dirty="0" smtClean="0"/>
              <a:t>         (</a:t>
            </a:r>
            <a:r>
              <a:rPr lang="sl-SI" sz="1000" dirty="0"/>
              <a:t>g</a:t>
            </a:r>
            <a:r>
              <a:rPr lang="sl-SI" sz="1000" dirty="0" smtClean="0"/>
              <a:t>lej  Razpis nekatere SŠ šole imajo posebnosti glede predstavitve)</a:t>
            </a:r>
            <a:endParaRPr lang="sl-SI" sz="1000" dirty="0"/>
          </a:p>
        </p:txBody>
      </p:sp>
      <p:sp>
        <p:nvSpPr>
          <p:cNvPr id="12" name="Desna puščica 11"/>
          <p:cNvSpPr/>
          <p:nvPr/>
        </p:nvSpPr>
        <p:spPr>
          <a:xfrm>
            <a:off x="3341936" y="1952836"/>
            <a:ext cx="4896544" cy="158417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 smtClean="0"/>
              <a:t>Konec januarja 2022 </a:t>
            </a:r>
            <a:r>
              <a:rPr lang="sl-SI" sz="1600" dirty="0" smtClean="0"/>
              <a:t>(objava na spletu –MIZŠ)</a:t>
            </a: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238510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708688"/>
          </a:xfrm>
        </p:spPr>
        <p:txBody>
          <a:bodyPr>
            <a:normAutofit fontScale="90000"/>
          </a:bodyPr>
          <a:lstStyle/>
          <a:p>
            <a:r>
              <a:rPr lang="sl-SI" b="1" dirty="0"/>
              <a:t> </a:t>
            </a:r>
            <a:r>
              <a:rPr lang="sl-SI" sz="4000" b="1" dirty="0"/>
              <a:t>Pomembni datumi</a:t>
            </a:r>
            <a:endParaRPr lang="sl-SI" sz="4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Zaobljeni pravokotnik 3"/>
          <p:cNvSpPr/>
          <p:nvPr/>
        </p:nvSpPr>
        <p:spPr>
          <a:xfrm>
            <a:off x="468332" y="1808820"/>
            <a:ext cx="2951539" cy="44284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l-SI" sz="2000" b="1" dirty="0"/>
              <a:t>Prijava</a:t>
            </a:r>
            <a:r>
              <a:rPr lang="sl-SI" sz="2000" dirty="0"/>
              <a:t> za opravljanje preizkusov   posebnih nadarjenosti</a:t>
            </a:r>
          </a:p>
          <a:p>
            <a:pPr lvl="0"/>
            <a:r>
              <a:rPr lang="sl-SI" sz="2000" dirty="0" smtClean="0"/>
              <a:t>in</a:t>
            </a:r>
            <a:endParaRPr lang="sl-SI" sz="2000" dirty="0"/>
          </a:p>
          <a:p>
            <a:pPr lvl="0"/>
            <a:r>
              <a:rPr lang="sl-SI" sz="2000" b="1" dirty="0"/>
              <a:t>p</a:t>
            </a:r>
            <a:r>
              <a:rPr lang="sl-SI" sz="2000" b="1" dirty="0" smtClean="0"/>
              <a:t>osredovanje </a:t>
            </a:r>
            <a:r>
              <a:rPr lang="sl-SI" sz="2000" b="1" dirty="0"/>
              <a:t>dokazil </a:t>
            </a:r>
            <a:r>
              <a:rPr lang="sl-SI" sz="2000" dirty="0"/>
              <a:t>o izpolnjevanju posebnega vpisnega pogoja</a:t>
            </a:r>
          </a:p>
        </p:txBody>
      </p:sp>
      <p:sp>
        <p:nvSpPr>
          <p:cNvPr id="5" name="Desna puščica 4"/>
          <p:cNvSpPr/>
          <p:nvPr/>
        </p:nvSpPr>
        <p:spPr>
          <a:xfrm>
            <a:off x="3544067" y="1300454"/>
            <a:ext cx="5400600" cy="5445224"/>
          </a:xfrm>
          <a:prstGeom prst="rightArrow">
            <a:avLst>
              <a:gd name="adj1" fmla="val 59498"/>
              <a:gd name="adj2" fmla="val 4230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l-SI" b="1" dirty="0" smtClean="0"/>
              <a:t>do 2. 3. 2022</a:t>
            </a:r>
          </a:p>
          <a:p>
            <a:pPr lvl="0"/>
            <a:endParaRPr lang="sl-SI" sz="900" b="1" dirty="0" smtClean="0"/>
          </a:p>
          <a:p>
            <a:pPr lvl="0"/>
            <a:r>
              <a:rPr lang="sl-SI" sz="1600" dirty="0" smtClean="0"/>
              <a:t>Preizkusi </a:t>
            </a:r>
            <a:r>
              <a:rPr lang="sl-SI" sz="1600" dirty="0"/>
              <a:t>nadarjenosti: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1600" dirty="0" smtClean="0"/>
              <a:t>zobotehnik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1600" dirty="0" smtClean="0"/>
              <a:t>fotografski tehnik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1600" dirty="0" smtClean="0"/>
              <a:t>tehnik </a:t>
            </a:r>
            <a:r>
              <a:rPr lang="sl-SI" sz="1600" dirty="0"/>
              <a:t>oblikovanja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1600" dirty="0"/>
              <a:t>umetniška </a:t>
            </a:r>
            <a:r>
              <a:rPr lang="sl-SI" sz="1600" dirty="0" smtClean="0"/>
              <a:t>gimnazija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1600" dirty="0" smtClean="0"/>
              <a:t>Sr. glasbena in baletna šola</a:t>
            </a:r>
          </a:p>
          <a:p>
            <a:pPr marL="742950" lvl="1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sl-SI" sz="1600" dirty="0"/>
          </a:p>
          <a:p>
            <a:pPr lvl="1"/>
            <a:endParaRPr lang="sl-SI" sz="1600" dirty="0"/>
          </a:p>
          <a:p>
            <a:pPr lvl="0"/>
            <a:r>
              <a:rPr lang="sl-SI" sz="1600" dirty="0"/>
              <a:t> Posredovanje dokazil: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1600" dirty="0"/>
              <a:t>gimnazija </a:t>
            </a:r>
            <a:r>
              <a:rPr lang="sl-SI" sz="1600" dirty="0" smtClean="0"/>
              <a:t>(</a:t>
            </a:r>
            <a:r>
              <a:rPr lang="sl-SI" sz="1600" dirty="0"/>
              <a:t>Š</a:t>
            </a:r>
            <a:r>
              <a:rPr lang="sl-SI" sz="1600" dirty="0" smtClean="0"/>
              <a:t>)</a:t>
            </a:r>
            <a:endParaRPr lang="sl-SI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1600" dirty="0"/>
              <a:t>ekonomska gimnazija </a:t>
            </a:r>
            <a:r>
              <a:rPr lang="sl-SI" sz="1600" dirty="0" smtClean="0"/>
              <a:t>(Š)</a:t>
            </a: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301749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636680"/>
          </a:xfrm>
        </p:spPr>
        <p:txBody>
          <a:bodyPr>
            <a:normAutofit/>
          </a:bodyPr>
          <a:lstStyle/>
          <a:p>
            <a:r>
              <a:rPr lang="sl-SI" sz="3600" b="1" dirty="0"/>
              <a:t>Pomembni datumi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695800"/>
          </a:xfrm>
        </p:spPr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Zaobljeni pravokotnik 4"/>
          <p:cNvSpPr/>
          <p:nvPr/>
        </p:nvSpPr>
        <p:spPr>
          <a:xfrm>
            <a:off x="463754" y="1556792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dirty="0" smtClean="0"/>
              <a:t>Opravljanje preizkusov posebne nadarjenosti</a:t>
            </a:r>
            <a:endParaRPr lang="sl-SI" sz="1600" dirty="0"/>
          </a:p>
        </p:txBody>
      </p:sp>
      <p:sp>
        <p:nvSpPr>
          <p:cNvPr id="6" name="Zaobljeni pravokotnik 5"/>
          <p:cNvSpPr/>
          <p:nvPr/>
        </p:nvSpPr>
        <p:spPr>
          <a:xfrm>
            <a:off x="489780" y="2656583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dirty="0" smtClean="0"/>
              <a:t>Posredovanje potrdil o opravljenih preizkusih posebne nadarjenosti</a:t>
            </a:r>
            <a:endParaRPr lang="sl-SI" sz="1600" dirty="0"/>
          </a:p>
        </p:txBody>
      </p:sp>
      <p:sp>
        <p:nvSpPr>
          <p:cNvPr id="7" name="Zaobljeni pravokotnik 6"/>
          <p:cNvSpPr/>
          <p:nvPr/>
        </p:nvSpPr>
        <p:spPr>
          <a:xfrm>
            <a:off x="476299" y="3828109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/>
              <a:t>Prijavljanje za vpis v </a:t>
            </a:r>
          </a:p>
          <a:p>
            <a:pPr algn="ctr"/>
            <a:r>
              <a:rPr lang="sl-SI" b="1" dirty="0" smtClean="0"/>
              <a:t>1. letnik SŠ</a:t>
            </a:r>
            <a:endParaRPr lang="sl-SI" b="1" dirty="0"/>
          </a:p>
        </p:txBody>
      </p:sp>
      <p:sp>
        <p:nvSpPr>
          <p:cNvPr id="9" name="Desna puščica 8"/>
          <p:cNvSpPr/>
          <p:nvPr/>
        </p:nvSpPr>
        <p:spPr>
          <a:xfrm>
            <a:off x="3345093" y="1556792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dirty="0" smtClean="0"/>
              <a:t> </a:t>
            </a:r>
            <a:r>
              <a:rPr lang="sl-SI" sz="1600" b="1" dirty="0" smtClean="0"/>
              <a:t>med</a:t>
            </a:r>
            <a:r>
              <a:rPr lang="sl-SI" sz="1600" dirty="0" smtClean="0"/>
              <a:t> </a:t>
            </a:r>
            <a:r>
              <a:rPr lang="sl-SI" sz="1600" b="1" dirty="0" smtClean="0"/>
              <a:t>11. 3. in</a:t>
            </a:r>
            <a:r>
              <a:rPr lang="sl-SI" sz="1600" dirty="0" smtClean="0"/>
              <a:t> </a:t>
            </a:r>
            <a:r>
              <a:rPr lang="sl-SI" sz="1600" b="1" dirty="0" smtClean="0"/>
              <a:t>21. 3. 2022</a:t>
            </a:r>
            <a:endParaRPr lang="sl-SI" sz="1600" b="1" dirty="0"/>
          </a:p>
        </p:txBody>
      </p:sp>
      <p:sp>
        <p:nvSpPr>
          <p:cNvPr id="11" name="Desna puščica 10"/>
          <p:cNvSpPr/>
          <p:nvPr/>
        </p:nvSpPr>
        <p:spPr>
          <a:xfrm>
            <a:off x="3354069" y="2694461"/>
            <a:ext cx="3581289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/>
              <a:t>d</a:t>
            </a:r>
            <a:r>
              <a:rPr lang="sl-SI" sz="1600" b="1" dirty="0" smtClean="0"/>
              <a:t>o</a:t>
            </a:r>
            <a:r>
              <a:rPr lang="sl-SI" sz="1600" dirty="0" smtClean="0"/>
              <a:t> </a:t>
            </a:r>
            <a:r>
              <a:rPr lang="sl-SI" sz="1600" b="1" dirty="0" smtClean="0"/>
              <a:t>28. 3. 2022</a:t>
            </a:r>
            <a:endParaRPr lang="sl-SI" sz="1600" b="1" dirty="0"/>
          </a:p>
        </p:txBody>
      </p:sp>
      <p:sp>
        <p:nvSpPr>
          <p:cNvPr id="12" name="Desna puščica 11"/>
          <p:cNvSpPr/>
          <p:nvPr/>
        </p:nvSpPr>
        <p:spPr>
          <a:xfrm>
            <a:off x="3345271" y="3829361"/>
            <a:ext cx="3581289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/>
              <a:t>d</a:t>
            </a:r>
            <a:r>
              <a:rPr lang="sl-SI" sz="1600" b="1" dirty="0" smtClean="0"/>
              <a:t>o 4. 4. 2022</a:t>
            </a:r>
            <a:endParaRPr lang="sl-SI" sz="1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99" y="4941168"/>
            <a:ext cx="2835275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Desna puščica 13"/>
          <p:cNvSpPr/>
          <p:nvPr/>
        </p:nvSpPr>
        <p:spPr>
          <a:xfrm>
            <a:off x="3354069" y="5099161"/>
            <a:ext cx="3581289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 smtClean="0"/>
              <a:t> </a:t>
            </a:r>
            <a:r>
              <a:rPr lang="sl-SI" sz="1600" b="1" dirty="0"/>
              <a:t>8</a:t>
            </a:r>
            <a:r>
              <a:rPr lang="sl-SI" sz="1600" b="1" dirty="0" smtClean="0"/>
              <a:t>. 4. 2022</a:t>
            </a:r>
            <a:endParaRPr lang="sl-SI" sz="1600" b="1" dirty="0"/>
          </a:p>
        </p:txBody>
      </p:sp>
    </p:spTree>
    <p:extLst>
      <p:ext uri="{BB962C8B-B14F-4D97-AF65-F5344CB8AC3E}">
        <p14:creationId xmlns:p14="http://schemas.microsoft.com/office/powerpoint/2010/main" val="8092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76578" y="692696"/>
            <a:ext cx="8219256" cy="564672"/>
          </a:xfrm>
        </p:spPr>
        <p:txBody>
          <a:bodyPr>
            <a:noAutofit/>
          </a:bodyPr>
          <a:lstStyle/>
          <a:p>
            <a:r>
              <a:rPr lang="sl-SI" sz="3600" b="1" dirty="0"/>
              <a:t>Pomembni datumi</a:t>
            </a:r>
            <a:endParaRPr lang="sl-SI" sz="3600" dirty="0"/>
          </a:p>
        </p:txBody>
      </p:sp>
      <p:sp>
        <p:nvSpPr>
          <p:cNvPr id="5" name="Ograda vsebine 4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839816"/>
          </a:xfrm>
        </p:spPr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8" name="Zaobljeni pravokotnik 7"/>
          <p:cNvSpPr/>
          <p:nvPr/>
        </p:nvSpPr>
        <p:spPr>
          <a:xfrm>
            <a:off x="496655" y="3464689"/>
            <a:ext cx="2808312" cy="9680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/>
              <a:t>Morebitni prenosi prijav za vpis v SŠ</a:t>
            </a:r>
            <a:endParaRPr lang="sl-SI" b="1" dirty="0"/>
          </a:p>
        </p:txBody>
      </p:sp>
      <p:sp>
        <p:nvSpPr>
          <p:cNvPr id="10" name="Desna puščica 9"/>
          <p:cNvSpPr/>
          <p:nvPr/>
        </p:nvSpPr>
        <p:spPr>
          <a:xfrm>
            <a:off x="3381655" y="3464689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dirty="0" smtClean="0"/>
              <a:t>  </a:t>
            </a:r>
            <a:r>
              <a:rPr lang="sl-SI" sz="1600" b="1" dirty="0" smtClean="0"/>
              <a:t>do</a:t>
            </a:r>
            <a:r>
              <a:rPr lang="sl-SI" sz="1600" dirty="0" smtClean="0"/>
              <a:t> </a:t>
            </a:r>
            <a:r>
              <a:rPr lang="sl-SI" sz="1600" b="1" dirty="0" smtClean="0"/>
              <a:t>25. 4. 2022</a:t>
            </a:r>
            <a:endParaRPr lang="sl-SI" sz="1600" b="1" dirty="0"/>
          </a:p>
        </p:txBody>
      </p:sp>
      <p:sp>
        <p:nvSpPr>
          <p:cNvPr id="12" name="Zaobljeni pravokotnik 11"/>
          <p:cNvSpPr/>
          <p:nvPr/>
        </p:nvSpPr>
        <p:spPr>
          <a:xfrm>
            <a:off x="496655" y="1484784"/>
            <a:ext cx="2808312" cy="167137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 smtClean="0"/>
          </a:p>
          <a:p>
            <a:pPr algn="ctr"/>
            <a:r>
              <a:rPr lang="sl-SI" dirty="0" smtClean="0"/>
              <a:t>Javna objava sprememb obsega razpisanih mest (zmanjšanje) in stanje prijav v SŠ</a:t>
            </a:r>
          </a:p>
          <a:p>
            <a:pPr lvl="0" algn="ctr"/>
            <a:r>
              <a:rPr lang="sl-SI" sz="1600" dirty="0">
                <a:solidFill>
                  <a:prstClr val="white"/>
                </a:solidFill>
              </a:rPr>
              <a:t>(spletna strani MIZŠ)</a:t>
            </a:r>
          </a:p>
          <a:p>
            <a:pPr algn="ctr"/>
            <a:endParaRPr lang="sl-SI" dirty="0"/>
          </a:p>
        </p:txBody>
      </p:sp>
      <p:sp>
        <p:nvSpPr>
          <p:cNvPr id="13" name="Desna puščica 12"/>
          <p:cNvSpPr/>
          <p:nvPr/>
        </p:nvSpPr>
        <p:spPr>
          <a:xfrm>
            <a:off x="3377051" y="1890297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 smtClean="0"/>
              <a:t> do 17. </a:t>
            </a:r>
            <a:r>
              <a:rPr lang="sl-SI" sz="1600" b="1" dirty="0"/>
              <a:t>4</a:t>
            </a:r>
            <a:r>
              <a:rPr lang="sl-SI" sz="1600" b="1" dirty="0" smtClean="0"/>
              <a:t>. 2022</a:t>
            </a:r>
            <a:endParaRPr lang="sl-SI" sz="1600" b="1" dirty="0"/>
          </a:p>
        </p:txBody>
      </p:sp>
      <p:sp>
        <p:nvSpPr>
          <p:cNvPr id="15" name="Zaobljeni pravokotnik 14"/>
          <p:cNvSpPr/>
          <p:nvPr/>
        </p:nvSpPr>
        <p:spPr>
          <a:xfrm>
            <a:off x="535025" y="4725144"/>
            <a:ext cx="2808312" cy="122413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Obveščanje OŠ o omejitvah in spremembah  obsega razpisanih mest v SŠ</a:t>
            </a:r>
            <a:endParaRPr lang="sl-SI" dirty="0"/>
          </a:p>
        </p:txBody>
      </p:sp>
      <p:sp>
        <p:nvSpPr>
          <p:cNvPr id="16" name="Desna puščica 15"/>
          <p:cNvSpPr/>
          <p:nvPr/>
        </p:nvSpPr>
        <p:spPr>
          <a:xfrm>
            <a:off x="3414580" y="4907037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dirty="0" smtClean="0"/>
              <a:t>  </a:t>
            </a:r>
            <a:r>
              <a:rPr lang="sl-SI" sz="1600" b="1" dirty="0" smtClean="0"/>
              <a:t>do 24. </a:t>
            </a:r>
            <a:r>
              <a:rPr lang="sl-SI" sz="1600" b="1" dirty="0"/>
              <a:t>5</a:t>
            </a:r>
            <a:r>
              <a:rPr lang="sl-SI" sz="1600" b="1" dirty="0" smtClean="0"/>
              <a:t>. 2022</a:t>
            </a:r>
            <a:endParaRPr lang="sl-SI" sz="1600" b="1" dirty="0"/>
          </a:p>
        </p:txBody>
      </p:sp>
    </p:spTree>
    <p:extLst>
      <p:ext uri="{BB962C8B-B14F-4D97-AF65-F5344CB8AC3E}">
        <p14:creationId xmlns:p14="http://schemas.microsoft.com/office/powerpoint/2010/main" val="4177356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ek">
  <a:themeElements>
    <a:clrScheme name="Pot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isarna – klasičn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ot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1497</TotalTime>
  <Words>605</Words>
  <Application>Microsoft Office PowerPoint</Application>
  <PresentationFormat>Diaprojekcija na zaslonu (4:3)</PresentationFormat>
  <Paragraphs>132</Paragraphs>
  <Slides>13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8" baseType="lpstr">
      <vt:lpstr>Arial</vt:lpstr>
      <vt:lpstr>Calibri</vt:lpstr>
      <vt:lpstr>Georgia</vt:lpstr>
      <vt:lpstr>Wingdings 2</vt:lpstr>
      <vt:lpstr>Potek</vt:lpstr>
      <vt:lpstr> Vpis v srednje šole</vt:lpstr>
      <vt:lpstr>PowerPointova predstavitev</vt:lpstr>
      <vt:lpstr>PowerPointova predstavitev</vt:lpstr>
      <vt:lpstr>Merila za vpis</vt:lpstr>
      <vt:lpstr>Merila za izbor kandidatov v primeru omejitve vpisa</vt:lpstr>
      <vt:lpstr>  Pomembni datumi</vt:lpstr>
      <vt:lpstr> Pomembni datumi</vt:lpstr>
      <vt:lpstr>Pomembni datumi</vt:lpstr>
      <vt:lpstr>Pomembni datumi</vt:lpstr>
      <vt:lpstr>Pomembni datumi</vt:lpstr>
      <vt:lpstr>Pomembni datumi</vt:lpstr>
      <vt:lpstr>Viri informacij</vt:lpstr>
      <vt:lpstr>   Veliko uspeha v srednji šoli!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Vpis v srednje šole</dc:title>
  <dc:creator>Elizabeta</dc:creator>
  <cp:lastModifiedBy>Beti</cp:lastModifiedBy>
  <cp:revision>166</cp:revision>
  <cp:lastPrinted>2015-02-06T08:54:31Z</cp:lastPrinted>
  <dcterms:created xsi:type="dcterms:W3CDTF">2015-01-29T11:49:41Z</dcterms:created>
  <dcterms:modified xsi:type="dcterms:W3CDTF">2022-01-31T12:38:01Z</dcterms:modified>
</cp:coreProperties>
</file>