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5" r:id="rId2"/>
    <p:sldId id="268" r:id="rId3"/>
    <p:sldId id="266" r:id="rId4"/>
    <p:sldId id="267" r:id="rId5"/>
    <p:sldId id="260" r:id="rId6"/>
    <p:sldId id="264" r:id="rId7"/>
    <p:sldId id="263" r:id="rId8"/>
    <p:sldId id="269" r:id="rId9"/>
    <p:sldId id="270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90 h 2182"/>
                <a:gd name="T4" fmla="*/ 8883 w 4897"/>
                <a:gd name="T5" fmla="*/ 690 h 2182"/>
                <a:gd name="T6" fmla="*/ 888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0967F-F145-492B-B79F-55B90F0495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385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90147-2D98-4967-B087-24EB28F0E8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883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D8F4C-AB83-4336-AEDF-A3E19A44AB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393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6479E-2898-48E2-9C3F-CE97849FCB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276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ED436-24F1-4E65-BC65-036C42883E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534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67177-0437-4F1B-A67D-51FE541273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465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7FD98-D502-466A-8159-4C8C5697C7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984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2F754-ED79-4B33-80C7-471A059C56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497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39C28-DF00-4CD3-989D-31AE1E85B1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325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AB36C-4B77-4D8D-BF8D-AB5F740DA8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596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86DC-B24D-46C8-A552-CF5DA627DF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40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43 h 2182"/>
                <a:gd name="T4" fmla="*/ 8883 w 4897"/>
                <a:gd name="T5" fmla="*/ 43 h 2182"/>
                <a:gd name="T6" fmla="*/ 888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8 h 2182"/>
                <a:gd name="T4" fmla="*/ 8883 w 4897"/>
                <a:gd name="T5" fmla="*/ 38 h 2182"/>
                <a:gd name="T6" fmla="*/ 888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  <a:cs typeface="Arial" charset="0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6C281F-21DE-4DEE-9533-A85145EB180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visitljubljana.com/assets/Dokumenti-PDF/Tiskovine-SI/Pot-spominov-in-tovaristv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klj.si/ljubljanske-zgodbe/item/download/734_f72c43e3efd7223e45a53e9a72ae0597" TargetMode="External"/><Relationship Id="rId2" Type="http://schemas.openxmlformats.org/officeDocument/2006/relationships/hyperlink" Target="http://sl.wikipedia.org/wiki/Koncentracijsko_tabori%C5%A1%C4%8De_Gon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l-SI" sz="3200" b="1" dirty="0" smtClean="0">
                <a:solidFill>
                  <a:srgbClr val="FF0000"/>
                </a:solidFill>
              </a:rPr>
              <a:t>RAZDELITEV SLOVENSKEGA OZEMLJA</a:t>
            </a: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0402" y="1484784"/>
            <a:ext cx="2708449" cy="4525963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3779912" y="1068871"/>
            <a:ext cx="5112568" cy="5541212"/>
            <a:chOff x="3779912" y="1068871"/>
            <a:chExt cx="5112568" cy="5541212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920" y="2276872"/>
              <a:ext cx="4680829" cy="3104741"/>
            </a:xfrm>
            <a:prstGeom prst="rect">
              <a:avLst/>
            </a:prstGeom>
          </p:spPr>
        </p:pic>
        <p:sp>
          <p:nvSpPr>
            <p:cNvPr id="6" name="Zaobljen pravokotni oblaček 5"/>
            <p:cNvSpPr/>
            <p:nvPr/>
          </p:nvSpPr>
          <p:spPr>
            <a:xfrm>
              <a:off x="3867250" y="1068871"/>
              <a:ext cx="1872208" cy="929298"/>
            </a:xfrm>
            <a:prstGeom prst="wedgeRoundRectCallout">
              <a:avLst>
                <a:gd name="adj1" fmla="val 59615"/>
                <a:gd name="adj2" fmla="val 211870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/>
                <a:t>Kaj so zasedli Nemci?</a:t>
              </a:r>
              <a:endParaRPr lang="sl-SI" sz="2000" b="1" dirty="0"/>
            </a:p>
          </p:txBody>
        </p:sp>
        <p:sp>
          <p:nvSpPr>
            <p:cNvPr id="7" name="Zaobljen pravokotni oblaček 6"/>
            <p:cNvSpPr/>
            <p:nvPr/>
          </p:nvSpPr>
          <p:spPr>
            <a:xfrm>
              <a:off x="6876256" y="1209484"/>
              <a:ext cx="2016224" cy="864096"/>
            </a:xfrm>
            <a:prstGeom prst="wedgeRoundRectCallout">
              <a:avLst>
                <a:gd name="adj1" fmla="val 5213"/>
                <a:gd name="adj2" fmla="val 122423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/>
                <a:t>Kaj so dobili Madžari?</a:t>
              </a:r>
              <a:endParaRPr lang="sl-SI" sz="2000" b="1" dirty="0"/>
            </a:p>
          </p:txBody>
        </p:sp>
        <p:sp>
          <p:nvSpPr>
            <p:cNvPr id="8" name="Zaobljen pravokotni oblaček 7"/>
            <p:cNvSpPr/>
            <p:nvPr/>
          </p:nvSpPr>
          <p:spPr>
            <a:xfrm>
              <a:off x="3779912" y="5555426"/>
              <a:ext cx="3024336" cy="1054657"/>
            </a:xfrm>
            <a:prstGeom prst="wedgeRoundRectCallout">
              <a:avLst>
                <a:gd name="adj1" fmla="val 20967"/>
                <a:gd name="adj2" fmla="val -121413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b="1" dirty="0" smtClean="0"/>
                <a:t>Kaj so zasedli Italijani? </a:t>
              </a:r>
            </a:p>
            <a:p>
              <a:pPr algn="ctr"/>
              <a:r>
                <a:rPr lang="sl-SI" b="1" dirty="0" smtClean="0"/>
                <a:t>Kako so poimenovali zasedeno ozemlje?</a:t>
              </a:r>
              <a:endParaRPr lang="sl-SI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824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000717"/>
          </a:xfrm>
        </p:spPr>
        <p:txBody>
          <a:bodyPr/>
          <a:lstStyle/>
          <a:p>
            <a:pPr algn="ctr"/>
            <a:r>
              <a:rPr lang="sl-SI" dirty="0" smtClean="0">
                <a:hlinkClick r:id="rId2"/>
              </a:rPr>
              <a:t>Pot ob žici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8" y="1245192"/>
            <a:ext cx="8128418" cy="55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l-SI" sz="3200" b="1" dirty="0" smtClean="0">
                <a:solidFill>
                  <a:srgbClr val="FF0000"/>
                </a:solidFill>
              </a:rPr>
              <a:t>ODNOS OKUPATORJEV DO SLOVENCEV</a:t>
            </a: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3801" y="2837916"/>
            <a:ext cx="4125601" cy="153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18" name="Skupina 17"/>
          <p:cNvGrpSpPr/>
          <p:nvPr/>
        </p:nvGrpSpPr>
        <p:grpSpPr>
          <a:xfrm>
            <a:off x="429054" y="3171255"/>
            <a:ext cx="6193639" cy="2246020"/>
            <a:chOff x="429054" y="3171255"/>
            <a:chExt cx="6193639" cy="2246020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54" y="3171255"/>
              <a:ext cx="4056841" cy="971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2" name="Pravokotnik 11"/>
            <p:cNvSpPr/>
            <p:nvPr/>
          </p:nvSpPr>
          <p:spPr>
            <a:xfrm>
              <a:off x="1763689" y="4627070"/>
              <a:ext cx="4859004" cy="7902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>
                  <a:solidFill>
                    <a:srgbClr val="C00000"/>
                  </a:solidFill>
                </a:rPr>
                <a:t>Kaj so želeli doseči okupatorji ob zasedbi slovenskega ozemlja?</a:t>
              </a:r>
              <a:endParaRPr lang="sl-SI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Pravokotnik 12"/>
          <p:cNvSpPr/>
          <p:nvPr/>
        </p:nvSpPr>
        <p:spPr>
          <a:xfrm>
            <a:off x="899592" y="5661248"/>
            <a:ext cx="7128792" cy="878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NAČRTOVALI SO UNIČENJE SLOVENSKEGA NARODA.</a:t>
            </a:r>
            <a:endParaRPr lang="sl-SI" sz="2400" b="1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395536" y="1069057"/>
            <a:ext cx="6072446" cy="1668400"/>
            <a:chOff x="395536" y="1069057"/>
            <a:chExt cx="6072446" cy="1668400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0562" y="1069057"/>
              <a:ext cx="3747420" cy="1668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5" name="Eksplozija 2 14"/>
            <p:cNvSpPr/>
            <p:nvPr/>
          </p:nvSpPr>
          <p:spPr>
            <a:xfrm>
              <a:off x="395536" y="1134711"/>
              <a:ext cx="2325026" cy="1477214"/>
            </a:xfrm>
            <a:prstGeom prst="irregularSeal2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/>
                <a:t>Ali veš</a:t>
              </a:r>
              <a:endParaRPr lang="sl-SI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510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55776" y="332656"/>
            <a:ext cx="3600399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C00000"/>
                </a:solidFill>
              </a:rPr>
              <a:t>UKREPI OKUPATORJEV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51520" y="1484784"/>
            <a:ext cx="3240360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b="1" dirty="0" smtClean="0">
                <a:solidFill>
                  <a:srgbClr val="C00000"/>
                </a:solidFill>
              </a:rPr>
              <a:t>NEMCI</a:t>
            </a:r>
            <a:r>
              <a:rPr lang="sl-SI" sz="1600" b="1" dirty="0" smtClean="0"/>
              <a:t> so bili najbolj nasilni: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600" b="1" dirty="0" smtClean="0"/>
              <a:t>ukinili so slovenska društva in organizacije,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600" b="1" dirty="0" smtClean="0"/>
              <a:t>množično izseljevali Slovence ter naseljevali Nemce,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600" b="1" dirty="0" smtClean="0"/>
              <a:t>ponemčevali…</a:t>
            </a:r>
            <a:endParaRPr lang="sl-SI" sz="1600" b="1" dirty="0"/>
          </a:p>
        </p:txBody>
      </p:sp>
      <p:sp>
        <p:nvSpPr>
          <p:cNvPr id="8" name="Pravokotnik 7"/>
          <p:cNvSpPr/>
          <p:nvPr/>
        </p:nvSpPr>
        <p:spPr>
          <a:xfrm>
            <a:off x="6012160" y="1484784"/>
            <a:ext cx="2880320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C00000"/>
                </a:solidFill>
              </a:rPr>
              <a:t>ITALIJANI</a:t>
            </a:r>
            <a:r>
              <a:rPr lang="sl-SI" b="1" dirty="0" smtClean="0"/>
              <a:t> so bili sprva manj nasilni, dopustili so delovanje slovenskih kulturnih in izobraževalnih ustanov.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743908" y="1520788"/>
            <a:ext cx="2016224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Madžari</a:t>
            </a:r>
            <a:r>
              <a:rPr lang="sl-SI" b="1" dirty="0" smtClean="0"/>
              <a:t> so bili podobno nasilni kot Nemci.</a:t>
            </a:r>
            <a:endParaRPr lang="sl-SI" b="1" dirty="0"/>
          </a:p>
        </p:txBody>
      </p:sp>
      <p:sp>
        <p:nvSpPr>
          <p:cNvPr id="3" name="Zaobljeni pravokotnik 2"/>
          <p:cNvSpPr/>
          <p:nvPr/>
        </p:nvSpPr>
        <p:spPr>
          <a:xfrm>
            <a:off x="2085430" y="3933056"/>
            <a:ext cx="5400600" cy="26282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Raznarodovalna politika okupatorjev: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spremenili so imena slovenskih krajev,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slovenski jezik odstranili iz javne rabe,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v šolah uvedli pouk v tujem jeziku,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uničevali slovenske knjige,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zaplenili mnoge državne, cerkvene in zasebne nepremičnine, umetnine …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96360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496" y="908720"/>
            <a:ext cx="8964612" cy="34559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l-SI" sz="2400" dirty="0" smtClean="0">
                <a:solidFill>
                  <a:srgbClr val="FF0000"/>
                </a:solidFill>
              </a:rPr>
              <a:t>	</a:t>
            </a:r>
            <a:r>
              <a:rPr lang="sl-SI" sz="2400" b="1" u="sng" dirty="0" smtClean="0">
                <a:solidFill>
                  <a:srgbClr val="FF0000"/>
                </a:solidFill>
              </a:rPr>
              <a:t>ZAČETEK UPORA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sl-SI" sz="2400" dirty="0" smtClean="0"/>
              <a:t>	Na upor se prvi začnejo pripravljati komunisti in TIGR-ovci (zbiranje orožja, urjenje, zbiranje podatkov …). Prve </a:t>
            </a:r>
            <a:r>
              <a:rPr lang="sl-SI" sz="2400" b="1" i="1" dirty="0" smtClean="0">
                <a:solidFill>
                  <a:srgbClr val="FFCC00"/>
                </a:solidFill>
              </a:rPr>
              <a:t>odporniške akcije</a:t>
            </a:r>
            <a:r>
              <a:rPr lang="sl-SI" sz="2400" dirty="0" smtClean="0"/>
              <a:t> (sabotaže, atentati, propaganda …) sprožijo hudo </a:t>
            </a:r>
            <a:r>
              <a:rPr lang="sl-SI" sz="2400" b="1" i="1" dirty="0" smtClean="0">
                <a:solidFill>
                  <a:srgbClr val="FFCC00"/>
                </a:solidFill>
              </a:rPr>
              <a:t>maščevanje</a:t>
            </a:r>
            <a:r>
              <a:rPr lang="sl-SI" sz="2400" dirty="0" smtClean="0">
                <a:solidFill>
                  <a:srgbClr val="FFCC00"/>
                </a:solidFill>
              </a:rPr>
              <a:t> </a:t>
            </a:r>
            <a:r>
              <a:rPr lang="sl-SI" sz="2400" b="1" i="1" dirty="0" smtClean="0">
                <a:solidFill>
                  <a:srgbClr val="FFCC00"/>
                </a:solidFill>
              </a:rPr>
              <a:t>okupatorjev</a:t>
            </a:r>
            <a:r>
              <a:rPr lang="sl-SI" sz="2400" dirty="0" smtClean="0"/>
              <a:t> (policijska ura, racije, streljanje talcev, zapiranje, pošiljanje v </a:t>
            </a:r>
            <a:r>
              <a:rPr lang="sl-SI" sz="2400" dirty="0" smtClean="0">
                <a:hlinkClick r:id="rId2"/>
              </a:rPr>
              <a:t>taborišča</a:t>
            </a:r>
            <a:r>
              <a:rPr lang="sl-SI" sz="2400" dirty="0" smtClean="0"/>
              <a:t>). Središče upora je bilo sprva v </a:t>
            </a:r>
            <a:r>
              <a:rPr lang="sl-SI" sz="2400" b="1" i="1" dirty="0" smtClean="0">
                <a:solidFill>
                  <a:srgbClr val="FFCC00"/>
                </a:solidFill>
              </a:rPr>
              <a:t>Ljubljani</a:t>
            </a:r>
            <a:r>
              <a:rPr lang="sl-SI" sz="2400" dirty="0" smtClean="0"/>
              <a:t>, ko pa Italijani to poskušajo preprečiti (Ljubljano februarja 1942 obdajo z </a:t>
            </a:r>
            <a:r>
              <a:rPr lang="sl-SI" sz="2400" dirty="0" smtClean="0">
                <a:hlinkClick r:id="rId3"/>
              </a:rPr>
              <a:t>bodečo žico</a:t>
            </a:r>
            <a:r>
              <a:rPr lang="sl-SI" sz="2400" dirty="0" smtClean="0"/>
              <a:t>), vodstvo OF maja 1942 odide na Dolenjsko. </a:t>
            </a:r>
          </a:p>
        </p:txBody>
      </p:sp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mtClean="0"/>
              <a:t>Slovenski osvobodilni boj</a:t>
            </a:r>
          </a:p>
        </p:txBody>
      </p:sp>
      <p:pic>
        <p:nvPicPr>
          <p:cNvPr id="8196" name="Picture 6" descr="zica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8650"/>
            <a:ext cx="32035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Primorsko_p1del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25"/>
            <a:ext cx="32400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osvobodilna-fron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73588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6" y="262922"/>
            <a:ext cx="2071589" cy="309040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2922"/>
            <a:ext cx="2194485" cy="30862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0630" y="3637518"/>
            <a:ext cx="3221036" cy="277037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329" y="3611301"/>
            <a:ext cx="2987671" cy="25229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495" y="3637518"/>
            <a:ext cx="2592288" cy="24967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262922"/>
            <a:ext cx="2268678" cy="30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8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mtClean="0"/>
              <a:t>Življenje med vojno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1196975"/>
            <a:ext cx="8820150" cy="2448049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l-SI" sz="2800" dirty="0" smtClean="0">
                <a:solidFill>
                  <a:srgbClr val="FF0000"/>
                </a:solidFill>
              </a:rPr>
              <a:t>	</a:t>
            </a:r>
            <a:r>
              <a:rPr lang="sl-SI" sz="2800" b="1" i="1" u="sng" dirty="0" smtClean="0">
                <a:solidFill>
                  <a:srgbClr val="FF0000"/>
                </a:solidFill>
              </a:rPr>
              <a:t>OKUPIRANO OZEMLJE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sl-SI" sz="2400" dirty="0" smtClean="0"/>
              <a:t>	Večino industrije zasedejo Nemci. Delovala je predvsem v vojaške namene. Zamenjava denarja, pomanjkanje živil in rast cen močno prizadenejo prebivalstvo, ki se sprva oskrbuje na podeželju, kasneje (bodeča žica!) pa predvsem na črnem trgu.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4845" y="3728998"/>
            <a:ext cx="5449883" cy="30418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Izbirna naloga za 8. teden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905000"/>
            <a:ext cx="8450014" cy="4191000"/>
          </a:xfrm>
        </p:spPr>
        <p:txBody>
          <a:bodyPr/>
          <a:lstStyle/>
          <a:p>
            <a:pPr algn="just"/>
            <a:r>
              <a:rPr lang="sl-SI" dirty="0" smtClean="0"/>
              <a:t>V projekciji so tri spletne povezave o življenju (</a:t>
            </a:r>
            <a:r>
              <a:rPr lang="sl-SI" u="sng" dirty="0" smtClean="0"/>
              <a:t>podčrtano</a:t>
            </a:r>
            <a:r>
              <a:rPr lang="sl-SI" dirty="0" smtClean="0"/>
              <a:t>) med drugo svetovno vojno pri nas. Z njihovo pomočjo in ogledom kakšnega filma ali knjigo s to tematiko lahko pridobite dodatno oceno, če pripravite referat (do 18. 5. 2020).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40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Predlagane</a:t>
            </a:r>
            <a:r>
              <a:rPr lang="en-US" dirty="0" smtClean="0"/>
              <a:t> </a:t>
            </a:r>
            <a:r>
              <a:rPr lang="en-US" dirty="0" err="1" smtClean="0"/>
              <a:t>knjige</a:t>
            </a:r>
            <a:r>
              <a:rPr lang="en-US" dirty="0" smtClean="0"/>
              <a:t> in filmi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MARJAN ROŽANC: </a:t>
            </a:r>
            <a:r>
              <a:rPr lang="en-US" dirty="0" err="1" smtClean="0"/>
              <a:t>Zelena</a:t>
            </a:r>
            <a:r>
              <a:rPr lang="en-US" dirty="0" smtClean="0"/>
              <a:t> </a:t>
            </a:r>
            <a:r>
              <a:rPr lang="en-US" dirty="0" err="1" smtClean="0"/>
              <a:t>jama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MIRA MIHELIČ: April</a:t>
            </a:r>
          </a:p>
          <a:p>
            <a:pPr marL="0" indent="0">
              <a:buNone/>
            </a:pPr>
            <a:r>
              <a:rPr lang="en-US" dirty="0" smtClean="0"/>
              <a:t>NE JOČI PETER</a:t>
            </a:r>
          </a:p>
          <a:p>
            <a:pPr marL="0" indent="0">
              <a:buNone/>
            </a:pPr>
            <a:r>
              <a:rPr lang="en-US" dirty="0" smtClean="0"/>
              <a:t>DOLINA MIRU</a:t>
            </a:r>
          </a:p>
          <a:p>
            <a:pPr marL="0" indent="0">
              <a:buNone/>
            </a:pPr>
            <a:r>
              <a:rPr lang="en-US" dirty="0" smtClean="0"/>
              <a:t>NA SVOJI ZEMLJI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9911063"/>
      </p:ext>
    </p:extLst>
  </p:cSld>
  <p:clrMapOvr>
    <a:masterClrMapping/>
  </p:clrMapOvr>
</p:sld>
</file>

<file path=ppt/theme/theme1.xml><?xml version="1.0" encoding="utf-8"?>
<a:theme xmlns:a="http://schemas.openxmlformats.org/drawingml/2006/main" name="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1357</TotalTime>
  <Words>216</Words>
  <Application>Microsoft Office PowerPoint</Application>
  <PresentationFormat>Diaprojekcija na zaslonu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Plasti stekla</vt:lpstr>
      <vt:lpstr>RAZDELITEV SLOVENSKEGA OZEMLJA</vt:lpstr>
      <vt:lpstr>Pot ob žici</vt:lpstr>
      <vt:lpstr>ODNOS OKUPATORJEV DO SLOVENCEV</vt:lpstr>
      <vt:lpstr>PowerPointova predstavitev</vt:lpstr>
      <vt:lpstr>Slovenski osvobodilni boj</vt:lpstr>
      <vt:lpstr>PowerPointova predstavitev</vt:lpstr>
      <vt:lpstr>Življenje med vojno</vt:lpstr>
      <vt:lpstr>Izbirna naloga za 8. teden</vt:lpstr>
      <vt:lpstr>Predlagane knjige in filmi</vt:lpstr>
    </vt:vector>
  </TitlesOfParts>
  <Company>OŠ R Jakopiča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SLOVENCI MED DSV</dc:title>
  <dc:creator>Rožle</dc:creator>
  <cp:lastModifiedBy>rbrate@guest.arnes.si</cp:lastModifiedBy>
  <cp:revision>44</cp:revision>
  <dcterms:created xsi:type="dcterms:W3CDTF">2009-03-24T11:41:53Z</dcterms:created>
  <dcterms:modified xsi:type="dcterms:W3CDTF">2020-05-08T17:20:59Z</dcterms:modified>
</cp:coreProperties>
</file>