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65" r:id="rId8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D"/>
    <a:srgbClr val="130153"/>
    <a:srgbClr val="FF3300"/>
    <a:srgbClr val="0000FF"/>
    <a:srgbClr val="EBFFFF"/>
    <a:srgbClr val="FFFFEF"/>
    <a:srgbClr val="FFFF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99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1A51-2D80-4161-9FDB-F3BC5348806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879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6661D-2093-4490-A8B1-98512969610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624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3791-34FD-45F0-B4B1-598D8628706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17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C9F0-F1A0-4F30-9F20-617736A7594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082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7F70B-A517-4FB0-9E2B-A9377933BC1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699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31FAA-BBD3-4145-A19A-9BA03D7D391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116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793B-C0D0-43C9-9F08-1D7FDC9A9B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90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71E5A-7F48-4F91-9D69-BB66C1D6F0D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842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8518-94F9-4645-8BAC-ADAB2CB1753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920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5D126-E6F6-4174-98CF-5E6F3DF9F8D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65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FE08A-1154-4AB2-B94C-343532D08C5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467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10E7CFC-5606-4463-9A85-3CA12CDDBF8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journal.eduprojects.net/slo/media/AMSlom&#353;ek/scan000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img.siol.net/08/336/633637228315782886_soferji%2002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684213" y="260350"/>
            <a:ext cx="82082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800" b="1" dirty="0">
                <a:solidFill>
                  <a:srgbClr val="FF0000"/>
                </a:solidFill>
              </a:rPr>
              <a:t>USPEHI SLOVENSKEGA NARODA NA PRELOMU</a:t>
            </a:r>
          </a:p>
          <a:p>
            <a:pPr algn="ctr" eaLnBrk="1" hangingPunct="1"/>
            <a:r>
              <a:rPr lang="sl-SI" altLang="sl-SI" sz="2800" b="1" dirty="0">
                <a:solidFill>
                  <a:srgbClr val="FF0000"/>
                </a:solidFill>
              </a:rPr>
              <a:t>19. STOLETJA </a:t>
            </a:r>
            <a:r>
              <a:rPr lang="sl-SI" altLang="sl-SI" b="1" dirty="0">
                <a:solidFill>
                  <a:srgbClr val="FF0000"/>
                </a:solidFill>
              </a:rPr>
              <a:t>UČB. Str. 109 -111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91" y="1988840"/>
            <a:ext cx="3440909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2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259792" y="260350"/>
            <a:ext cx="698461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000" b="1" dirty="0" smtClean="0">
                <a:solidFill>
                  <a:srgbClr val="FF0000"/>
                </a:solidFill>
              </a:rPr>
              <a:t>IZBOLJŠAL SE JE POLOŽAJ SLOVENSKEGA NARODA</a:t>
            </a:r>
            <a:endParaRPr lang="sl-SI" altLang="sl-SI" sz="2000" b="1" dirty="0">
              <a:solidFill>
                <a:srgbClr val="FF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850" y="908050"/>
            <a:ext cx="6335713" cy="1477328"/>
          </a:xfrm>
          <a:prstGeom prst="rect">
            <a:avLst/>
          </a:prstGeom>
          <a:solidFill>
            <a:srgbClr val="FAF5F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dirty="0"/>
              <a:t>S širjenjem parlamentarne demokracije </a:t>
            </a:r>
            <a:r>
              <a:rPr lang="sl-SI" altLang="sl-SI" dirty="0" smtClean="0"/>
              <a:t>so </a:t>
            </a:r>
            <a:r>
              <a:rPr lang="sl-SI" altLang="sl-SI" dirty="0"/>
              <a:t>Slovenci v slovenskih deželah dosegali vedno več </a:t>
            </a:r>
            <a:r>
              <a:rPr lang="sl-SI" altLang="sl-SI" b="1" dirty="0"/>
              <a:t>uspehov</a:t>
            </a:r>
            <a:r>
              <a:rPr lang="sl-SI" altLang="sl-SI" dirty="0"/>
              <a:t>:</a:t>
            </a:r>
          </a:p>
          <a:p>
            <a:pPr eaLnBrk="1" hangingPunct="1"/>
            <a:r>
              <a:rPr lang="sl-SI" altLang="sl-SI" dirty="0"/>
              <a:t>• </a:t>
            </a:r>
            <a:r>
              <a:rPr lang="sl-SI" altLang="sl-SI" b="1" dirty="0" smtClean="0"/>
              <a:t>širjenje slovenščine</a:t>
            </a:r>
            <a:r>
              <a:rPr lang="sl-SI" altLang="sl-SI" dirty="0" smtClean="0"/>
              <a:t> v </a:t>
            </a:r>
            <a:r>
              <a:rPr lang="sl-SI" altLang="sl-SI" dirty="0"/>
              <a:t>šole ter urade,</a:t>
            </a:r>
          </a:p>
          <a:p>
            <a:pPr eaLnBrk="1" hangingPunct="1"/>
            <a:r>
              <a:rPr lang="sl-SI" altLang="sl-SI" dirty="0"/>
              <a:t>• </a:t>
            </a:r>
            <a:r>
              <a:rPr lang="sl-SI" altLang="sl-SI" dirty="0" smtClean="0"/>
              <a:t>uveljavili </a:t>
            </a:r>
            <a:r>
              <a:rPr lang="sl-SI" altLang="sl-SI" dirty="0"/>
              <a:t>so se slovenski </a:t>
            </a:r>
            <a:r>
              <a:rPr lang="sl-SI" altLang="sl-SI" b="1" dirty="0"/>
              <a:t>poslanci </a:t>
            </a:r>
            <a:r>
              <a:rPr lang="sl-SI" altLang="sl-SI" dirty="0"/>
              <a:t>in stranke,</a:t>
            </a:r>
          </a:p>
          <a:p>
            <a:pPr eaLnBrk="1" hangingPunct="1"/>
            <a:r>
              <a:rPr lang="sl-SI" altLang="sl-SI" dirty="0"/>
              <a:t>• okrepil se je </a:t>
            </a:r>
            <a:r>
              <a:rPr lang="sl-SI" altLang="sl-SI" b="1" dirty="0"/>
              <a:t>slovenski </a:t>
            </a:r>
            <a:r>
              <a:rPr lang="sl-SI" altLang="sl-SI" b="1" dirty="0" smtClean="0"/>
              <a:t>kapital</a:t>
            </a:r>
            <a:r>
              <a:rPr lang="sl-SI" altLang="sl-SI" dirty="0" smtClean="0"/>
              <a:t> (nova podjetja).</a:t>
            </a:r>
            <a:endParaRPr lang="sl-SI" altLang="sl-SI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140200" y="3284538"/>
            <a:ext cx="2543175" cy="376237"/>
          </a:xfrm>
          <a:prstGeom prst="rect">
            <a:avLst/>
          </a:prstGeom>
          <a:solidFill>
            <a:srgbClr val="E8FFA7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/>
              <a:t>nemški nacionalizem</a:t>
            </a:r>
            <a:endParaRPr lang="sl-SI" altLang="sl-SI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235825" y="3213100"/>
            <a:ext cx="1704975" cy="376238"/>
          </a:xfrm>
          <a:prstGeom prst="rect">
            <a:avLst/>
          </a:prstGeom>
          <a:solidFill>
            <a:srgbClr val="E8FFA7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/>
              <a:t>germanizacija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132138" y="7029450"/>
            <a:ext cx="4572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. Mesta in trgi</a:t>
            </a:r>
          </a:p>
          <a:p>
            <a:pPr eaLnBrk="1" hangingPunct="1"/>
            <a:r>
              <a:rPr lang="sl-SI" altLang="sl-SI"/>
              <a:t>so dobili slovensko podobo.. Slovenski predstavniki so bili izvoljeni na podeželju. in njihovih strank.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50825" y="4076700"/>
            <a:ext cx="3736975" cy="646113"/>
          </a:xfrm>
          <a:prstGeom prst="rect">
            <a:avLst/>
          </a:prstGeom>
          <a:solidFill>
            <a:srgbClr val="A4FA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Na </a:t>
            </a:r>
            <a:r>
              <a:rPr lang="sl-SI" altLang="sl-SI" b="1"/>
              <a:t>Kranjskem </a:t>
            </a:r>
            <a:r>
              <a:rPr lang="sl-SI" altLang="sl-SI"/>
              <a:t>so imeli </a:t>
            </a:r>
          </a:p>
          <a:p>
            <a:pPr eaLnBrk="1" hangingPunct="1"/>
            <a:r>
              <a:rPr lang="sl-SI" altLang="sl-SI"/>
              <a:t>Slovenci večino v deželnem zboru.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23850" y="3068638"/>
            <a:ext cx="3240088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Na </a:t>
            </a:r>
            <a:r>
              <a:rPr lang="sl-SI" altLang="sl-SI" b="1"/>
              <a:t>Koroškem </a:t>
            </a:r>
            <a:r>
              <a:rPr lang="sl-SI" altLang="sl-SI"/>
              <a:t>je v uradih in </a:t>
            </a:r>
          </a:p>
          <a:p>
            <a:pPr eaLnBrk="1" hangingPunct="1"/>
            <a:r>
              <a:rPr lang="sl-SI" altLang="sl-SI"/>
              <a:t>šolah prevladovala nemščina.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6734175" y="2286060"/>
            <a:ext cx="2159000" cy="650875"/>
          </a:xfrm>
          <a:prstGeom prst="rect">
            <a:avLst/>
          </a:prstGeom>
          <a:solidFill>
            <a:srgbClr val="E8FFA7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Mesta so bila trdno </a:t>
            </a:r>
          </a:p>
          <a:p>
            <a:pPr eaLnBrk="1" hangingPunct="1"/>
            <a:r>
              <a:rPr lang="sl-SI" altLang="sl-SI"/>
              <a:t>v rokah Nemcev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6011863" y="3933825"/>
            <a:ext cx="2881312" cy="925513"/>
          </a:xfrm>
          <a:prstGeom prst="rect">
            <a:avLst/>
          </a:prstGeom>
          <a:solidFill>
            <a:srgbClr val="A4FA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Na </a:t>
            </a:r>
            <a:r>
              <a:rPr lang="sl-SI" altLang="sl-SI" b="1"/>
              <a:t>Štajerskem </a:t>
            </a:r>
          </a:p>
          <a:p>
            <a:pPr eaLnBrk="1" hangingPunct="1"/>
            <a:r>
              <a:rPr lang="sl-SI" altLang="sl-SI"/>
              <a:t>so bili Slovenci večinsko prebivalstvo na podeželju.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50825" y="5013325"/>
            <a:ext cx="3000375" cy="650875"/>
          </a:xfrm>
          <a:prstGeom prst="rect">
            <a:avLst/>
          </a:prstGeom>
          <a:solidFill>
            <a:srgbClr val="E8FFA7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Na zahodu se je povečeval </a:t>
            </a:r>
          </a:p>
          <a:p>
            <a:pPr eaLnBrk="1" hangingPunct="1"/>
            <a:r>
              <a:rPr lang="sl-SI" altLang="sl-SI" b="1"/>
              <a:t>pritisk Italijanov.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563938" y="5300663"/>
            <a:ext cx="3784600" cy="369887"/>
          </a:xfrm>
          <a:prstGeom prst="rect">
            <a:avLst/>
          </a:prstGeom>
          <a:solidFill>
            <a:srgbClr val="E8FFA7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Močan je bil tudi </a:t>
            </a:r>
            <a:r>
              <a:rPr lang="sl-SI" altLang="sl-SI" b="1"/>
              <a:t>pritisk Madžarov.</a:t>
            </a:r>
          </a:p>
        </p:txBody>
      </p:sp>
    </p:spTree>
    <p:extLst>
      <p:ext uri="{BB962C8B-B14F-4D97-AF65-F5344CB8AC3E}">
        <p14:creationId xmlns:p14="http://schemas.microsoft.com/office/powerpoint/2010/main" val="8076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1" grpId="0" animBg="1"/>
      <p:bldP spid="3083" grpId="0" animBg="1"/>
      <p:bldP spid="3084" grpId="0" animBg="1"/>
      <p:bldP spid="3085" grpId="0" animBg="1"/>
      <p:bldP spid="3086" grpId="0" animBg="1"/>
      <p:bldP spid="30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539750" y="333375"/>
            <a:ext cx="8139113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 dirty="0" smtClean="0">
                <a:solidFill>
                  <a:srgbClr val="FF0000"/>
                </a:solidFill>
              </a:rPr>
              <a:t>ZAKAJ JE BILO POMEMBNO ŠIRJENJE ŠOL NA SLOVENSKEM</a:t>
            </a:r>
            <a:endParaRPr lang="sl-SI" altLang="sl-SI" sz="2000" b="1" dirty="0">
              <a:solidFill>
                <a:srgbClr val="FF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39751" y="1187460"/>
            <a:ext cx="2520082" cy="369332"/>
          </a:xfrm>
          <a:prstGeom prst="rect">
            <a:avLst/>
          </a:prstGeom>
          <a:solidFill>
            <a:srgbClr val="FAF5F0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dirty="0">
                <a:solidFill>
                  <a:srgbClr val="500028"/>
                </a:solidFill>
              </a:rPr>
              <a:t>Leta 1869 </a:t>
            </a:r>
            <a:r>
              <a:rPr lang="sl-SI" altLang="sl-SI" b="1" dirty="0" smtClean="0">
                <a:solidFill>
                  <a:srgbClr val="500028"/>
                </a:solidFill>
              </a:rPr>
              <a:t>osemletka </a:t>
            </a:r>
            <a:endParaRPr lang="sl-SI" altLang="sl-SI" b="1" dirty="0">
              <a:solidFill>
                <a:srgbClr val="500028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03002" y="1327846"/>
            <a:ext cx="90281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dirty="0" smtClean="0"/>
              <a:t>več </a:t>
            </a:r>
            <a:r>
              <a:rPr lang="sl-SI" altLang="sl-SI" dirty="0"/>
              <a:t>šol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803900" y="1935426"/>
            <a:ext cx="2289175" cy="376237"/>
          </a:xfrm>
          <a:prstGeom prst="rect">
            <a:avLst/>
          </a:prstGeom>
          <a:solidFill>
            <a:srgbClr val="FAF5F0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manjša nepismenost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204369" y="1935426"/>
            <a:ext cx="2160588" cy="369332"/>
          </a:xfrm>
          <a:prstGeom prst="rect">
            <a:avLst/>
          </a:prstGeom>
          <a:solidFill>
            <a:srgbClr val="A6F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dirty="0"/>
              <a:t>s</a:t>
            </a:r>
            <a:r>
              <a:rPr lang="sl-SI" altLang="sl-SI" dirty="0" smtClean="0"/>
              <a:t>lovenske šole</a:t>
            </a:r>
            <a:endParaRPr lang="sl-SI" altLang="sl-SI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716016" y="1327846"/>
            <a:ext cx="1755775" cy="376238"/>
          </a:xfrm>
          <a:prstGeom prst="rect">
            <a:avLst/>
          </a:prstGeom>
          <a:solidFill>
            <a:srgbClr val="A6F8A8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dvojezične šole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04031" y="4513788"/>
            <a:ext cx="8210550" cy="1631216"/>
          </a:xfrm>
          <a:prstGeom prst="rect">
            <a:avLst/>
          </a:prstGeom>
          <a:solidFill>
            <a:srgbClr val="FAF5F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dirty="0"/>
              <a:t>Brez </a:t>
            </a:r>
            <a:r>
              <a:rPr lang="sl-SI" altLang="sl-SI" sz="2000" dirty="0" smtClean="0"/>
              <a:t>učinkovitih </a:t>
            </a:r>
            <a:r>
              <a:rPr lang="sl-SI" altLang="sl-SI" sz="2000" b="1" dirty="0" smtClean="0"/>
              <a:t>šol </a:t>
            </a:r>
            <a:r>
              <a:rPr lang="sl-SI" altLang="sl-SI" sz="2000" dirty="0" smtClean="0"/>
              <a:t>ne bi bilo</a:t>
            </a:r>
            <a:r>
              <a:rPr lang="sl-SI" altLang="sl-SI" sz="2000" dirty="0"/>
              <a:t> </a:t>
            </a:r>
            <a:r>
              <a:rPr lang="sl-SI" altLang="sl-SI" sz="2000" dirty="0" smtClean="0"/>
              <a:t>uspehov :</a:t>
            </a:r>
            <a:endParaRPr lang="sl-SI" altLang="sl-SI" sz="2000" dirty="0"/>
          </a:p>
          <a:p>
            <a:pPr eaLnBrk="1" hangingPunct="1"/>
            <a:r>
              <a:rPr lang="sl-SI" altLang="sl-SI" sz="2000" dirty="0"/>
              <a:t>• </a:t>
            </a:r>
            <a:r>
              <a:rPr lang="sl-SI" altLang="sl-SI" sz="2000" dirty="0">
                <a:solidFill>
                  <a:srgbClr val="500028"/>
                </a:solidFill>
              </a:rPr>
              <a:t>so mnogi Slovenci dobili </a:t>
            </a:r>
            <a:r>
              <a:rPr lang="sl-SI" altLang="sl-SI" sz="2000" b="1" dirty="0">
                <a:solidFill>
                  <a:srgbClr val="500028"/>
                </a:solidFill>
              </a:rPr>
              <a:t>možnosti za boljši poklic </a:t>
            </a:r>
            <a:r>
              <a:rPr lang="sl-SI" altLang="sl-SI" sz="2000" b="1" dirty="0" smtClean="0">
                <a:solidFill>
                  <a:srgbClr val="500028"/>
                </a:solidFill>
              </a:rPr>
              <a:t/>
            </a:r>
            <a:br>
              <a:rPr lang="sl-SI" altLang="sl-SI" sz="2000" b="1" dirty="0" smtClean="0">
                <a:solidFill>
                  <a:srgbClr val="500028"/>
                </a:solidFill>
              </a:rPr>
            </a:br>
            <a:r>
              <a:rPr lang="sl-SI" altLang="sl-SI" sz="2000" dirty="0" smtClean="0">
                <a:solidFill>
                  <a:srgbClr val="500028"/>
                </a:solidFill>
              </a:rPr>
              <a:t>(podjetniki, zdravniki, pravniki, učitelji </a:t>
            </a:r>
            <a:r>
              <a:rPr lang="sl-SI" altLang="sl-SI" sz="2000" dirty="0">
                <a:solidFill>
                  <a:srgbClr val="500028"/>
                </a:solidFill>
              </a:rPr>
              <a:t>…) in </a:t>
            </a:r>
            <a:r>
              <a:rPr lang="sl-SI" altLang="sl-SI" sz="2000" dirty="0" smtClean="0">
                <a:solidFill>
                  <a:srgbClr val="500028"/>
                </a:solidFill>
              </a:rPr>
              <a:t>napredovanje v </a:t>
            </a:r>
            <a:r>
              <a:rPr lang="sl-SI" altLang="sl-SI" sz="2000" dirty="0">
                <a:solidFill>
                  <a:srgbClr val="500028"/>
                </a:solidFill>
              </a:rPr>
              <a:t>družbi,</a:t>
            </a:r>
          </a:p>
          <a:p>
            <a:pPr eaLnBrk="1" hangingPunct="1"/>
            <a:r>
              <a:rPr lang="sl-SI" altLang="sl-SI" sz="2000" dirty="0"/>
              <a:t>• </a:t>
            </a:r>
            <a:r>
              <a:rPr lang="sl-SI" altLang="sl-SI" sz="2000" b="1" dirty="0" smtClean="0"/>
              <a:t>izobraženi</a:t>
            </a:r>
            <a:r>
              <a:rPr lang="sl-SI" altLang="sl-SI" sz="2000" dirty="0" smtClean="0"/>
              <a:t> </a:t>
            </a:r>
            <a:r>
              <a:rPr lang="sl-SI" altLang="sl-SI" sz="2000" dirty="0"/>
              <a:t>Slovenci </a:t>
            </a:r>
            <a:r>
              <a:rPr lang="sl-SI" altLang="sl-SI" sz="2000" dirty="0" smtClean="0"/>
              <a:t>so jedro zavednega slovenskega </a:t>
            </a:r>
            <a:r>
              <a:rPr lang="sl-SI" altLang="sl-SI" sz="2000" dirty="0"/>
              <a:t>meščanstva,</a:t>
            </a:r>
          </a:p>
          <a:p>
            <a:pPr eaLnBrk="1" hangingPunct="1"/>
            <a:r>
              <a:rPr lang="sl-SI" altLang="sl-SI" sz="2000" dirty="0">
                <a:solidFill>
                  <a:srgbClr val="500028"/>
                </a:solidFill>
              </a:rPr>
              <a:t>• </a:t>
            </a:r>
            <a:r>
              <a:rPr lang="sl-SI" altLang="sl-SI" sz="2000" dirty="0" smtClean="0">
                <a:solidFill>
                  <a:srgbClr val="500028"/>
                </a:solidFill>
              </a:rPr>
              <a:t>začne se velik kulturni in znanstven napredek.</a:t>
            </a:r>
            <a:endParaRPr lang="sl-SI" altLang="sl-SI" sz="2000" dirty="0">
              <a:solidFill>
                <a:srgbClr val="500028"/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492500" y="3550095"/>
            <a:ext cx="2720975" cy="376238"/>
          </a:xfrm>
          <a:prstGeom prst="rect">
            <a:avLst/>
          </a:prstGeom>
          <a:solidFill>
            <a:srgbClr val="FAF5F0"/>
          </a:solidFill>
          <a:ln w="9525">
            <a:solidFill>
              <a:srgbClr val="A6F8A8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dekliške meščanske šole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492500" y="2708275"/>
            <a:ext cx="3311525" cy="646331"/>
          </a:xfrm>
          <a:prstGeom prst="rect">
            <a:avLst/>
          </a:prstGeom>
          <a:solidFill>
            <a:srgbClr val="FAF5F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 dirty="0"/>
              <a:t>Izobražene ženske </a:t>
            </a:r>
          </a:p>
          <a:p>
            <a:pPr eaLnBrk="1" hangingPunct="1"/>
            <a:r>
              <a:rPr lang="sl-SI" altLang="sl-SI" dirty="0" smtClean="0"/>
              <a:t>(učiteljice</a:t>
            </a:r>
            <a:r>
              <a:rPr lang="sl-SI" altLang="sl-SI" dirty="0"/>
              <a:t>, </a:t>
            </a:r>
            <a:r>
              <a:rPr lang="sl-SI" altLang="sl-SI" dirty="0" smtClean="0"/>
              <a:t>umetnice …)</a:t>
            </a:r>
            <a:endParaRPr lang="sl-SI" altLang="sl-SI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300192" y="3565554"/>
            <a:ext cx="1730375" cy="376238"/>
          </a:xfrm>
          <a:prstGeom prst="rect">
            <a:avLst/>
          </a:prstGeom>
          <a:solidFill>
            <a:srgbClr val="F5F0EB"/>
          </a:solidFill>
          <a:ln w="9525">
            <a:solidFill>
              <a:srgbClr val="A6F8A8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ženska društva</a:t>
            </a:r>
          </a:p>
        </p:txBody>
      </p:sp>
      <p:pic>
        <p:nvPicPr>
          <p:cNvPr id="2" name="Slika 1" descr="Volksschule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0" y="2151153"/>
            <a:ext cx="3093582" cy="226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062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1" grpId="1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9678" y="1425872"/>
            <a:ext cx="3952875" cy="646331"/>
          </a:xfrm>
          <a:prstGeom prst="rect">
            <a:avLst/>
          </a:prstGeom>
          <a:solidFill>
            <a:srgbClr val="FAF5F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dirty="0" smtClean="0"/>
              <a:t>Slovenci so postali </a:t>
            </a:r>
            <a:r>
              <a:rPr lang="sl-SI" altLang="sl-SI" b="1" dirty="0"/>
              <a:t>razvit </a:t>
            </a:r>
            <a:r>
              <a:rPr lang="sl-SI" altLang="sl-SI" b="1" dirty="0" smtClean="0"/>
              <a:t>narod </a:t>
            </a:r>
            <a:r>
              <a:rPr lang="sl-SI" altLang="sl-SI" dirty="0" smtClean="0"/>
              <a:t>(knjižni jezik, umetnost, znanost…). </a:t>
            </a:r>
            <a:endParaRPr lang="sl-SI" altLang="sl-SI" dirty="0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23850" y="333375"/>
            <a:ext cx="8424863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000" b="1" dirty="0" smtClean="0">
                <a:solidFill>
                  <a:srgbClr val="FF0000"/>
                </a:solidFill>
              </a:rPr>
              <a:t>USPEHI SLOVENSKE ZNANOSTI NA PRELOMU STOLETJA</a:t>
            </a:r>
            <a:endParaRPr lang="sl-SI" altLang="sl-SI" sz="2000" b="1" dirty="0">
              <a:solidFill>
                <a:srgbClr val="FF00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23850" y="2492896"/>
            <a:ext cx="4104134" cy="1200329"/>
          </a:xfrm>
          <a:prstGeom prst="rect">
            <a:avLst/>
          </a:prstGeom>
          <a:solidFill>
            <a:srgbClr val="F5F0EB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 dirty="0"/>
              <a:t>Slovenski izumitelji in znanstveniki</a:t>
            </a:r>
            <a:r>
              <a:rPr lang="sl-SI" altLang="sl-SI" dirty="0"/>
              <a:t>, </a:t>
            </a:r>
          </a:p>
          <a:p>
            <a:pPr eaLnBrk="1" hangingPunct="1"/>
            <a:r>
              <a:rPr lang="sl-SI" altLang="sl-SI" dirty="0" smtClean="0"/>
              <a:t>so močno prispevali </a:t>
            </a:r>
            <a:r>
              <a:rPr lang="sl-SI" altLang="sl-SI" dirty="0"/>
              <a:t>k evropskemu tehnološkemu in znanstvenemu razvoju.</a:t>
            </a:r>
          </a:p>
        </p:txBody>
      </p:sp>
      <p:pic>
        <p:nvPicPr>
          <p:cNvPr id="5128" name="Picture 8" descr="F26ZS_rusjan_ed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57253"/>
            <a:ext cx="4572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rikaži sliko v originalni velikosti.">
            <a:hlinkClick r:id="rId3" tooltip="Prikaži sliko v originalni velikosti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128"/>
            <a:ext cx="39528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 descr="Kozenn Schulatlas | Web-Books im Austria-Foru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37103"/>
            <a:ext cx="1848336" cy="2838136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1688" y="4113918"/>
            <a:ext cx="1653546" cy="369332"/>
          </a:xfrm>
          <a:prstGeom prst="rect">
            <a:avLst/>
          </a:prstGeom>
          <a:solidFill>
            <a:srgbClr val="FAF5F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i="1" dirty="0" smtClean="0"/>
              <a:t>Puhov motor</a:t>
            </a:r>
            <a:endParaRPr lang="sl-SI" altLang="sl-SI" i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588224" y="1156606"/>
            <a:ext cx="1800200" cy="369332"/>
          </a:xfrm>
          <a:prstGeom prst="rect">
            <a:avLst/>
          </a:prstGeom>
          <a:solidFill>
            <a:srgbClr val="FAF5F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i="1" dirty="0" smtClean="0"/>
              <a:t>Kocenovi atlasi</a:t>
            </a:r>
            <a:endParaRPr lang="sl-SI" altLang="sl-SI" i="1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092280" y="3596914"/>
            <a:ext cx="1907704" cy="369332"/>
          </a:xfrm>
          <a:prstGeom prst="rect">
            <a:avLst/>
          </a:prstGeom>
          <a:solidFill>
            <a:srgbClr val="FAF5F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i="1" dirty="0" smtClean="0"/>
              <a:t>Rusjanovo letalo</a:t>
            </a:r>
            <a:endParaRPr lang="sl-SI" altLang="sl-SI" i="1" dirty="0"/>
          </a:p>
        </p:txBody>
      </p:sp>
    </p:spTree>
    <p:extLst>
      <p:ext uri="{BB962C8B-B14F-4D97-AF65-F5344CB8AC3E}">
        <p14:creationId xmlns:p14="http://schemas.microsoft.com/office/powerpoint/2010/main" val="29503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987675" y="4365625"/>
            <a:ext cx="5616575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dirty="0"/>
              <a:t>Zdravnik in kemik </a:t>
            </a:r>
            <a:r>
              <a:rPr lang="sl-SI" altLang="sl-SI" b="1" dirty="0"/>
              <a:t>Fritz Pregl </a:t>
            </a:r>
            <a:r>
              <a:rPr lang="sl-SI" altLang="sl-SI" dirty="0"/>
              <a:t>je edini </a:t>
            </a:r>
            <a:r>
              <a:rPr lang="sl-SI" altLang="sl-SI" dirty="0" smtClean="0"/>
              <a:t>naš dobitnik Nobelove nagrade </a:t>
            </a:r>
            <a:r>
              <a:rPr lang="sl-SI" altLang="sl-SI" dirty="0"/>
              <a:t>(1923, za izboljšanje postopka kvantitativne mikroanalize). </a:t>
            </a:r>
            <a:r>
              <a:rPr lang="sl-SI" altLang="sl-SI" dirty="0" smtClean="0"/>
              <a:t>Kot </a:t>
            </a:r>
            <a:r>
              <a:rPr lang="sl-SI" altLang="sl-SI" dirty="0"/>
              <a:t>raziskovalec </a:t>
            </a:r>
            <a:r>
              <a:rPr lang="sl-SI" altLang="sl-SI" dirty="0" smtClean="0"/>
              <a:t>(</a:t>
            </a:r>
            <a:r>
              <a:rPr lang="sl-SI" altLang="sl-SI" dirty="0"/>
              <a:t>Gradec) se je ukvarjal z organsko kemijo.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0825" y="260350"/>
            <a:ext cx="5616575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dirty="0"/>
              <a:t>Fizik </a:t>
            </a:r>
            <a:r>
              <a:rPr lang="sl-SI" altLang="sl-SI" b="1" dirty="0"/>
              <a:t>Jožef Stefan </a:t>
            </a:r>
            <a:r>
              <a:rPr lang="sl-SI" altLang="sl-SI" dirty="0" smtClean="0"/>
              <a:t>(Dunajska univerza). </a:t>
            </a:r>
            <a:r>
              <a:rPr lang="sl-SI" altLang="sl-SI" dirty="0"/>
              <a:t>Med študijem je pisal tudi pesmi in članke o slovstvu. Raziskoval je termodinamiko, elektrodinamiko, optiko, je utemeljitelj zakona o toplotnem sevanju (Stefanov zakon).</a:t>
            </a:r>
          </a:p>
        </p:txBody>
      </p:sp>
      <p:pic>
        <p:nvPicPr>
          <p:cNvPr id="6154" name="Picture 10" descr="p78987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24574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0d04379e73623d9ccb03a0b2b7faeba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6431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5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0825" y="333375"/>
            <a:ext cx="56896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dirty="0"/>
              <a:t>Baron </a:t>
            </a:r>
            <a:r>
              <a:rPr lang="sl-SI" altLang="sl-SI" b="1" dirty="0"/>
              <a:t>Anton Codelli </a:t>
            </a:r>
            <a:r>
              <a:rPr lang="sl-SI" altLang="sl-SI" dirty="0"/>
              <a:t>je v Ljubljano leta 1898 pripeljal  prvi avtomobil. </a:t>
            </a:r>
            <a:r>
              <a:rPr lang="sl-SI" altLang="sl-SI" dirty="0" smtClean="0"/>
              <a:t>Iznašel je vžigalni </a:t>
            </a:r>
            <a:r>
              <a:rPr lang="sl-SI" altLang="sl-SI" dirty="0"/>
              <a:t>sistem za </a:t>
            </a:r>
            <a:r>
              <a:rPr lang="sl-SI" altLang="sl-SI" dirty="0" smtClean="0"/>
              <a:t>motorje, </a:t>
            </a:r>
            <a:r>
              <a:rPr lang="sl-SI" altLang="sl-SI" dirty="0"/>
              <a:t>si zamislil velik zrakoplov, izumil hladilnik in se ukvarjal z radiotehniko ter s televizijo.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268538" y="3429000"/>
            <a:ext cx="4608512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 dirty="0"/>
              <a:t>Janez Puh (</a:t>
            </a:r>
            <a:r>
              <a:rPr lang="sl-SI" altLang="sl-SI" b="1" dirty="0" err="1"/>
              <a:t>Puch</a:t>
            </a:r>
            <a:r>
              <a:rPr lang="sl-SI" altLang="sl-SI" b="1" dirty="0"/>
              <a:t>)</a:t>
            </a:r>
            <a:r>
              <a:rPr lang="sl-SI" altLang="sl-SI" dirty="0"/>
              <a:t>, se je uveljavil kot izumitelj</a:t>
            </a:r>
            <a:r>
              <a:rPr lang="sl-SI" altLang="sl-SI" dirty="0" smtClean="0"/>
              <a:t>; </a:t>
            </a:r>
            <a:r>
              <a:rPr lang="sl-SI" altLang="sl-SI" dirty="0"/>
              <a:t>sistema za oljenje motorja…. V Gradcu je odprl priznano </a:t>
            </a:r>
            <a:r>
              <a:rPr lang="sl-SI" altLang="sl-SI" dirty="0" smtClean="0"/>
              <a:t>tovarno. </a:t>
            </a:r>
            <a:endParaRPr lang="sl-SI" altLang="sl-SI" dirty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50825" y="4868863"/>
            <a:ext cx="6408738" cy="1474787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Letalec in inženir </a:t>
            </a:r>
            <a:r>
              <a:rPr lang="sl-SI" altLang="sl-SI" b="1"/>
              <a:t>Edvard Rusjan </a:t>
            </a:r>
            <a:r>
              <a:rPr lang="sl-SI" altLang="sl-SI"/>
              <a:t>velja za pionirja letalstva na Slovenskem. Izdelal je več letal. Leta 1908 je izdelal svoje prvo motorno letalo EDA I, pozneje je opravil več poletov z motornim dvokrilcem. Na letalski turneji po Balkanu se je v Beogradu smrtno ponesrečil.</a:t>
            </a:r>
          </a:p>
        </p:txBody>
      </p:sp>
      <p:pic>
        <p:nvPicPr>
          <p:cNvPr id="7179" name="Picture 11" descr="puch_joh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1881188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Edvard Rusj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AD6B6"/>
              </a:clrFrom>
              <a:clrTo>
                <a:srgbClr val="DAD6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76700"/>
            <a:ext cx="18827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 descr="Codellijev prvi avtomobil je pretežno vozil njegov voznik Joško Bernik, ki pa ga ni na tej fotografiji, saj na njem sedi le baron">
            <a:hlinkClick r:id="rId4" tooltip="Codellijev prvi avtomobil je pretežno vozil njegov voznik Joško Bernik, ki pa ga ni na tej fotografiji, saj na njem sedi le baron 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665413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9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9695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USPEHI SLOVENCEV </a:t>
            </a:r>
            <a:b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 KONCU 19. STOLETJA</a:t>
            </a:r>
          </a:p>
          <a:p>
            <a:pPr algn="just">
              <a:buFontTx/>
              <a:buNone/>
              <a:defRPr/>
            </a:pPr>
            <a:endParaRPr lang="sl-SI" sz="2000" dirty="0" smtClean="0">
              <a:solidFill>
                <a:schemeClr val="bg1"/>
              </a:solidFill>
            </a:endParaRPr>
          </a:p>
          <a:p>
            <a:pPr algn="just">
              <a:buFontTx/>
              <a:buNone/>
              <a:defRPr/>
            </a:pPr>
            <a:r>
              <a:rPr lang="sl-SI" sz="2000" dirty="0" smtClean="0">
                <a:solidFill>
                  <a:schemeClr val="bg1"/>
                </a:solidFill>
              </a:rPr>
              <a:t>	Slovenci postanejo sodoben narod z razvitim izobraževanjem, kulturo in znanostjo. Uspešni posamezniki so lahko postali uveljavljeni v širšem evropskem prostoru. Vseeno pa se krepi pritisk večjih sosedov (Nemcev, Italijanov in Madžarov).</a:t>
            </a:r>
          </a:p>
          <a:p>
            <a:pPr marL="0" indent="0" algn="just">
              <a:buNone/>
              <a:defRPr/>
            </a:pPr>
            <a:endParaRPr lang="sl-SI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403</Words>
  <Application>Microsoft Office PowerPoint</Application>
  <PresentationFormat>Diaprojekcija na zaslonu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9" baseType="lpstr">
      <vt:lpstr>Arial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RBM</dc:creator>
  <cp:lastModifiedBy>rbrate@guest.arnes.si</cp:lastModifiedBy>
  <cp:revision>18</cp:revision>
  <dcterms:created xsi:type="dcterms:W3CDTF">2010-07-30T19:51:51Z</dcterms:created>
  <dcterms:modified xsi:type="dcterms:W3CDTF">2020-05-09T19:10:50Z</dcterms:modified>
</cp:coreProperties>
</file>