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1" r:id="rId8"/>
    <p:sldId id="262" r:id="rId9"/>
    <p:sldId id="266" r:id="rId10"/>
  </p:sldIdLst>
  <p:sldSz cx="9144000" cy="6858000" type="screen4x3"/>
  <p:notesSz cx="6858000" cy="9144000"/>
  <p:defaultTextStyle>
    <a:defPPr>
      <a:defRPr lang="sl-S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D"/>
    <a:srgbClr val="130153"/>
    <a:srgbClr val="FF3300"/>
    <a:srgbClr val="0000FF"/>
    <a:srgbClr val="EBFFFF"/>
    <a:srgbClr val="FFFFEF"/>
    <a:srgbClr val="FFFF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99" autoAdjust="0"/>
  </p:normalViewPr>
  <p:slideViewPr>
    <p:cSldViewPr>
      <p:cViewPr varScale="1">
        <p:scale>
          <a:sx n="83" d="100"/>
          <a:sy n="83" d="100"/>
        </p:scale>
        <p:origin x="1450"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Kliknite, če želite urediti slog podnaslova matrice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8A059FEF-1555-4B5B-A758-09D6F61B3E92}" type="slidenum">
              <a:rPr lang="sl-SI" altLang="sl-SI"/>
              <a:pPr>
                <a:defRPr/>
              </a:pPr>
              <a:t>‹#›</a:t>
            </a:fld>
            <a:endParaRPr lang="sl-SI" altLang="sl-SI"/>
          </a:p>
        </p:txBody>
      </p:sp>
    </p:spTree>
    <p:extLst>
      <p:ext uri="{BB962C8B-B14F-4D97-AF65-F5344CB8AC3E}">
        <p14:creationId xmlns:p14="http://schemas.microsoft.com/office/powerpoint/2010/main" val="243414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DF6EF70F-6814-4431-8965-44CF0A7CAEC8}" type="slidenum">
              <a:rPr lang="sl-SI" altLang="sl-SI"/>
              <a:pPr>
                <a:defRPr/>
              </a:pPr>
              <a:t>‹#›</a:t>
            </a:fld>
            <a:endParaRPr lang="sl-SI" altLang="sl-SI"/>
          </a:p>
        </p:txBody>
      </p:sp>
    </p:spTree>
    <p:extLst>
      <p:ext uri="{BB962C8B-B14F-4D97-AF65-F5344CB8AC3E}">
        <p14:creationId xmlns:p14="http://schemas.microsoft.com/office/powerpoint/2010/main" val="232266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4F5DC0A3-7469-48D7-9898-805A5A66B739}" type="slidenum">
              <a:rPr lang="sl-SI" altLang="sl-SI"/>
              <a:pPr>
                <a:defRPr/>
              </a:pPr>
              <a:t>‹#›</a:t>
            </a:fld>
            <a:endParaRPr lang="sl-SI" altLang="sl-SI"/>
          </a:p>
        </p:txBody>
      </p:sp>
    </p:spTree>
    <p:extLst>
      <p:ext uri="{BB962C8B-B14F-4D97-AF65-F5344CB8AC3E}">
        <p14:creationId xmlns:p14="http://schemas.microsoft.com/office/powerpoint/2010/main" val="339104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E1F6168F-6416-4FB3-BA8E-06DA060F8549}" type="slidenum">
              <a:rPr lang="sl-SI" altLang="sl-SI"/>
              <a:pPr>
                <a:defRPr/>
              </a:pPr>
              <a:t>‹#›</a:t>
            </a:fld>
            <a:endParaRPr lang="sl-SI" altLang="sl-SI"/>
          </a:p>
        </p:txBody>
      </p:sp>
    </p:spTree>
    <p:extLst>
      <p:ext uri="{BB962C8B-B14F-4D97-AF65-F5344CB8AC3E}">
        <p14:creationId xmlns:p14="http://schemas.microsoft.com/office/powerpoint/2010/main" val="4000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F9B8E1AF-E75D-40FD-B300-F348087EC348}" type="slidenum">
              <a:rPr lang="sl-SI" altLang="sl-SI"/>
              <a:pPr>
                <a:defRPr/>
              </a:pPr>
              <a:t>‹#›</a:t>
            </a:fld>
            <a:endParaRPr lang="sl-SI" altLang="sl-SI"/>
          </a:p>
        </p:txBody>
      </p:sp>
    </p:spTree>
    <p:extLst>
      <p:ext uri="{BB962C8B-B14F-4D97-AF65-F5344CB8AC3E}">
        <p14:creationId xmlns:p14="http://schemas.microsoft.com/office/powerpoint/2010/main" val="82917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sl-SI"/>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BF2F2B90-343D-445A-9A2F-BA166DEC6E19}" type="slidenum">
              <a:rPr lang="sl-SI" altLang="sl-SI"/>
              <a:pPr>
                <a:defRPr/>
              </a:pPr>
              <a:t>‹#›</a:t>
            </a:fld>
            <a:endParaRPr lang="sl-SI" altLang="sl-SI"/>
          </a:p>
        </p:txBody>
      </p:sp>
    </p:spTree>
    <p:extLst>
      <p:ext uri="{BB962C8B-B14F-4D97-AF65-F5344CB8AC3E}">
        <p14:creationId xmlns:p14="http://schemas.microsoft.com/office/powerpoint/2010/main" val="30567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sl-SI"/>
          </a:p>
        </p:txBody>
      </p:sp>
      <p:sp>
        <p:nvSpPr>
          <p:cNvPr id="8" name="Rectangle 5"/>
          <p:cNvSpPr>
            <a:spLocks noGrp="1" noChangeArrowheads="1"/>
          </p:cNvSpPr>
          <p:nvPr>
            <p:ph type="ftr" sz="quarter" idx="11"/>
          </p:nvPr>
        </p:nvSpPr>
        <p:spPr>
          <a:ln/>
        </p:spPr>
        <p:txBody>
          <a:bodyPr/>
          <a:lstStyle>
            <a:lvl1pPr>
              <a:defRPr/>
            </a:lvl1pPr>
          </a:lstStyle>
          <a:p>
            <a:pPr>
              <a:defRPr/>
            </a:pPr>
            <a:endParaRPr lang="sl-SI"/>
          </a:p>
        </p:txBody>
      </p:sp>
      <p:sp>
        <p:nvSpPr>
          <p:cNvPr id="9" name="Rectangle 6"/>
          <p:cNvSpPr>
            <a:spLocks noGrp="1" noChangeArrowheads="1"/>
          </p:cNvSpPr>
          <p:nvPr>
            <p:ph type="sldNum" sz="quarter" idx="12"/>
          </p:nvPr>
        </p:nvSpPr>
        <p:spPr>
          <a:ln/>
        </p:spPr>
        <p:txBody>
          <a:bodyPr/>
          <a:lstStyle>
            <a:lvl1pPr>
              <a:defRPr/>
            </a:lvl1pPr>
          </a:lstStyle>
          <a:p>
            <a:pPr>
              <a:defRPr/>
            </a:pPr>
            <a:fld id="{C96936E7-D7EE-4334-87EB-6011F53E95A6}" type="slidenum">
              <a:rPr lang="sl-SI" altLang="sl-SI"/>
              <a:pPr>
                <a:defRPr/>
              </a:pPr>
              <a:t>‹#›</a:t>
            </a:fld>
            <a:endParaRPr lang="sl-SI" altLang="sl-SI"/>
          </a:p>
        </p:txBody>
      </p:sp>
    </p:spTree>
    <p:extLst>
      <p:ext uri="{BB962C8B-B14F-4D97-AF65-F5344CB8AC3E}">
        <p14:creationId xmlns:p14="http://schemas.microsoft.com/office/powerpoint/2010/main" val="67636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sl-SI"/>
          </a:p>
        </p:txBody>
      </p:sp>
      <p:sp>
        <p:nvSpPr>
          <p:cNvPr id="4" name="Rectangle 5"/>
          <p:cNvSpPr>
            <a:spLocks noGrp="1" noChangeArrowheads="1"/>
          </p:cNvSpPr>
          <p:nvPr>
            <p:ph type="ftr" sz="quarter" idx="11"/>
          </p:nvPr>
        </p:nvSpPr>
        <p:spPr>
          <a:ln/>
        </p:spPr>
        <p:txBody>
          <a:bodyPr/>
          <a:lstStyle>
            <a:lvl1pPr>
              <a:defRPr/>
            </a:lvl1pPr>
          </a:lstStyle>
          <a:p>
            <a:pPr>
              <a:defRPr/>
            </a:pPr>
            <a:endParaRPr lang="sl-SI"/>
          </a:p>
        </p:txBody>
      </p:sp>
      <p:sp>
        <p:nvSpPr>
          <p:cNvPr id="5" name="Rectangle 6"/>
          <p:cNvSpPr>
            <a:spLocks noGrp="1" noChangeArrowheads="1"/>
          </p:cNvSpPr>
          <p:nvPr>
            <p:ph type="sldNum" sz="quarter" idx="12"/>
          </p:nvPr>
        </p:nvSpPr>
        <p:spPr>
          <a:ln/>
        </p:spPr>
        <p:txBody>
          <a:bodyPr/>
          <a:lstStyle>
            <a:lvl1pPr>
              <a:defRPr/>
            </a:lvl1pPr>
          </a:lstStyle>
          <a:p>
            <a:pPr>
              <a:defRPr/>
            </a:pPr>
            <a:fld id="{29EEDF55-5F37-43C9-8E37-BBD864B039FF}" type="slidenum">
              <a:rPr lang="sl-SI" altLang="sl-SI"/>
              <a:pPr>
                <a:defRPr/>
              </a:pPr>
              <a:t>‹#›</a:t>
            </a:fld>
            <a:endParaRPr lang="sl-SI" altLang="sl-SI"/>
          </a:p>
        </p:txBody>
      </p:sp>
    </p:spTree>
    <p:extLst>
      <p:ext uri="{BB962C8B-B14F-4D97-AF65-F5344CB8AC3E}">
        <p14:creationId xmlns:p14="http://schemas.microsoft.com/office/powerpoint/2010/main" val="3794490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l-SI"/>
          </a:p>
        </p:txBody>
      </p:sp>
      <p:sp>
        <p:nvSpPr>
          <p:cNvPr id="3" name="Rectangle 5"/>
          <p:cNvSpPr>
            <a:spLocks noGrp="1" noChangeArrowheads="1"/>
          </p:cNvSpPr>
          <p:nvPr>
            <p:ph type="ftr" sz="quarter" idx="11"/>
          </p:nvPr>
        </p:nvSpPr>
        <p:spPr>
          <a:ln/>
        </p:spPr>
        <p:txBody>
          <a:bodyPr/>
          <a:lstStyle>
            <a:lvl1pPr>
              <a:defRPr/>
            </a:lvl1pPr>
          </a:lstStyle>
          <a:p>
            <a:pPr>
              <a:defRPr/>
            </a:pPr>
            <a:endParaRPr lang="sl-SI"/>
          </a:p>
        </p:txBody>
      </p:sp>
      <p:sp>
        <p:nvSpPr>
          <p:cNvPr id="4" name="Rectangle 6"/>
          <p:cNvSpPr>
            <a:spLocks noGrp="1" noChangeArrowheads="1"/>
          </p:cNvSpPr>
          <p:nvPr>
            <p:ph type="sldNum" sz="quarter" idx="12"/>
          </p:nvPr>
        </p:nvSpPr>
        <p:spPr>
          <a:ln/>
        </p:spPr>
        <p:txBody>
          <a:bodyPr/>
          <a:lstStyle>
            <a:lvl1pPr>
              <a:defRPr/>
            </a:lvl1pPr>
          </a:lstStyle>
          <a:p>
            <a:pPr>
              <a:defRPr/>
            </a:pPr>
            <a:fld id="{4BF58709-BA79-4A2A-A581-19E3C1DCDDF1}" type="slidenum">
              <a:rPr lang="sl-SI" altLang="sl-SI"/>
              <a:pPr>
                <a:defRPr/>
              </a:pPr>
              <a:t>‹#›</a:t>
            </a:fld>
            <a:endParaRPr lang="sl-SI" altLang="sl-SI"/>
          </a:p>
        </p:txBody>
      </p:sp>
    </p:spTree>
    <p:extLst>
      <p:ext uri="{BB962C8B-B14F-4D97-AF65-F5344CB8AC3E}">
        <p14:creationId xmlns:p14="http://schemas.microsoft.com/office/powerpoint/2010/main" val="135031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sl-SI"/>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145BE185-57FB-4639-9D27-1E0A06B9A5ED}" type="slidenum">
              <a:rPr lang="sl-SI" altLang="sl-SI"/>
              <a:pPr>
                <a:defRPr/>
              </a:pPr>
              <a:t>‹#›</a:t>
            </a:fld>
            <a:endParaRPr lang="sl-SI" altLang="sl-SI"/>
          </a:p>
        </p:txBody>
      </p:sp>
    </p:spTree>
    <p:extLst>
      <p:ext uri="{BB962C8B-B14F-4D97-AF65-F5344CB8AC3E}">
        <p14:creationId xmlns:p14="http://schemas.microsoft.com/office/powerpoint/2010/main" val="242853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sl-SI"/>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0436953A-E8A1-4777-B156-D8B6AADD2DEC}" type="slidenum">
              <a:rPr lang="sl-SI" altLang="sl-SI"/>
              <a:pPr>
                <a:defRPr/>
              </a:pPr>
              <a:t>‹#›</a:t>
            </a:fld>
            <a:endParaRPr lang="sl-SI" altLang="sl-SI"/>
          </a:p>
        </p:txBody>
      </p:sp>
    </p:spTree>
    <p:extLst>
      <p:ext uri="{BB962C8B-B14F-4D97-AF65-F5344CB8AC3E}">
        <p14:creationId xmlns:p14="http://schemas.microsoft.com/office/powerpoint/2010/main" val="207958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smtClean="0"/>
              <a:t>Kliknite, če želite urediti slog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smtClean="0"/>
              <a:t>Kliknite, če želite urediti sloge besedila matrice</a:t>
            </a:r>
          </a:p>
          <a:p>
            <a:pPr lvl="1"/>
            <a:r>
              <a:rPr lang="sl-SI" altLang="sl-SI" smtClean="0"/>
              <a:t>Druga raven</a:t>
            </a:r>
          </a:p>
          <a:p>
            <a:pPr lvl="2"/>
            <a:r>
              <a:rPr lang="sl-SI" altLang="sl-SI" smtClean="0"/>
              <a:t>Tretja raven</a:t>
            </a:r>
          </a:p>
          <a:p>
            <a:pPr lvl="3"/>
            <a:r>
              <a:rPr lang="sl-SI" altLang="sl-SI" smtClean="0"/>
              <a:t>Četrta raven</a:t>
            </a:r>
          </a:p>
          <a:p>
            <a:pPr lvl="4"/>
            <a:r>
              <a:rPr lang="sl-SI" altLang="sl-SI"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sl-S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sl-S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D90F08B-6775-4DF1-B5F1-6FC79E217E66}" type="slidenum">
              <a:rPr lang="sl-SI" altLang="sl-SI"/>
              <a:pPr>
                <a:defRPr/>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539750" y="476250"/>
            <a:ext cx="5832475" cy="8302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400" b="1">
                <a:solidFill>
                  <a:srgbClr val="FFFF00"/>
                </a:solidFill>
              </a:rPr>
              <a:t>KAKO SE JE OKREPILO POLITIČNO DELOVANJE SLOVENCEV </a:t>
            </a:r>
            <a:r>
              <a:rPr lang="sl-SI" altLang="sl-SI" sz="1600" b="1">
                <a:solidFill>
                  <a:srgbClr val="FFFF00"/>
                </a:solidFill>
              </a:rPr>
              <a:t>Učb. str. 105-108</a:t>
            </a:r>
          </a:p>
        </p:txBody>
      </p:sp>
      <p:sp>
        <p:nvSpPr>
          <p:cNvPr id="2051" name="Rectangle 5"/>
          <p:cNvSpPr>
            <a:spLocks noChangeArrowheads="1"/>
          </p:cNvSpPr>
          <p:nvPr/>
        </p:nvSpPr>
        <p:spPr bwMode="auto">
          <a:xfrm>
            <a:off x="539750" y="1412875"/>
            <a:ext cx="5327650" cy="5016500"/>
          </a:xfrm>
          <a:prstGeom prst="rect">
            <a:avLst/>
          </a:prstGeom>
          <a:solidFill>
            <a:srgbClr val="FFFFF7"/>
          </a:solidFill>
          <a:ln w="9525">
            <a:solidFill>
              <a:srgbClr val="130153"/>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1600"/>
              <a:t>Besedilo iz predavanja Ivana Cankarja </a:t>
            </a:r>
            <a:r>
              <a:rPr lang="sl-SI" altLang="sl-SI" sz="1600" b="1"/>
              <a:t>Slovenci</a:t>
            </a:r>
          </a:p>
          <a:p>
            <a:pPr eaLnBrk="1" hangingPunct="1">
              <a:spcBef>
                <a:spcPct val="0"/>
              </a:spcBef>
              <a:buFontTx/>
              <a:buNone/>
            </a:pPr>
            <a:r>
              <a:rPr lang="sl-SI" altLang="sl-SI" sz="1600" b="1"/>
              <a:t>in Jugoslovani</a:t>
            </a:r>
            <a:r>
              <a:rPr lang="sl-SI" altLang="sl-SI" sz="1600"/>
              <a:t>, ki ga je imel 12. aprila 1913 v Ljubljani in zaradi katerega je bil za teden dni obsojen na zapor.</a:t>
            </a:r>
          </a:p>
          <a:p>
            <a:pPr eaLnBrk="1" hangingPunct="1">
              <a:spcBef>
                <a:spcPct val="0"/>
              </a:spcBef>
              <a:buFontTx/>
              <a:buNone/>
            </a:pPr>
            <a:endParaRPr lang="sl-SI" altLang="sl-SI" sz="800"/>
          </a:p>
          <a:p>
            <a:pPr eaLnBrk="1" hangingPunct="1">
              <a:spcBef>
                <a:spcPct val="0"/>
              </a:spcBef>
              <a:buFontTx/>
              <a:buNone/>
            </a:pPr>
            <a:r>
              <a:rPr lang="sl-SI" altLang="sl-SI" sz="1600" i="1">
                <a:solidFill>
                  <a:schemeClr val="accent2"/>
                </a:solidFill>
              </a:rPr>
              <a:t>:“Poglavitna naloga, ki je prisvojena nam Slovencem </a:t>
            </a:r>
          </a:p>
          <a:p>
            <a:pPr eaLnBrk="1" hangingPunct="1">
              <a:spcBef>
                <a:spcPct val="0"/>
              </a:spcBef>
              <a:buFontTx/>
              <a:buNone/>
            </a:pPr>
            <a:r>
              <a:rPr lang="sl-SI" altLang="sl-SI" sz="1600" i="1">
                <a:solidFill>
                  <a:schemeClr val="accent2"/>
                </a:solidFill>
              </a:rPr>
              <a:t>ob reševanju jugoslovanskega problema, je le-ta: uveljavimo svoje jugoslovanstvo za zdaj le v toliko, da se vsi skupaj, kolikor nas je, naučimo na izust stari</a:t>
            </a:r>
          </a:p>
          <a:p>
            <a:pPr eaLnBrk="1" hangingPunct="1">
              <a:spcBef>
                <a:spcPct val="0"/>
              </a:spcBef>
              <a:buFontTx/>
              <a:buNone/>
            </a:pPr>
            <a:r>
              <a:rPr lang="sl-SI" altLang="sl-SI" sz="1600" i="1">
                <a:solidFill>
                  <a:schemeClr val="accent2"/>
                </a:solidFill>
              </a:rPr>
              <a:t>srbohrvaški rek: ‘Uzdaj se u se i u svoje kljuse!’ Toliko bodo priznali gotovo tudi najbolj hripavi Ilirci: ako</a:t>
            </a:r>
          </a:p>
          <a:p>
            <a:pPr eaLnBrk="1" hangingPunct="1">
              <a:spcBef>
                <a:spcPct val="0"/>
              </a:spcBef>
              <a:buFontTx/>
              <a:buNone/>
            </a:pPr>
            <a:r>
              <a:rPr lang="sl-SI" altLang="sl-SI" sz="1600" i="1">
                <a:solidFill>
                  <a:schemeClr val="accent2"/>
                </a:solidFill>
              </a:rPr>
              <a:t>pride kdaj do političnega združenja jugoslovanskih narodov – in ne samo moja vroča želja je, temveč tudi</a:t>
            </a:r>
          </a:p>
          <a:p>
            <a:pPr eaLnBrk="1" hangingPunct="1">
              <a:spcBef>
                <a:spcPct val="0"/>
              </a:spcBef>
              <a:buFontTx/>
              <a:buNone/>
            </a:pPr>
            <a:r>
              <a:rPr lang="sl-SI" altLang="sl-SI" sz="1600" i="1">
                <a:solidFill>
                  <a:schemeClr val="accent2"/>
                </a:solidFill>
              </a:rPr>
              <a:t>moje trdno prepričanje, da do tega združenja res pride – tedaj se to ne more izvršiti drugače, kakor da se</a:t>
            </a:r>
          </a:p>
          <a:p>
            <a:pPr eaLnBrk="1" hangingPunct="1">
              <a:spcBef>
                <a:spcPct val="0"/>
              </a:spcBef>
              <a:buFontTx/>
              <a:buNone/>
            </a:pPr>
            <a:r>
              <a:rPr lang="sl-SI" altLang="sl-SI" sz="1600" i="1">
                <a:solidFill>
                  <a:schemeClr val="accent2"/>
                </a:solidFill>
              </a:rPr>
              <a:t>združijo enakopravni in enakovredni narodi.”</a:t>
            </a:r>
          </a:p>
          <a:p>
            <a:pPr eaLnBrk="1" hangingPunct="1">
              <a:spcBef>
                <a:spcPct val="0"/>
              </a:spcBef>
              <a:buFontTx/>
              <a:buNone/>
            </a:pPr>
            <a:r>
              <a:rPr lang="sl-SI" altLang="sl-SI" sz="1200"/>
              <a:t>(vir: Ferdo Gestrin, Vasilij Melik, Zgodovinska čitanka DZS, Ljubljana, 1986)</a:t>
            </a:r>
          </a:p>
          <a:p>
            <a:pPr eaLnBrk="1" hangingPunct="1">
              <a:spcBef>
                <a:spcPct val="0"/>
              </a:spcBef>
              <a:buFontTx/>
              <a:buNone/>
            </a:pPr>
            <a:endParaRPr lang="sl-SI" altLang="sl-SI" sz="1200"/>
          </a:p>
          <a:p>
            <a:pPr eaLnBrk="1" hangingPunct="1">
              <a:spcBef>
                <a:spcPct val="0"/>
              </a:spcBef>
            </a:pPr>
            <a:r>
              <a:rPr lang="sl-SI" altLang="sl-SI" sz="1600"/>
              <a:t> Za kaj si je Cankar prislužil zapor?</a:t>
            </a:r>
          </a:p>
          <a:p>
            <a:pPr eaLnBrk="1" hangingPunct="1">
              <a:spcBef>
                <a:spcPct val="0"/>
              </a:spcBef>
              <a:buFontTx/>
              <a:buNone/>
            </a:pPr>
            <a:r>
              <a:rPr lang="sl-SI" altLang="sl-SI" sz="1600"/>
              <a:t>• Ali je Cankar podpiral jugoslovansko misel?</a:t>
            </a:r>
          </a:p>
          <a:p>
            <a:pPr eaLnBrk="1" hangingPunct="1">
              <a:spcBef>
                <a:spcPct val="0"/>
              </a:spcBef>
              <a:buFontTx/>
              <a:buNone/>
            </a:pPr>
            <a:r>
              <a:rPr lang="sl-SI" altLang="sl-SI" sz="1600"/>
              <a:t>• Kakšno združitev Južnih Slovanov je zagovarjal?</a:t>
            </a:r>
          </a:p>
          <a:p>
            <a:pPr eaLnBrk="1" hangingPunct="1">
              <a:spcBef>
                <a:spcPct val="0"/>
              </a:spcBef>
              <a:buFontTx/>
              <a:buNone/>
            </a:pPr>
            <a:r>
              <a:rPr lang="sl-SI" altLang="sl-SI" sz="1600"/>
              <a:t>• Proti komu je ostro nastopil? Zakaj, meniš?</a:t>
            </a:r>
          </a:p>
        </p:txBody>
      </p:sp>
      <p:pic>
        <p:nvPicPr>
          <p:cNvPr id="205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412875"/>
            <a:ext cx="27305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39750" y="2205038"/>
            <a:ext cx="6911975" cy="384175"/>
          </a:xfrm>
          <a:prstGeom prst="rect">
            <a:avLst/>
          </a:prstGeom>
          <a:solidFill>
            <a:srgbClr val="FFFFEF"/>
          </a:solidFill>
          <a:ln w="9525">
            <a:solidFill>
              <a:schemeClr val="accent2"/>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1900" b="1"/>
              <a:t>Narodno gibanje</a:t>
            </a:r>
            <a:r>
              <a:rPr lang="sl-SI" altLang="sl-SI" sz="1900"/>
              <a:t> se </a:t>
            </a:r>
            <a:r>
              <a:rPr lang="sl-SI" altLang="sl-SI" sz="1900" b="1"/>
              <a:t>krepi</a:t>
            </a:r>
            <a:r>
              <a:rPr lang="sl-SI" altLang="sl-SI" sz="1900"/>
              <a:t> (utrjevanje narodne zavesti ). </a:t>
            </a:r>
          </a:p>
        </p:txBody>
      </p:sp>
      <p:sp>
        <p:nvSpPr>
          <p:cNvPr id="3075" name="Rectangle 5"/>
          <p:cNvSpPr>
            <a:spLocks noChangeArrowheads="1"/>
          </p:cNvSpPr>
          <p:nvPr/>
        </p:nvSpPr>
        <p:spPr bwMode="auto">
          <a:xfrm>
            <a:off x="3132138" y="177800"/>
            <a:ext cx="3436937" cy="461963"/>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400" b="1">
                <a:solidFill>
                  <a:srgbClr val="FF0000"/>
                </a:solidFill>
              </a:rPr>
              <a:t>ČITALNICE IN TABORI</a:t>
            </a:r>
            <a:endParaRPr lang="sl-SI" altLang="sl-SI" sz="2000" b="1">
              <a:solidFill>
                <a:srgbClr val="FF0000"/>
              </a:solidFill>
            </a:endParaRPr>
          </a:p>
        </p:txBody>
      </p:sp>
      <p:sp>
        <p:nvSpPr>
          <p:cNvPr id="3078" name="Rectangle 6"/>
          <p:cNvSpPr>
            <a:spLocks noChangeArrowheads="1"/>
          </p:cNvSpPr>
          <p:nvPr/>
        </p:nvSpPr>
        <p:spPr bwMode="auto">
          <a:xfrm>
            <a:off x="539750" y="752475"/>
            <a:ext cx="4200525" cy="1262063"/>
          </a:xfrm>
          <a:prstGeom prst="rect">
            <a:avLst/>
          </a:prstGeom>
          <a:solidFill>
            <a:srgbClr val="DEFEE2"/>
          </a:solidFill>
          <a:ln w="9525">
            <a:solidFill>
              <a:schemeClr val="accent2"/>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1900"/>
              <a:t>Po </a:t>
            </a:r>
            <a:r>
              <a:rPr lang="sl-SI" altLang="sl-SI" sz="1900" b="1"/>
              <a:t>uvedbi dualizma - </a:t>
            </a:r>
            <a:r>
              <a:rPr lang="sl-SI" altLang="sl-SI" sz="1900"/>
              <a:t>ustavna doba:</a:t>
            </a:r>
          </a:p>
          <a:p>
            <a:pPr eaLnBrk="1" hangingPunct="1">
              <a:spcBef>
                <a:spcPct val="0"/>
              </a:spcBef>
            </a:pPr>
            <a:r>
              <a:rPr lang="sl-SI" altLang="sl-SI" sz="1900" b="1"/>
              <a:t> </a:t>
            </a:r>
            <a:r>
              <a:rPr lang="sl-SI" altLang="sl-SI" sz="1900"/>
              <a:t>obnovi se politično življenje, </a:t>
            </a:r>
          </a:p>
          <a:p>
            <a:pPr eaLnBrk="1" hangingPunct="1">
              <a:spcBef>
                <a:spcPct val="0"/>
              </a:spcBef>
            </a:pPr>
            <a:r>
              <a:rPr lang="sl-SI" altLang="sl-SI" sz="1900"/>
              <a:t> ustanavljanje društev,</a:t>
            </a:r>
          </a:p>
          <a:p>
            <a:pPr eaLnBrk="1" hangingPunct="1">
              <a:spcBef>
                <a:spcPct val="0"/>
              </a:spcBef>
            </a:pPr>
            <a:r>
              <a:rPr lang="sl-SI" altLang="sl-SI" sz="1900"/>
              <a:t> enakopravnejši jeziki.</a:t>
            </a:r>
          </a:p>
        </p:txBody>
      </p:sp>
      <p:graphicFrame>
        <p:nvGraphicFramePr>
          <p:cNvPr id="3162" name="Group 90"/>
          <p:cNvGraphicFramePr>
            <a:graphicFrameLocks noGrp="1"/>
          </p:cNvGraphicFramePr>
          <p:nvPr/>
        </p:nvGraphicFramePr>
        <p:xfrm>
          <a:off x="539750" y="2997200"/>
          <a:ext cx="8064500" cy="3011488"/>
        </p:xfrm>
        <a:graphic>
          <a:graphicData uri="http://schemas.openxmlformats.org/drawingml/2006/table">
            <a:tbl>
              <a:tblPr/>
              <a:tblGrid>
                <a:gridCol w="3887788">
                  <a:extLst>
                    <a:ext uri="{9D8B030D-6E8A-4147-A177-3AD203B41FA5}">
                      <a16:colId xmlns:a16="http://schemas.microsoft.com/office/drawing/2014/main" val="20000"/>
                    </a:ext>
                  </a:extLst>
                </a:gridCol>
                <a:gridCol w="4176712">
                  <a:extLst>
                    <a:ext uri="{9D8B030D-6E8A-4147-A177-3AD203B41FA5}">
                      <a16:colId xmlns:a16="http://schemas.microsoft.com/office/drawing/2014/main" val="20001"/>
                    </a:ext>
                  </a:extLst>
                </a:gridCol>
              </a:tblGrid>
              <a:tr h="6279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600" b="1" i="0" u="none" strike="noStrike" cap="none" normalizeH="0" baseline="0" dirty="0" smtClean="0">
                          <a:ln>
                            <a:noFill/>
                          </a:ln>
                          <a:solidFill>
                            <a:schemeClr val="tx1"/>
                          </a:solidFill>
                          <a:effectLst/>
                          <a:latin typeface="Arial" charset="0"/>
                        </a:rPr>
                        <a:t>ČITALNICE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kulturna društva</a:t>
                      </a:r>
                    </a:p>
                  </a:txBody>
                  <a:tcPr marT="45721" marB="45721" horzOverflow="overflow">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rgbClr val="F9F3D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600" b="1" i="0" u="none" strike="noStrike" cap="none" normalizeH="0" baseline="0" dirty="0" smtClean="0">
                          <a:ln>
                            <a:noFill/>
                          </a:ln>
                          <a:solidFill>
                            <a:schemeClr val="tx1"/>
                          </a:solidFill>
                          <a:effectLst/>
                          <a:latin typeface="Arial" charset="0"/>
                        </a:rPr>
                        <a:t>TABORI</a:t>
                      </a:r>
                      <a:endParaRPr kumimoji="0" lang="sl-SI" sz="16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velika ljudska zborovanja na prostem</a:t>
                      </a:r>
                    </a:p>
                  </a:txBody>
                  <a:tcPr marT="45721" marB="45721" horzOverflow="overflow">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rgbClr val="DEFEE2"/>
                    </a:solidFill>
                  </a:tcPr>
                </a:tc>
                <a:extLst>
                  <a:ext uri="{0D108BD9-81ED-4DB2-BD59-A6C34878D82A}">
                    <a16:rowId xmlns:a16="http://schemas.microsoft.com/office/drawing/2014/main" val="10000"/>
                  </a:ext>
                </a:extLst>
              </a:tr>
              <a:tr h="2383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v mestih in večjih trgih (1861 - Trst…),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a:t>
                      </a:r>
                      <a:r>
                        <a:rPr kumimoji="0" lang="sl-SI" sz="1600" b="1" i="0" u="none" strike="noStrike" cap="none" normalizeH="0" baseline="0" dirty="0" smtClean="0">
                          <a:ln>
                            <a:noFill/>
                          </a:ln>
                          <a:solidFill>
                            <a:schemeClr val="tx1"/>
                          </a:solidFill>
                          <a:effectLst/>
                          <a:latin typeface="Arial" charset="0"/>
                        </a:rPr>
                        <a:t>kulturne prireditve </a:t>
                      </a:r>
                      <a:r>
                        <a:rPr kumimoji="0" lang="sl-SI" sz="1600" b="0" i="0" u="none" strike="noStrike" cap="none" normalizeH="0" baseline="0" dirty="0" smtClean="0">
                          <a:ln>
                            <a:noFill/>
                          </a:ln>
                          <a:solidFill>
                            <a:schemeClr val="tx1"/>
                          </a:solidFill>
                          <a:effectLst/>
                          <a:latin typeface="Arial" charset="0"/>
                        </a:rPr>
                        <a:t>(bésede): igre,  petje, recitacije,  koncerti, predavanja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potekale so v slovenskem jeziku,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delovanje je bilo tudi politično.</a:t>
                      </a:r>
                    </a:p>
                  </a:txBody>
                  <a:tcPr marT="45721" marB="45721" horzOverflow="overflow">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rgbClr val="FFFFF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ob nedeljah (1868 – 1871)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množice kmetov in meščanov,</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govorniki so bili slovenski politiki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zahtevali </a:t>
                      </a:r>
                      <a:r>
                        <a:rPr kumimoji="0" lang="sl-SI" sz="1600" b="1" i="0" u="none" strike="noStrike" cap="none" normalizeH="0" baseline="0" dirty="0" smtClean="0">
                          <a:ln>
                            <a:noFill/>
                          </a:ln>
                          <a:solidFill>
                            <a:schemeClr val="tx1"/>
                          </a:solidFill>
                          <a:effectLst/>
                          <a:latin typeface="Arial" charset="0"/>
                        </a:rPr>
                        <a:t>Zedinjeno Slovenijo</a:t>
                      </a:r>
                      <a:r>
                        <a:rPr kumimoji="0" lang="sl-SI" sz="16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obravnavali so tudi gospodarska,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socialna in lokalna vprašanja.</a:t>
                      </a:r>
                    </a:p>
                  </a:txBody>
                  <a:tcPr marT="45721" marB="45721" horzOverflow="overflow">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rgbClr val="FFFFF7"/>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3162"/>
                                        </p:tgtEl>
                                        <p:attrNameLst>
                                          <p:attrName>style.visibility</p:attrName>
                                        </p:attrNameLst>
                                      </p:cBhvr>
                                      <p:to>
                                        <p:strVal val="visible"/>
                                      </p:to>
                                    </p:set>
                                    <p:anim calcmode="lin" valueType="num">
                                      <p:cBhvr>
                                        <p:cTn id="15" dur="500" fill="hold"/>
                                        <p:tgtEl>
                                          <p:spTgt spid="3162"/>
                                        </p:tgtEl>
                                        <p:attrNameLst>
                                          <p:attrName>ppt_w</p:attrName>
                                        </p:attrNameLst>
                                      </p:cBhvr>
                                      <p:tavLst>
                                        <p:tav tm="0">
                                          <p:val>
                                            <p:fltVal val="0"/>
                                          </p:val>
                                        </p:tav>
                                        <p:tav tm="100000">
                                          <p:val>
                                            <p:strVal val="#ppt_w"/>
                                          </p:val>
                                        </p:tav>
                                      </p:tavLst>
                                    </p:anim>
                                    <p:anim calcmode="lin" valueType="num">
                                      <p:cBhvr>
                                        <p:cTn id="16" dur="500" fill="hold"/>
                                        <p:tgtEl>
                                          <p:spTgt spid="3162"/>
                                        </p:tgtEl>
                                        <p:attrNameLst>
                                          <p:attrName>ppt_h</p:attrName>
                                        </p:attrNameLst>
                                      </p:cBhvr>
                                      <p:tavLst>
                                        <p:tav tm="0">
                                          <p:val>
                                            <p:fltVal val="0"/>
                                          </p:val>
                                        </p:tav>
                                        <p:tav tm="100000">
                                          <p:val>
                                            <p:strVal val="#ppt_h"/>
                                          </p:val>
                                        </p:tav>
                                      </p:tavLst>
                                    </p:anim>
                                    <p:animEffect transition="in" filter="fade">
                                      <p:cBhvr>
                                        <p:cTn id="17" dur="500"/>
                                        <p:tgtEl>
                                          <p:spTgt spid="3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3"/>
            <a:ext cx="8307387"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468313" y="5805488"/>
            <a:ext cx="4897437" cy="825500"/>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sl-SI" altLang="sl-SI" sz="1600"/>
              <a:t> Ugotovi glavna mesta slovenskih dežel.</a:t>
            </a:r>
          </a:p>
          <a:p>
            <a:pPr eaLnBrk="1" hangingPunct="1">
              <a:spcBef>
                <a:spcPct val="0"/>
              </a:spcBef>
              <a:buFontTx/>
              <a:buNone/>
            </a:pPr>
            <a:r>
              <a:rPr lang="sl-SI" altLang="sl-SI" sz="1600"/>
              <a:t>• V kateri deželi je delovalo največ čitalnic?</a:t>
            </a:r>
          </a:p>
          <a:p>
            <a:pPr eaLnBrk="1" hangingPunct="1">
              <a:spcBef>
                <a:spcPct val="0"/>
              </a:spcBef>
              <a:buFontTx/>
              <a:buNone/>
            </a:pPr>
            <a:r>
              <a:rPr lang="sl-SI" altLang="sl-SI" sz="1600"/>
              <a:t>• V kateri deželi je bilo organizirano največ taborov?</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323850" y="188913"/>
            <a:ext cx="8569325" cy="1812925"/>
          </a:xfrm>
          <a:prstGeom prst="rect">
            <a:avLst/>
          </a:prstGeom>
          <a:solidFill>
            <a:srgbClr val="FFFFEF"/>
          </a:solidFill>
          <a:ln w="9525">
            <a:solidFill>
              <a:schemeClr val="folHlink"/>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1600" i="1"/>
              <a:t>»Kdor koli more, naj pride, nihče naj doma ne ostane, ker zdaj se po pretečenih 1000 letih zbiramo prvikrat na Slovenskem pod milim nebom, in ta shod je vse drugače bolj imenitna</a:t>
            </a:r>
          </a:p>
          <a:p>
            <a:pPr eaLnBrk="1" hangingPunct="1">
              <a:spcBef>
                <a:spcPct val="0"/>
              </a:spcBef>
              <a:buFontTx/>
              <a:buNone/>
            </a:pPr>
            <a:r>
              <a:rPr lang="sl-SI" altLang="sl-SI" sz="1600" i="1"/>
              <a:t>reč, nego kakršnakoli druga veselica na tem svetu, ker tu za naše naj svetejše, pa najbolj zanemarjene pravice /.../. Pride naj vsak, bodi si kmet, nagornjak ali vincar. Samo če bomo iz</a:t>
            </a:r>
          </a:p>
          <a:p>
            <a:pPr eaLnBrk="1" hangingPunct="1">
              <a:spcBef>
                <a:spcPct val="0"/>
              </a:spcBef>
              <a:buFontTx/>
              <a:buNone/>
            </a:pPr>
            <a:r>
              <a:rPr lang="sl-SI" altLang="sl-SI" sz="1600" i="1"/>
              <a:t>vseh stanov izkušeni kaj sklepali in sklenoli, potem bomo kaj dosegli /.../. Na noge torej!«</a:t>
            </a:r>
          </a:p>
          <a:p>
            <a:pPr eaLnBrk="1" hangingPunct="1">
              <a:spcBef>
                <a:spcPct val="0"/>
              </a:spcBef>
              <a:buFontTx/>
              <a:buNone/>
            </a:pPr>
            <a:r>
              <a:rPr lang="sl-SI" altLang="sl-SI" sz="1600"/>
              <a:t>(vabilo na tabor v Ljutomer, Slovenski narod, avgusta 1868) </a:t>
            </a:r>
          </a:p>
          <a:p>
            <a:pPr eaLnBrk="1" hangingPunct="1">
              <a:spcBef>
                <a:spcPct val="0"/>
              </a:spcBef>
            </a:pPr>
            <a:r>
              <a:rPr lang="sl-SI" altLang="sl-SI" sz="1600"/>
              <a:t> </a:t>
            </a:r>
            <a:r>
              <a:rPr lang="sl-SI" altLang="sl-SI" sz="1600" b="1"/>
              <a:t>Kakšen pomen so imeli tabori za razvoj slovenske  nacionalne  zavesti?</a:t>
            </a:r>
          </a:p>
        </p:txBody>
      </p:sp>
      <p:pic>
        <p:nvPicPr>
          <p:cNvPr id="11267" name="Picture 7" descr="tabori_vabilo_vizmar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2133600"/>
            <a:ext cx="367982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8"/>
          <p:cNvSpPr>
            <a:spLocks noChangeArrowheads="1"/>
          </p:cNvSpPr>
          <p:nvPr/>
        </p:nvSpPr>
        <p:spPr bwMode="auto">
          <a:xfrm>
            <a:off x="323850" y="2349500"/>
            <a:ext cx="4464050" cy="1568450"/>
          </a:xfrm>
          <a:prstGeom prst="rect">
            <a:avLst/>
          </a:prstGeom>
          <a:solidFill>
            <a:srgbClr val="FFFFEF"/>
          </a:solidFill>
          <a:ln w="9525">
            <a:solidFill>
              <a:schemeClr val="folHlink"/>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1600"/>
              <a:t>Predstavljaj si, da se piše leto 1868. </a:t>
            </a:r>
          </a:p>
          <a:p>
            <a:pPr eaLnBrk="1" hangingPunct="1">
              <a:spcBef>
                <a:spcPct val="0"/>
              </a:spcBef>
              <a:buFontTx/>
              <a:buNone/>
            </a:pPr>
            <a:r>
              <a:rPr lang="sl-SI" altLang="sl-SI" sz="1600"/>
              <a:t>V tvojem kraju se pripravlja velik tabor. </a:t>
            </a:r>
          </a:p>
          <a:p>
            <a:pPr eaLnBrk="1" hangingPunct="1">
              <a:spcBef>
                <a:spcPct val="0"/>
              </a:spcBef>
              <a:buFontTx/>
              <a:buNone/>
            </a:pPr>
            <a:r>
              <a:rPr lang="sl-SI" altLang="sl-SI" sz="1600"/>
              <a:t>Prosili so te, da pripraviš plakat, ki naj bi ljudi vabil na tabor. Izdelaj plakat. </a:t>
            </a:r>
          </a:p>
          <a:p>
            <a:pPr eaLnBrk="1" hangingPunct="1">
              <a:spcBef>
                <a:spcPct val="0"/>
              </a:spcBef>
              <a:buFontTx/>
              <a:buNone/>
            </a:pPr>
            <a:r>
              <a:rPr lang="sl-SI" altLang="sl-SI" sz="1600"/>
              <a:t>Pri tem upoštevaj, da je namenjen kmetom </a:t>
            </a:r>
          </a:p>
          <a:p>
            <a:pPr eaLnBrk="1" hangingPunct="1">
              <a:spcBef>
                <a:spcPct val="0"/>
              </a:spcBef>
              <a:buFontTx/>
              <a:buNone/>
            </a:pPr>
            <a:r>
              <a:rPr lang="sl-SI" altLang="sl-SI" sz="1600"/>
              <a:t>in da želi poudariti politične zahteve Slovencev.</a:t>
            </a:r>
          </a:p>
        </p:txBody>
      </p:sp>
      <p:sp>
        <p:nvSpPr>
          <p:cNvPr id="11269" name="Rectangle 9"/>
          <p:cNvSpPr>
            <a:spLocks noChangeArrowheads="1"/>
          </p:cNvSpPr>
          <p:nvPr/>
        </p:nvSpPr>
        <p:spPr bwMode="auto">
          <a:xfrm>
            <a:off x="323850" y="4292600"/>
            <a:ext cx="4752975" cy="193516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1600"/>
              <a:t> Ne mešajmo Avstrije z Avstro-Ogrsko</a:t>
            </a:r>
          </a:p>
          <a:p>
            <a:pPr eaLnBrk="1" hangingPunct="1">
              <a:spcBef>
                <a:spcPct val="0"/>
              </a:spcBef>
              <a:buFontTx/>
              <a:buNone/>
            </a:pPr>
            <a:endParaRPr lang="sl-SI" altLang="sl-SI" sz="800"/>
          </a:p>
          <a:p>
            <a:pPr eaLnBrk="1" hangingPunct="1">
              <a:spcBef>
                <a:spcPct val="0"/>
              </a:spcBef>
              <a:buFontTx/>
              <a:buNone/>
            </a:pPr>
            <a:r>
              <a:rPr lang="sl-SI" altLang="sl-SI" sz="1600"/>
              <a:t>• Kateri državi je vladala Marija Terezija?</a:t>
            </a:r>
          </a:p>
          <a:p>
            <a:pPr eaLnBrk="1" hangingPunct="1">
              <a:spcBef>
                <a:spcPct val="0"/>
              </a:spcBef>
              <a:buFontTx/>
              <a:buNone/>
            </a:pPr>
            <a:r>
              <a:rPr lang="sl-SI" altLang="sl-SI" sz="1600"/>
              <a:t>• Kako je bilo ime avstro-ogrskemu</a:t>
            </a:r>
          </a:p>
          <a:p>
            <a:pPr eaLnBrk="1" hangingPunct="1">
              <a:spcBef>
                <a:spcPct val="0"/>
              </a:spcBef>
              <a:buFontTx/>
              <a:buNone/>
            </a:pPr>
            <a:r>
              <a:rPr lang="sl-SI" altLang="sl-SI" sz="1600"/>
              <a:t>  cesarju z dolgoletnim stažem vladanja?</a:t>
            </a:r>
          </a:p>
          <a:p>
            <a:pPr eaLnBrk="1" hangingPunct="1">
              <a:spcBef>
                <a:spcPct val="0"/>
              </a:spcBef>
              <a:buFontTx/>
              <a:buNone/>
            </a:pPr>
            <a:r>
              <a:rPr lang="sl-SI" altLang="sl-SI" sz="1600"/>
              <a:t>• Kako so se imenovali prebivalci Avstro- Ogrske?</a:t>
            </a:r>
          </a:p>
          <a:p>
            <a:pPr eaLnBrk="1" hangingPunct="1">
              <a:spcBef>
                <a:spcPct val="0"/>
              </a:spcBef>
              <a:buFontTx/>
              <a:buNone/>
            </a:pPr>
            <a:r>
              <a:rPr lang="sl-SI" altLang="sl-SI" sz="1600"/>
              <a:t>• Kako dolgo so Slovenci živeli v</a:t>
            </a:r>
          </a:p>
          <a:p>
            <a:pPr eaLnBrk="1" hangingPunct="1">
              <a:spcBef>
                <a:spcPct val="0"/>
              </a:spcBef>
              <a:buFontTx/>
              <a:buNone/>
            </a:pPr>
            <a:r>
              <a:rPr lang="sl-SI" altLang="sl-SI" sz="1600"/>
              <a:t>  okviru Avstro-Ogrske?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611188" y="404813"/>
            <a:ext cx="7561262" cy="711200"/>
          </a:xfrm>
          <a:prstGeom prst="rect">
            <a:avLst/>
          </a:prstGeom>
          <a:solidFill>
            <a:srgbClr val="FFFFBD"/>
          </a:solidFill>
          <a:ln w="9525">
            <a:solidFill>
              <a:schemeClr val="accent2"/>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000"/>
              <a:t>Ob koncu taborskega gibanja so se okrepila nasprotja med liberalno in konzervativno strujo slovenskih politikov:</a:t>
            </a:r>
          </a:p>
        </p:txBody>
      </p:sp>
      <p:graphicFrame>
        <p:nvGraphicFramePr>
          <p:cNvPr id="5177" name="Group 57"/>
          <p:cNvGraphicFramePr>
            <a:graphicFrameLocks noGrp="1"/>
          </p:cNvGraphicFramePr>
          <p:nvPr/>
        </p:nvGraphicFramePr>
        <p:xfrm>
          <a:off x="611188" y="1341438"/>
          <a:ext cx="7561262" cy="4284662"/>
        </p:xfrm>
        <a:graphic>
          <a:graphicData uri="http://schemas.openxmlformats.org/drawingml/2006/table">
            <a:tbl>
              <a:tblPr/>
              <a:tblGrid>
                <a:gridCol w="3816350">
                  <a:extLst>
                    <a:ext uri="{9D8B030D-6E8A-4147-A177-3AD203B41FA5}">
                      <a16:colId xmlns:a16="http://schemas.microsoft.com/office/drawing/2014/main" val="20000"/>
                    </a:ext>
                  </a:extLst>
                </a:gridCol>
                <a:gridCol w="3744912">
                  <a:extLst>
                    <a:ext uri="{9D8B030D-6E8A-4147-A177-3AD203B41FA5}">
                      <a16:colId xmlns:a16="http://schemas.microsoft.com/office/drawing/2014/main" val="20001"/>
                    </a:ext>
                  </a:extLst>
                </a:gridCol>
              </a:tblGrid>
              <a:tr h="6278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600" b="1" i="0" u="none" strike="noStrike" cap="none" normalizeH="0" baseline="0" dirty="0" smtClean="0">
                          <a:ln>
                            <a:noFill/>
                          </a:ln>
                          <a:solidFill>
                            <a:schemeClr val="tx1"/>
                          </a:solidFill>
                          <a:effectLst/>
                          <a:latin typeface="Arial" charset="0"/>
                        </a:rPr>
                        <a:t>liberalni del </a:t>
                      </a:r>
                      <a:r>
                        <a:rPr kumimoji="0" lang="sl-SI" sz="1600" b="0" i="0" u="none" strike="noStrike" cap="none" normalizeH="0" baseline="0" dirty="0" smtClean="0">
                          <a:ln>
                            <a:noFill/>
                          </a:ln>
                          <a:solidFill>
                            <a:schemeClr val="tx1"/>
                          </a:solidFill>
                          <a:effectLst/>
                          <a:latin typeface="Arial" charset="0"/>
                        </a:rPr>
                        <a:t>(mladoslovenci)</a:t>
                      </a:r>
                    </a:p>
                  </a:txBody>
                  <a:tcPr marT="45710" marB="45710" horzOverflow="overflow">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rgbClr val="C9C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600" b="1" i="0" u="none" strike="noStrike" cap="none" normalizeH="0" baseline="0" smtClean="0">
                          <a:ln>
                            <a:noFill/>
                          </a:ln>
                          <a:solidFill>
                            <a:schemeClr val="tx1"/>
                          </a:solidFill>
                          <a:effectLst/>
                          <a:latin typeface="Arial" charset="0"/>
                        </a:rPr>
                        <a:t>konservativni del </a:t>
                      </a:r>
                      <a:r>
                        <a:rPr kumimoji="0" lang="sl-SI" sz="1600" b="0" i="0" u="none" strike="noStrike" cap="none" normalizeH="0" baseline="0" smtClean="0">
                          <a:ln>
                            <a:noFill/>
                          </a:ln>
                          <a:solidFill>
                            <a:schemeClr val="tx1"/>
                          </a:solidFill>
                          <a:effectLst/>
                          <a:latin typeface="Arial" charset="0"/>
                        </a:rPr>
                        <a:t>(staroslovenci)</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sl-SI" sz="1600" b="0" i="0" u="none" strike="noStrike" cap="none" normalizeH="0" baseline="0" smtClean="0">
                        <a:ln>
                          <a:noFill/>
                        </a:ln>
                        <a:solidFill>
                          <a:schemeClr val="tx1"/>
                        </a:solidFill>
                        <a:effectLst/>
                        <a:latin typeface="Arial" charset="0"/>
                      </a:endParaRPr>
                    </a:p>
                  </a:txBody>
                  <a:tcPr marT="45710" marB="45710" horzOverflow="overflow">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rgbClr val="DEFEE2"/>
                    </a:solidFill>
                  </a:tcPr>
                </a:tc>
                <a:extLst>
                  <a:ext uri="{0D108BD9-81ED-4DB2-BD59-A6C34878D82A}">
                    <a16:rowId xmlns:a16="http://schemas.microsoft.com/office/drawing/2014/main" val="10000"/>
                  </a:ext>
                </a:extLst>
              </a:tr>
              <a:tr h="2334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Podpiral je liberalne nazore,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izdajal časopis Slovenski narod,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geslo »Vse za domovino, omiko in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svobodo«,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pomembni člani: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Fran Levstik, Josip Jurčič, Josip Stritar,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Ivan Tavčar, Valentin Zarnik.</a:t>
                      </a:r>
                    </a:p>
                  </a:txBody>
                  <a:tcPr marT="45710" marB="45710" horzOverflow="overflow">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rgbClr val="FFFFF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Podpiral je katoliško cerkev in katoliška načela,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izdajal časopis Slovenec,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geslo »Vse za vero, dom in cesarja«,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pomembni člani: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Janez Bleiweis, Andrej Einspieler,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a:t>
                      </a:r>
                      <a:r>
                        <a:rPr kumimoji="0" lang="sl-SI" sz="1600" b="0" i="0" u="none" strike="noStrike" cap="none" normalizeH="0" baseline="0" dirty="0" err="1" smtClean="0">
                          <a:ln>
                            <a:noFill/>
                          </a:ln>
                          <a:solidFill>
                            <a:schemeClr val="tx1"/>
                          </a:solidFill>
                          <a:effectLst/>
                          <a:latin typeface="Arial" charset="0"/>
                        </a:rPr>
                        <a:t>Etbin</a:t>
                      </a:r>
                      <a:r>
                        <a:rPr kumimoji="0" lang="sl-SI" sz="1600" b="0" i="0" u="none" strike="noStrike" cap="none" normalizeH="0" baseline="0" dirty="0" smtClean="0">
                          <a:ln>
                            <a:noFill/>
                          </a:ln>
                          <a:solidFill>
                            <a:schemeClr val="tx1"/>
                          </a:solidFill>
                          <a:effectLst/>
                          <a:latin typeface="Arial" charset="0"/>
                        </a:rPr>
                        <a:t> Henrik Costa.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sl-SI" sz="1600" b="0" i="0" u="none" strike="noStrike" cap="none" normalizeH="0" baseline="0" dirty="0" smtClean="0">
                        <a:ln>
                          <a:noFill/>
                        </a:ln>
                        <a:solidFill>
                          <a:schemeClr val="tx1"/>
                        </a:solidFill>
                        <a:effectLst/>
                        <a:latin typeface="Arial" charset="0"/>
                      </a:endParaRPr>
                    </a:p>
                  </a:txBody>
                  <a:tcPr marT="45710" marB="45710" horzOverflow="overflow">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rgbClr val="FFFFF7"/>
                    </a:solidFill>
                  </a:tcPr>
                </a:tc>
                <a:extLst>
                  <a:ext uri="{0D108BD9-81ED-4DB2-BD59-A6C34878D82A}">
                    <a16:rowId xmlns:a16="http://schemas.microsoft.com/office/drawing/2014/main" val="10001"/>
                  </a:ext>
                </a:extLst>
              </a:tr>
              <a:tr h="13221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600" b="1" i="0" u="none" strike="noStrike" cap="none" normalizeH="0" baseline="0" dirty="0" err="1" smtClean="0">
                          <a:ln>
                            <a:noFill/>
                          </a:ln>
                          <a:solidFill>
                            <a:srgbClr val="CC3300"/>
                          </a:solidFill>
                          <a:effectLst/>
                          <a:latin typeface="Arial" charset="0"/>
                        </a:rPr>
                        <a:t>Slogaštvo</a:t>
                      </a:r>
                      <a:r>
                        <a:rPr kumimoji="0" lang="sl-SI" sz="1600" b="1" i="0" u="none" strike="noStrike" cap="none" normalizeH="0" baseline="0" dirty="0" smtClean="0">
                          <a:ln>
                            <a:noFill/>
                          </a:ln>
                          <a:solidFill>
                            <a:srgbClr val="CC3300"/>
                          </a:solidFill>
                          <a:effectLst/>
                          <a:latin typeface="Arial" charset="0"/>
                        </a:rPr>
                        <a:t> - sodelovanje</a:t>
                      </a:r>
                      <a:endParaRPr kumimoji="0" lang="sl-SI"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Tako so bili slovenski politiki na volitvah uspešnejši proti nemškimi strankami.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Sčasoma so se </a:t>
                      </a:r>
                      <a:r>
                        <a:rPr kumimoji="0" lang="sl-SI" sz="1600" b="1" i="0" u="none" strike="noStrike" cap="none" normalizeH="0" baseline="0" dirty="0" smtClean="0">
                          <a:ln>
                            <a:noFill/>
                          </a:ln>
                          <a:solidFill>
                            <a:srgbClr val="CC3300"/>
                          </a:solidFill>
                          <a:effectLst/>
                          <a:latin typeface="Arial" charset="0"/>
                        </a:rPr>
                        <a:t>nasprotja med liberalno in konservativno strujo</a:t>
                      </a:r>
                      <a:r>
                        <a:rPr kumimoji="0" lang="sl-SI" sz="1600" b="1" i="0" u="none" strike="noStrike" cap="none" normalizeH="0" baseline="0" dirty="0" smtClean="0">
                          <a:ln>
                            <a:noFill/>
                          </a:ln>
                          <a:solidFill>
                            <a:schemeClr val="tx1"/>
                          </a:solidFill>
                          <a:effectLst/>
                          <a:latin typeface="Arial" charset="0"/>
                        </a:rPr>
                        <a:t> </a:t>
                      </a:r>
                      <a:r>
                        <a:rPr kumimoji="0" lang="sl-SI" sz="1600" b="0" i="0" u="none" strike="noStrike" cap="none" normalizeH="0" baseline="0" dirty="0" smtClean="0">
                          <a:ln>
                            <a:noFill/>
                          </a:ln>
                          <a:solidFill>
                            <a:schemeClr val="tx1"/>
                          </a:solidFill>
                          <a:effectLst/>
                          <a:latin typeface="Arial" charset="0"/>
                        </a:rPr>
                        <a:t>zaostrila.          V obeh taborih je bilo vse več nasprotnikov politike sodelovanja.</a:t>
                      </a:r>
                    </a:p>
                  </a:txBody>
                  <a:tcPr marT="45710" marB="45710" horzOverflow="overflow">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rgbClr val="FFFFBD"/>
                    </a:solidFill>
                  </a:tcPr>
                </a:tc>
                <a:tc hMerge="1">
                  <a:txBody>
                    <a:bodyPr/>
                    <a:lstStyle/>
                    <a:p>
                      <a:endParaRPr lang="sl-SI"/>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900" decel="100000" fill="hold"/>
                                        <p:tgtEl>
                                          <p:spTgt spid="51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5177"/>
                                        </p:tgtEl>
                                        <p:attrNameLst>
                                          <p:attrName>style.visibility</p:attrName>
                                        </p:attrNameLst>
                                      </p:cBhvr>
                                      <p:to>
                                        <p:strVal val="visible"/>
                                      </p:to>
                                    </p:set>
                                    <p:animEffect transition="in" filter="fade">
                                      <p:cBhvr>
                                        <p:cTn id="15" dur="1000"/>
                                        <p:tgtEl>
                                          <p:spTgt spid="5177"/>
                                        </p:tgtEl>
                                      </p:cBhvr>
                                    </p:animEffect>
                                    <p:anim calcmode="lin" valueType="num">
                                      <p:cBhvr>
                                        <p:cTn id="16" dur="1000" fill="hold"/>
                                        <p:tgtEl>
                                          <p:spTgt spid="5177"/>
                                        </p:tgtEl>
                                        <p:attrNameLst>
                                          <p:attrName>ppt_x</p:attrName>
                                        </p:attrNameLst>
                                      </p:cBhvr>
                                      <p:tavLst>
                                        <p:tav tm="0">
                                          <p:val>
                                            <p:strVal val="#ppt_x"/>
                                          </p:val>
                                        </p:tav>
                                        <p:tav tm="100000">
                                          <p:val>
                                            <p:strVal val="#ppt_x"/>
                                          </p:val>
                                        </p:tav>
                                      </p:tavLst>
                                    </p:anim>
                                    <p:anim calcmode="lin" valueType="num">
                                      <p:cBhvr>
                                        <p:cTn id="17" dur="900" decel="100000" fill="hold"/>
                                        <p:tgtEl>
                                          <p:spTgt spid="517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7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20713"/>
            <a:ext cx="8101013"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7"/>
          <p:cNvSpPr txBox="1">
            <a:spLocks noChangeArrowheads="1"/>
          </p:cNvSpPr>
          <p:nvPr/>
        </p:nvSpPr>
        <p:spPr bwMode="auto">
          <a:xfrm>
            <a:off x="539750" y="6032500"/>
            <a:ext cx="8064500" cy="825500"/>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1600"/>
              <a:t>Oglej si tabelo strank v učbeniku na str. 107.</a:t>
            </a:r>
          </a:p>
          <a:p>
            <a:pPr eaLnBrk="1" hangingPunct="1">
              <a:spcBef>
                <a:spcPct val="0"/>
              </a:spcBef>
              <a:buFontTx/>
              <a:buNone/>
            </a:pPr>
            <a:r>
              <a:rPr lang="sl-SI" altLang="sl-SI" sz="1600"/>
              <a:t>Kako se imenujejo novoustanovljene stranke? 	  Kakšne so bile razlike med njimi?</a:t>
            </a:r>
          </a:p>
          <a:p>
            <a:pPr eaLnBrk="1" hangingPunct="1">
              <a:spcBef>
                <a:spcPct val="0"/>
              </a:spcBef>
              <a:buFontTx/>
              <a:buNone/>
            </a:pPr>
            <a:r>
              <a:rPr lang="sl-SI" altLang="sl-SI" sz="1600"/>
              <a:t>Kakšne cilje si zastavljajo? 			  Kdo so bili njihovi privrženci?</a:t>
            </a:r>
          </a:p>
        </p:txBody>
      </p:sp>
      <p:sp>
        <p:nvSpPr>
          <p:cNvPr id="6148" name="Rectangle 8"/>
          <p:cNvSpPr>
            <a:spLocks noChangeArrowheads="1"/>
          </p:cNvSpPr>
          <p:nvPr/>
        </p:nvSpPr>
        <p:spPr bwMode="auto">
          <a:xfrm>
            <a:off x="539750" y="188913"/>
            <a:ext cx="3811588" cy="396875"/>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000">
                <a:solidFill>
                  <a:srgbClr val="3333FF"/>
                </a:solidFill>
              </a:rPr>
              <a:t>Prve slovenske politične stranke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323850" y="333375"/>
            <a:ext cx="5275263" cy="400050"/>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000">
                <a:solidFill>
                  <a:srgbClr val="3333FF"/>
                </a:solidFill>
              </a:rPr>
              <a:t>Politični načrti Slovencev ob prelomu stoletja</a:t>
            </a:r>
          </a:p>
        </p:txBody>
      </p:sp>
      <p:sp>
        <p:nvSpPr>
          <p:cNvPr id="7175" name="Rectangle 7"/>
          <p:cNvSpPr>
            <a:spLocks noChangeArrowheads="1"/>
          </p:cNvSpPr>
          <p:nvPr/>
        </p:nvSpPr>
        <p:spPr bwMode="auto">
          <a:xfrm>
            <a:off x="323850" y="1412875"/>
            <a:ext cx="7559675" cy="2066925"/>
          </a:xfrm>
          <a:prstGeom prst="rect">
            <a:avLst/>
          </a:prstGeom>
          <a:solidFill>
            <a:srgbClr val="FFFFEF"/>
          </a:solidFill>
          <a:ln w="9525">
            <a:solidFill>
              <a:schemeClr val="accent2"/>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000"/>
              <a:t>Slovenci v Avstro-Ogrski, </a:t>
            </a:r>
          </a:p>
          <a:p>
            <a:pPr eaLnBrk="1" hangingPunct="1">
              <a:spcBef>
                <a:spcPct val="0"/>
              </a:spcBef>
              <a:buFontTx/>
              <a:buNone/>
            </a:pPr>
            <a:r>
              <a:rPr lang="sl-SI" altLang="sl-SI" sz="2000"/>
              <a:t>vdani cesarju in avstrijski monarhiji. </a:t>
            </a:r>
          </a:p>
          <a:p>
            <a:pPr eaLnBrk="1" hangingPunct="1">
              <a:spcBef>
                <a:spcPct val="0"/>
              </a:spcBef>
              <a:buFontTx/>
              <a:buNone/>
            </a:pPr>
            <a:endParaRPr lang="sl-SI" altLang="sl-SI" sz="900"/>
          </a:p>
          <a:p>
            <a:pPr eaLnBrk="1" hangingPunct="1">
              <a:spcBef>
                <a:spcPct val="0"/>
              </a:spcBef>
              <a:buFontTx/>
              <a:buNone/>
            </a:pPr>
            <a:r>
              <a:rPr lang="sl-SI" altLang="sl-SI" sz="2000"/>
              <a:t>Zaradi nemškega in italijanskega pritiska so </a:t>
            </a:r>
          </a:p>
          <a:p>
            <a:pPr eaLnBrk="1" hangingPunct="1">
              <a:spcBef>
                <a:spcPct val="0"/>
              </a:spcBef>
              <a:buFontTx/>
              <a:buNone/>
            </a:pPr>
            <a:r>
              <a:rPr lang="sl-SI" altLang="sl-SI" sz="2000"/>
              <a:t>se čutili v </a:t>
            </a:r>
            <a:r>
              <a:rPr lang="sl-SI" altLang="sl-SI" sz="2000" b="1"/>
              <a:t>neenakopravnem položaju</a:t>
            </a:r>
            <a:r>
              <a:rPr lang="sl-SI" altLang="sl-SI" sz="2000"/>
              <a:t>;</a:t>
            </a:r>
          </a:p>
          <a:p>
            <a:pPr eaLnBrk="1" hangingPunct="1">
              <a:spcBef>
                <a:spcPct val="0"/>
              </a:spcBef>
              <a:buFontTx/>
              <a:buNone/>
            </a:pPr>
            <a:r>
              <a:rPr lang="sl-SI" altLang="sl-SI" sz="2000"/>
              <a:t>ogroženost in strah, da se bodo Slovenci </a:t>
            </a:r>
          </a:p>
          <a:p>
            <a:pPr eaLnBrk="1" hangingPunct="1">
              <a:spcBef>
                <a:spcPct val="0"/>
              </a:spcBef>
              <a:buFontTx/>
              <a:buNone/>
            </a:pPr>
            <a:r>
              <a:rPr lang="sl-SI" altLang="sl-SI" sz="2000"/>
              <a:t>»utopili« med drugimi narodi.</a:t>
            </a:r>
          </a:p>
        </p:txBody>
      </p:sp>
      <p:sp>
        <p:nvSpPr>
          <p:cNvPr id="7177" name="Rectangle 9"/>
          <p:cNvSpPr>
            <a:spLocks noChangeArrowheads="1"/>
          </p:cNvSpPr>
          <p:nvPr/>
        </p:nvSpPr>
        <p:spPr bwMode="auto">
          <a:xfrm>
            <a:off x="323850" y="3789363"/>
            <a:ext cx="7559675" cy="711200"/>
          </a:xfrm>
          <a:prstGeom prst="rect">
            <a:avLst/>
          </a:prstGeom>
          <a:solidFill>
            <a:srgbClr val="FFFFBD"/>
          </a:solidFill>
          <a:ln w="9525">
            <a:solidFill>
              <a:schemeClr val="accent2"/>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000"/>
              <a:t>Preureditev avstrijske monarhije, v kateri naj bi imeli Slovenci enakopraven položaj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fade">
                                      <p:cBhvr>
                                        <p:cTn id="7" dur="1000"/>
                                        <p:tgtEl>
                                          <p:spTgt spid="7175"/>
                                        </p:tgtEl>
                                      </p:cBhvr>
                                    </p:animEffect>
                                    <p:anim calcmode="lin" valueType="num">
                                      <p:cBhvr>
                                        <p:cTn id="8" dur="1000" fill="hold"/>
                                        <p:tgtEl>
                                          <p:spTgt spid="7175"/>
                                        </p:tgtEl>
                                        <p:attrNameLst>
                                          <p:attrName>ppt_x</p:attrName>
                                        </p:attrNameLst>
                                      </p:cBhvr>
                                      <p:tavLst>
                                        <p:tav tm="0">
                                          <p:val>
                                            <p:strVal val="#ppt_x"/>
                                          </p:val>
                                        </p:tav>
                                        <p:tav tm="100000">
                                          <p:val>
                                            <p:strVal val="#ppt_x"/>
                                          </p:val>
                                        </p:tav>
                                      </p:tavLst>
                                    </p:anim>
                                    <p:anim calcmode="lin" valueType="num">
                                      <p:cBhvr>
                                        <p:cTn id="9" dur="1000" fill="hold"/>
                                        <p:tgtEl>
                                          <p:spTgt spid="717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177"/>
                                        </p:tgtEl>
                                        <p:attrNameLst>
                                          <p:attrName>style.visibility</p:attrName>
                                        </p:attrNameLst>
                                      </p:cBhvr>
                                      <p:to>
                                        <p:strVal val="visible"/>
                                      </p:to>
                                    </p:set>
                                    <p:animEffect transition="in" filter="fade">
                                      <p:cBhvr>
                                        <p:cTn id="12" dur="1000"/>
                                        <p:tgtEl>
                                          <p:spTgt spid="7177"/>
                                        </p:tgtEl>
                                      </p:cBhvr>
                                    </p:animEffect>
                                    <p:anim calcmode="lin" valueType="num">
                                      <p:cBhvr>
                                        <p:cTn id="13" dur="1000" fill="hold"/>
                                        <p:tgtEl>
                                          <p:spTgt spid="7177"/>
                                        </p:tgtEl>
                                        <p:attrNameLst>
                                          <p:attrName>ppt_x</p:attrName>
                                        </p:attrNameLst>
                                      </p:cBhvr>
                                      <p:tavLst>
                                        <p:tav tm="0">
                                          <p:val>
                                            <p:strVal val="#ppt_x"/>
                                          </p:val>
                                        </p:tav>
                                        <p:tav tm="100000">
                                          <p:val>
                                            <p:strVal val="#ppt_x"/>
                                          </p:val>
                                        </p:tav>
                                      </p:tavLst>
                                    </p:anim>
                                    <p:anim calcmode="lin" valueType="num">
                                      <p:cBhvr>
                                        <p:cTn id="14" dur="1000" fill="hold"/>
                                        <p:tgtEl>
                                          <p:spTgt spid="7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71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57" name="Group 65"/>
          <p:cNvGraphicFramePr>
            <a:graphicFrameLocks noGrp="1"/>
          </p:cNvGraphicFramePr>
          <p:nvPr/>
        </p:nvGraphicFramePr>
        <p:xfrm>
          <a:off x="323850" y="765175"/>
          <a:ext cx="8496300" cy="4332288"/>
        </p:xfrm>
        <a:graphic>
          <a:graphicData uri="http://schemas.openxmlformats.org/drawingml/2006/table">
            <a:tbl>
              <a:tblPr/>
              <a:tblGrid>
                <a:gridCol w="2879725">
                  <a:extLst>
                    <a:ext uri="{9D8B030D-6E8A-4147-A177-3AD203B41FA5}">
                      <a16:colId xmlns:a16="http://schemas.microsoft.com/office/drawing/2014/main" val="20000"/>
                    </a:ext>
                  </a:extLst>
                </a:gridCol>
                <a:gridCol w="2808288">
                  <a:extLst>
                    <a:ext uri="{9D8B030D-6E8A-4147-A177-3AD203B41FA5}">
                      <a16:colId xmlns:a16="http://schemas.microsoft.com/office/drawing/2014/main" val="20001"/>
                    </a:ext>
                  </a:extLst>
                </a:gridCol>
                <a:gridCol w="2808287">
                  <a:extLst>
                    <a:ext uri="{9D8B030D-6E8A-4147-A177-3AD203B41FA5}">
                      <a16:colId xmlns:a16="http://schemas.microsoft.com/office/drawing/2014/main" val="20002"/>
                    </a:ext>
                  </a:extLst>
                </a:gridCol>
              </a:tblGrid>
              <a:tr h="920631">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600" b="1" i="0" u="none" strike="noStrike" cap="none" normalizeH="0" baseline="0" dirty="0" smtClean="0">
                          <a:ln>
                            <a:noFill/>
                          </a:ln>
                          <a:solidFill>
                            <a:srgbClr val="FF3300"/>
                          </a:solidFill>
                          <a:effectLst/>
                          <a:latin typeface="Arial" charset="0"/>
                        </a:rPr>
                        <a:t>Jugoslovanska ideja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Podpirala je povezovanje južnoslovanskih narodov.</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Večina slovenskih politikov jo je podpirala.</a:t>
                      </a:r>
                    </a:p>
                  </a:txBody>
                  <a:tcPr marT="45727" marB="45727" horzOverflow="overflow">
                    <a:lnL w="3175" cap="flat" cmpd="sng" algn="ctr">
                      <a:solidFill>
                        <a:srgbClr val="CC3300"/>
                      </a:solidFill>
                      <a:prstDash val="solid"/>
                      <a:round/>
                      <a:headEnd type="none" w="med" len="med"/>
                      <a:tailEnd type="none" w="med" len="med"/>
                    </a:lnL>
                    <a:lnR w="3175" cap="flat" cmpd="sng" algn="ctr">
                      <a:solidFill>
                        <a:srgbClr val="CC3300"/>
                      </a:solidFill>
                      <a:prstDash val="solid"/>
                      <a:round/>
                      <a:headEnd type="none" w="med" len="med"/>
                      <a:tailEnd type="none" w="med" len="med"/>
                    </a:lnR>
                    <a:lnT w="3175" cap="flat" cmpd="sng" algn="ctr">
                      <a:solidFill>
                        <a:srgbClr val="CC3300"/>
                      </a:solidFill>
                      <a:prstDash val="solid"/>
                      <a:round/>
                      <a:headEnd type="none" w="med" len="med"/>
                      <a:tailEnd type="none" w="med" len="med"/>
                    </a:lnT>
                    <a:lnB w="3175" cap="flat" cmpd="sng" algn="ctr">
                      <a:solidFill>
                        <a:srgbClr val="CC3300"/>
                      </a:solidFill>
                      <a:prstDash val="solid"/>
                      <a:round/>
                      <a:headEnd type="none" w="med" len="med"/>
                      <a:tailEnd type="none" w="med" len="med"/>
                    </a:lnB>
                    <a:lnTlToBr>
                      <a:noFill/>
                    </a:lnTlToBr>
                    <a:lnBlToTr>
                      <a:noFill/>
                    </a:lnBlToTr>
                    <a:solidFill>
                      <a:srgbClr val="EBFFFF"/>
                    </a:solidFill>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0000"/>
                  </a:ext>
                </a:extLst>
              </a:tr>
              <a:tr h="37470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Slovenci, Hrvati in Srbi se dobro razumejo, saj govorijo podoben jezik</a:t>
                      </a:r>
                    </a:p>
                  </a:txBody>
                  <a:tcPr marT="45727" marB="45727" horzOverflow="overflow">
                    <a:lnL w="3175" cap="flat" cmpd="sng" algn="ctr">
                      <a:solidFill>
                        <a:srgbClr val="CC3300"/>
                      </a:solidFill>
                      <a:prstDash val="solid"/>
                      <a:round/>
                      <a:headEnd type="none" w="med" len="med"/>
                      <a:tailEnd type="none" w="med" len="med"/>
                    </a:lnL>
                    <a:lnR w="3175" cap="flat" cmpd="sng" algn="ctr">
                      <a:solidFill>
                        <a:srgbClr val="CC3300"/>
                      </a:solidFill>
                      <a:prstDash val="solid"/>
                      <a:round/>
                      <a:headEnd type="none" w="med" len="med"/>
                      <a:tailEnd type="none" w="med" len="med"/>
                    </a:lnR>
                    <a:lnT w="3175" cap="flat" cmpd="sng" algn="ctr">
                      <a:solidFill>
                        <a:srgbClr val="CC3300"/>
                      </a:solidFill>
                      <a:prstDash val="solid"/>
                      <a:round/>
                      <a:headEnd type="none" w="med" len="med"/>
                      <a:tailEnd type="none" w="med" len="med"/>
                    </a:lnT>
                    <a:lnB w="3175" cap="flat" cmpd="sng" algn="ctr">
                      <a:solidFill>
                        <a:srgbClr val="CC3300"/>
                      </a:solidFill>
                      <a:prstDash val="solid"/>
                      <a:round/>
                      <a:headEnd type="none" w="med" len="med"/>
                      <a:tailEnd type="none" w="med" len="med"/>
                    </a:lnB>
                    <a:lnTlToBr>
                      <a:noFill/>
                    </a:lnTlToBr>
                    <a:lnBlToTr>
                      <a:noFill/>
                    </a:lnBlToTr>
                    <a:solidFill>
                      <a:schemeClr val="bg1"/>
                    </a:solidFill>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0001"/>
                  </a:ext>
                </a:extLst>
              </a:tr>
              <a:tr h="3604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600" b="1" i="0" u="none" strike="noStrike" cap="none" normalizeH="0" baseline="0" smtClean="0">
                          <a:ln>
                            <a:noFill/>
                          </a:ln>
                          <a:solidFill>
                            <a:schemeClr val="bg1"/>
                          </a:solidFill>
                          <a:effectLst/>
                          <a:latin typeface="Arial" charset="0"/>
                        </a:rPr>
                        <a:t>Trialistična preureditev</a:t>
                      </a:r>
                    </a:p>
                  </a:txBody>
                  <a:tcPr marT="45727" marB="45727" horzOverflow="overflow">
                    <a:lnL w="3175" cap="flat" cmpd="sng" algn="ctr">
                      <a:solidFill>
                        <a:srgbClr val="CC3300"/>
                      </a:solidFill>
                      <a:prstDash val="solid"/>
                      <a:round/>
                      <a:headEnd type="none" w="med" len="med"/>
                      <a:tailEnd type="none" w="med" len="med"/>
                    </a:lnL>
                    <a:lnR w="3175" cap="flat" cmpd="sng" algn="ctr">
                      <a:solidFill>
                        <a:srgbClr val="CC3300"/>
                      </a:solidFill>
                      <a:prstDash val="solid"/>
                      <a:round/>
                      <a:headEnd type="none" w="med" len="med"/>
                      <a:tailEnd type="none" w="med" len="med"/>
                    </a:lnR>
                    <a:lnT w="3175" cap="flat" cmpd="sng" algn="ctr">
                      <a:solidFill>
                        <a:srgbClr val="CC3300"/>
                      </a:solidFill>
                      <a:prstDash val="solid"/>
                      <a:round/>
                      <a:headEnd type="none" w="med" len="med"/>
                      <a:tailEnd type="none" w="med" len="med"/>
                    </a:lnT>
                    <a:lnB w="3175" cap="flat" cmpd="sng" algn="ctr">
                      <a:solidFill>
                        <a:srgbClr val="CC33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600" b="1" i="0" u="none" strike="noStrike" cap="none" normalizeH="0" baseline="0" smtClean="0">
                          <a:ln>
                            <a:noFill/>
                          </a:ln>
                          <a:solidFill>
                            <a:srgbClr val="FF3300"/>
                          </a:solidFill>
                          <a:effectLst/>
                          <a:latin typeface="Arial" charset="0"/>
                        </a:rPr>
                        <a:t>Neoilirsko gibanje</a:t>
                      </a:r>
                    </a:p>
                  </a:txBody>
                  <a:tcPr marT="45727" marB="45727" horzOverflow="overflow">
                    <a:lnL w="3175" cap="flat" cmpd="sng" algn="ctr">
                      <a:solidFill>
                        <a:srgbClr val="CC3300"/>
                      </a:solidFill>
                      <a:prstDash val="solid"/>
                      <a:round/>
                      <a:headEnd type="none" w="med" len="med"/>
                      <a:tailEnd type="none" w="med" len="med"/>
                    </a:lnL>
                    <a:lnR w="3175" cap="flat" cmpd="sng" algn="ctr">
                      <a:solidFill>
                        <a:srgbClr val="CC3300"/>
                      </a:solidFill>
                      <a:prstDash val="solid"/>
                      <a:round/>
                      <a:headEnd type="none" w="med" len="med"/>
                      <a:tailEnd type="none" w="med" len="med"/>
                    </a:lnR>
                    <a:lnT w="3175" cap="flat" cmpd="sng" algn="ctr">
                      <a:solidFill>
                        <a:srgbClr val="CC3300"/>
                      </a:solidFill>
                      <a:prstDash val="solid"/>
                      <a:round/>
                      <a:headEnd type="none" w="med" len="med"/>
                      <a:tailEnd type="none" w="med" len="med"/>
                    </a:lnT>
                    <a:lnB w="3175"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600" b="1" i="0" u="none" strike="noStrike" cap="none" normalizeH="0" baseline="0" smtClean="0">
                          <a:ln>
                            <a:noFill/>
                          </a:ln>
                          <a:solidFill>
                            <a:schemeClr val="bg1"/>
                          </a:solidFill>
                          <a:effectLst/>
                          <a:latin typeface="Arial" charset="0"/>
                        </a:rPr>
                        <a:t>Preporodovci</a:t>
                      </a:r>
                      <a:endParaRPr kumimoji="0" lang="sl-SI" sz="1600" b="0" i="0" u="none" strike="noStrike" cap="none" normalizeH="0" baseline="0" smtClean="0">
                        <a:ln>
                          <a:noFill/>
                        </a:ln>
                        <a:solidFill>
                          <a:schemeClr val="bg1"/>
                        </a:solidFill>
                        <a:effectLst/>
                        <a:latin typeface="Arial" charset="0"/>
                      </a:endParaRPr>
                    </a:p>
                  </a:txBody>
                  <a:tcPr marT="45727" marB="45727" horzOverflow="overflow">
                    <a:lnL w="3175" cap="flat" cmpd="sng" algn="ctr">
                      <a:solidFill>
                        <a:srgbClr val="CC3300"/>
                      </a:solidFill>
                      <a:prstDash val="solid"/>
                      <a:round/>
                      <a:headEnd type="none" w="med" len="med"/>
                      <a:tailEnd type="none" w="med" len="med"/>
                    </a:lnL>
                    <a:lnR w="3175" cap="flat" cmpd="sng" algn="ctr">
                      <a:solidFill>
                        <a:srgbClr val="CC3300"/>
                      </a:solidFill>
                      <a:prstDash val="solid"/>
                      <a:round/>
                      <a:headEnd type="none" w="med" len="med"/>
                      <a:tailEnd type="none" w="med" len="med"/>
                    </a:lnR>
                    <a:lnT w="3175" cap="flat" cmpd="sng" algn="ctr">
                      <a:solidFill>
                        <a:srgbClr val="CC3300"/>
                      </a:solidFill>
                      <a:prstDash val="solid"/>
                      <a:round/>
                      <a:headEnd type="none" w="med" len="med"/>
                      <a:tailEnd type="none" w="med" len="med"/>
                    </a:lnT>
                    <a:lnB w="3175" cap="flat" cmpd="sng" algn="ctr">
                      <a:solidFill>
                        <a:srgbClr val="CC3300"/>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2"/>
                  </a:ext>
                </a:extLst>
              </a:tr>
              <a:tr h="26765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predvidevala je povezavo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Slovencev, Hrvatov in Srbov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v Avstro-Ogrski;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združili naj bi se v posebno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1" i="0" u="none" strike="noStrike" cap="none" normalizeH="0" baseline="0" smtClean="0">
                          <a:ln>
                            <a:noFill/>
                          </a:ln>
                          <a:solidFill>
                            <a:schemeClr val="tx1"/>
                          </a:solidFill>
                          <a:effectLst/>
                          <a:latin typeface="Arial" charset="0"/>
                        </a:rPr>
                        <a:t>  jugoslovansko politično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1" i="0" u="none" strike="noStrike" cap="none" normalizeH="0" baseline="0" smtClean="0">
                          <a:ln>
                            <a:noFill/>
                          </a:ln>
                          <a:solidFill>
                            <a:schemeClr val="tx1"/>
                          </a:solidFill>
                          <a:effectLst/>
                          <a:latin typeface="Arial" charset="0"/>
                        </a:rPr>
                        <a:t>  enoto</a:t>
                      </a:r>
                      <a:r>
                        <a:rPr kumimoji="0" lang="sl-SI" sz="1600" b="0" i="0" u="none" strike="noStrike" cap="none" normalizeH="0" baseline="0" smtClean="0">
                          <a:ln>
                            <a:noFill/>
                          </a:ln>
                          <a:solidFill>
                            <a:schemeClr val="tx1"/>
                          </a:solidFill>
                          <a:effectLst/>
                          <a:latin typeface="Arial" charset="0"/>
                        </a:rPr>
                        <a:t>, ki bi postala </a:t>
                      </a:r>
                      <a:r>
                        <a:rPr kumimoji="0" lang="sl-SI" sz="1600" b="1" i="0" u="none" strike="noStrike" cap="none" normalizeH="0" baseline="0" smtClean="0">
                          <a:ln>
                            <a:noFill/>
                          </a:ln>
                          <a:solidFill>
                            <a:schemeClr val="tx1"/>
                          </a:solidFill>
                          <a:effectLst/>
                          <a:latin typeface="Arial" charset="0"/>
                        </a:rPr>
                        <a:t>tretji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1" i="0" u="none" strike="noStrike" cap="none" normalizeH="0" baseline="0" smtClean="0">
                          <a:ln>
                            <a:noFill/>
                          </a:ln>
                          <a:solidFill>
                            <a:schemeClr val="tx1"/>
                          </a:solidFill>
                          <a:effectLst/>
                          <a:latin typeface="Arial" charset="0"/>
                        </a:rPr>
                        <a:t>  avtonomni del</a:t>
                      </a:r>
                      <a:r>
                        <a:rPr kumimoji="0" lang="sl-SI" sz="1600" b="0" i="0" u="none" strike="noStrike" cap="none" normalizeH="0" baseline="0" smtClean="0">
                          <a:ln>
                            <a:noFill/>
                          </a:ln>
                          <a:solidFill>
                            <a:schemeClr val="tx1"/>
                          </a:solidFill>
                          <a:effectLst/>
                          <a:latin typeface="Arial" charset="0"/>
                        </a:rPr>
                        <a:t> v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habsburški monarhiji,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podpora je bila velika.</a:t>
                      </a:r>
                    </a:p>
                  </a:txBody>
                  <a:tcPr marT="45727" marB="45727" horzOverflow="overflow">
                    <a:lnL w="3175" cap="flat" cmpd="sng" algn="ctr">
                      <a:solidFill>
                        <a:srgbClr val="CC3300"/>
                      </a:solidFill>
                      <a:prstDash val="solid"/>
                      <a:round/>
                      <a:headEnd type="none" w="med" len="med"/>
                      <a:tailEnd type="none" w="med" len="med"/>
                    </a:lnL>
                    <a:lnR w="3175" cap="flat" cmpd="sng" algn="ctr">
                      <a:solidFill>
                        <a:srgbClr val="CC3300"/>
                      </a:solidFill>
                      <a:prstDash val="solid"/>
                      <a:round/>
                      <a:headEnd type="none" w="med" len="med"/>
                      <a:tailEnd type="none" w="med" len="med"/>
                    </a:lnR>
                    <a:lnT w="3175" cap="flat" cmpd="sng" algn="ctr">
                      <a:solidFill>
                        <a:srgbClr val="CC3300"/>
                      </a:solidFill>
                      <a:prstDash val="solid"/>
                      <a:round/>
                      <a:headEnd type="none" w="med" len="med"/>
                      <a:tailEnd type="none" w="med" len="med"/>
                    </a:lnT>
                    <a:lnB w="3175" cap="flat" cmpd="sng" algn="ctr">
                      <a:solidFill>
                        <a:srgbClr val="CC3300"/>
                      </a:solidFill>
                      <a:prstDash val="solid"/>
                      <a:round/>
                      <a:headEnd type="none" w="med" len="med"/>
                      <a:tailEnd type="none" w="med" len="med"/>
                    </a:lnB>
                    <a:lnTlToBr>
                      <a:noFill/>
                    </a:lnTlToBr>
                    <a:lnBlToTr>
                      <a:noFill/>
                    </a:lnBlToTr>
                    <a:solidFill>
                      <a:srgbClr val="FFFFF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zagovarjalo je </a:t>
                      </a:r>
                      <a:r>
                        <a:rPr kumimoji="0" lang="sl-SI" sz="1600" b="1" i="0" u="none" strike="noStrike" cap="none" normalizeH="0" baseline="0" smtClean="0">
                          <a:ln>
                            <a:noFill/>
                          </a:ln>
                          <a:solidFill>
                            <a:schemeClr val="tx1"/>
                          </a:solidFill>
                          <a:effectLst/>
                          <a:latin typeface="Arial" charset="0"/>
                        </a:rPr>
                        <a:t>popolno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1" i="0" u="none" strike="noStrike" cap="none" normalizeH="0" baseline="0" smtClean="0">
                          <a:ln>
                            <a:noFill/>
                          </a:ln>
                          <a:solidFill>
                            <a:schemeClr val="tx1"/>
                          </a:solidFill>
                          <a:effectLst/>
                          <a:latin typeface="Arial" charset="0"/>
                        </a:rPr>
                        <a:t> združitev</a:t>
                      </a:r>
                      <a:r>
                        <a:rPr kumimoji="0" lang="sl-SI" sz="1600" b="0" i="0" u="none" strike="noStrike" cap="none" normalizeH="0" baseline="0" smtClean="0">
                          <a:ln>
                            <a:noFill/>
                          </a:ln>
                          <a:solidFill>
                            <a:schemeClr val="tx1"/>
                          </a:solidFill>
                          <a:effectLst/>
                          <a:latin typeface="Arial" charset="0"/>
                        </a:rPr>
                        <a:t> Slovencev, Srbov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in Hrvatov v habsburški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monarhiji, ne glede na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razlike v kulturi, jeziku, veri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in pisavi,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smtClean="0">
                          <a:ln>
                            <a:noFill/>
                          </a:ln>
                          <a:solidFill>
                            <a:schemeClr val="tx1"/>
                          </a:solidFill>
                          <a:effectLst/>
                          <a:latin typeface="Arial" charset="0"/>
                        </a:rPr>
                        <a:t>• majhna podpora.</a:t>
                      </a:r>
                    </a:p>
                  </a:txBody>
                  <a:tcPr marT="45727" marB="45727" horzOverflow="overflow">
                    <a:lnL w="3175" cap="flat" cmpd="sng" algn="ctr">
                      <a:solidFill>
                        <a:srgbClr val="CC3300"/>
                      </a:solidFill>
                      <a:prstDash val="solid"/>
                      <a:round/>
                      <a:headEnd type="none" w="med" len="med"/>
                      <a:tailEnd type="none" w="med" len="med"/>
                    </a:lnL>
                    <a:lnR w="3175" cap="flat" cmpd="sng" algn="ctr">
                      <a:solidFill>
                        <a:srgbClr val="CC3300"/>
                      </a:solidFill>
                      <a:prstDash val="solid"/>
                      <a:round/>
                      <a:headEnd type="none" w="med" len="med"/>
                      <a:tailEnd type="none" w="med" len="med"/>
                    </a:lnR>
                    <a:lnT w="3175" cap="flat" cmpd="sng" algn="ctr">
                      <a:solidFill>
                        <a:srgbClr val="CC3300"/>
                      </a:solidFill>
                      <a:prstDash val="solid"/>
                      <a:round/>
                      <a:headEnd type="none" w="med" len="med"/>
                      <a:tailEnd type="none" w="med" len="med"/>
                    </a:lnT>
                    <a:lnB w="3175" cap="flat" cmpd="sng" algn="ctr">
                      <a:solidFill>
                        <a:srgbClr val="CC3300"/>
                      </a:solidFill>
                      <a:prstDash val="solid"/>
                      <a:round/>
                      <a:headEnd type="none" w="med" len="med"/>
                      <a:tailEnd type="none" w="med" len="med"/>
                    </a:lnB>
                    <a:lnTlToBr>
                      <a:noFill/>
                    </a:lnTlToBr>
                    <a:lnBlToTr>
                      <a:noFill/>
                    </a:lnBlToTr>
                    <a:solidFill>
                      <a:srgbClr val="EB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tajna organizacija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jugoslovansko usmerjenih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dijakov in študentov;</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glasilo Preporod;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so za nastanek samostojne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1" i="0" u="none" strike="noStrike" cap="none" normalizeH="0" baseline="0" dirty="0" smtClean="0">
                          <a:ln>
                            <a:noFill/>
                          </a:ln>
                          <a:solidFill>
                            <a:schemeClr val="tx1"/>
                          </a:solidFill>
                          <a:effectLst/>
                          <a:latin typeface="Arial" charset="0"/>
                        </a:rPr>
                        <a:t> jugoslovanske države</a:t>
                      </a:r>
                      <a:r>
                        <a:rPr kumimoji="0" lang="sl-SI" sz="16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združitev južnih Slovanov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okoli Srbije,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600" b="0" i="0" u="none" strike="noStrike" cap="none" normalizeH="0" baseline="0" dirty="0" smtClean="0">
                          <a:ln>
                            <a:noFill/>
                          </a:ln>
                          <a:solidFill>
                            <a:schemeClr val="tx1"/>
                          </a:solidFill>
                          <a:effectLst/>
                          <a:latin typeface="Arial" charset="0"/>
                        </a:rPr>
                        <a:t>• majhna podpora.</a:t>
                      </a:r>
                    </a:p>
                  </a:txBody>
                  <a:tcPr marT="45727" marB="45727" horzOverflow="overflow">
                    <a:lnL w="3175" cap="flat" cmpd="sng" algn="ctr">
                      <a:solidFill>
                        <a:srgbClr val="CC3300"/>
                      </a:solidFill>
                      <a:prstDash val="solid"/>
                      <a:round/>
                      <a:headEnd type="none" w="med" len="med"/>
                      <a:tailEnd type="none" w="med" len="med"/>
                    </a:lnL>
                    <a:lnR w="3175" cap="flat" cmpd="sng" algn="ctr">
                      <a:solidFill>
                        <a:srgbClr val="CC3300"/>
                      </a:solidFill>
                      <a:prstDash val="solid"/>
                      <a:round/>
                      <a:headEnd type="none" w="med" len="med"/>
                      <a:tailEnd type="none" w="med" len="med"/>
                    </a:lnR>
                    <a:lnT w="3175" cap="flat" cmpd="sng" algn="ctr">
                      <a:solidFill>
                        <a:srgbClr val="CC3300"/>
                      </a:solidFill>
                      <a:prstDash val="solid"/>
                      <a:round/>
                      <a:headEnd type="none" w="med" len="med"/>
                      <a:tailEnd type="none" w="med" len="med"/>
                    </a:lnT>
                    <a:lnB w="3175" cap="flat" cmpd="sng" algn="ctr">
                      <a:solidFill>
                        <a:srgbClr val="CC3300"/>
                      </a:solidFill>
                      <a:prstDash val="solid"/>
                      <a:round/>
                      <a:headEnd type="none" w="med" len="med"/>
                      <a:tailEnd type="none" w="med" len="med"/>
                    </a:lnB>
                    <a:lnTlToBr>
                      <a:noFill/>
                    </a:lnTlToBr>
                    <a:lnBlToTr>
                      <a:noFill/>
                    </a:lnBlToTr>
                    <a:solidFill>
                      <a:srgbClr val="FFFFEF"/>
                    </a:solidFill>
                  </a:tcPr>
                </a:tc>
                <a:extLst>
                  <a:ext uri="{0D108BD9-81ED-4DB2-BD59-A6C34878D82A}">
                    <a16:rowId xmlns:a16="http://schemas.microsoft.com/office/drawing/2014/main" val="10003"/>
                  </a:ext>
                </a:extLst>
              </a:tr>
            </a:tbl>
          </a:graphicData>
        </a:graphic>
      </p:graphicFrame>
      <p:sp>
        <p:nvSpPr>
          <p:cNvPr id="8212" name="Rectangle 66"/>
          <p:cNvSpPr>
            <a:spLocks noChangeArrowheads="1"/>
          </p:cNvSpPr>
          <p:nvPr/>
        </p:nvSpPr>
        <p:spPr bwMode="auto">
          <a:xfrm>
            <a:off x="323850" y="234950"/>
            <a:ext cx="4713288" cy="396875"/>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2000">
                <a:solidFill>
                  <a:srgbClr val="0000FF"/>
                </a:solidFill>
              </a:rPr>
              <a:t>Ideje, da bi se povezali z drugimi narodi: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021388"/>
          </a:xfrm>
        </p:spPr>
        <p:txBody>
          <a:bodyPr/>
          <a:lstStyle/>
          <a:p>
            <a:pPr algn="ctr">
              <a:buFontTx/>
              <a:buNone/>
              <a:defRPr/>
            </a:pPr>
            <a:r>
              <a:rPr lang="sl-SI" b="1" dirty="0" smtClean="0">
                <a:solidFill>
                  <a:srgbClr val="FF0000"/>
                </a:solidFill>
                <a:effectLst>
                  <a:outerShdw blurRad="38100" dist="38100" dir="2700000" algn="tl">
                    <a:srgbClr val="FFFFFF"/>
                  </a:outerShdw>
                </a:effectLst>
              </a:rPr>
              <a:t>SLOVENCI OB KONCU 19. STOLETJA</a:t>
            </a:r>
          </a:p>
          <a:p>
            <a:pPr algn="ctr">
              <a:buFontTx/>
              <a:buNone/>
              <a:defRPr/>
            </a:pPr>
            <a:r>
              <a:rPr lang="sl-SI" sz="2000" b="1" u="sng" dirty="0" smtClean="0">
                <a:solidFill>
                  <a:srgbClr val="FFC000"/>
                </a:solidFill>
                <a:effectLst>
                  <a:outerShdw blurRad="38100" dist="38100" dir="2700000" algn="tl">
                    <a:srgbClr val="000000">
                      <a:alpha val="43137"/>
                    </a:srgbClr>
                  </a:outerShdw>
                </a:effectLst>
              </a:rPr>
              <a:t>KREPITEV </a:t>
            </a:r>
            <a:r>
              <a:rPr lang="sl-SI" sz="2000" b="1" u="sng" dirty="0" smtClean="0">
                <a:solidFill>
                  <a:srgbClr val="FFC000"/>
                </a:solidFill>
                <a:effectLst>
                  <a:outerShdw blurRad="38100" dist="38100" dir="2700000" algn="tl">
                    <a:srgbClr val="000000">
                      <a:alpha val="43137"/>
                    </a:srgbClr>
                  </a:outerShdw>
                </a:effectLst>
              </a:rPr>
              <a:t>NARODNEGA GIBANJA</a:t>
            </a:r>
          </a:p>
          <a:p>
            <a:pPr eaLnBrk="1" hangingPunct="1">
              <a:defRPr/>
            </a:pPr>
            <a:r>
              <a:rPr lang="sl-SI" sz="2000" dirty="0" smtClean="0">
                <a:solidFill>
                  <a:schemeClr val="bg1"/>
                </a:solidFill>
              </a:rPr>
              <a:t>Močno se okrepi slovensko narodno gibanje (</a:t>
            </a:r>
            <a:r>
              <a:rPr lang="sl-SI" sz="2000" b="1" i="1" dirty="0" smtClean="0">
                <a:solidFill>
                  <a:srgbClr val="FFFF00"/>
                </a:solidFill>
              </a:rPr>
              <a:t>čitalnice, </a:t>
            </a:r>
            <a:r>
              <a:rPr lang="sl-SI" sz="2000" b="1" i="1" dirty="0" smtClean="0">
                <a:solidFill>
                  <a:srgbClr val="FFFF00"/>
                </a:solidFill>
              </a:rPr>
              <a:t>tabori, društva - </a:t>
            </a:r>
            <a:r>
              <a:rPr lang="sl-SI" sz="2000" b="1" i="1" dirty="0" smtClean="0">
                <a:solidFill>
                  <a:srgbClr val="FFFF00"/>
                </a:solidFill>
              </a:rPr>
              <a:t>Slovenska matica, Južni </a:t>
            </a:r>
            <a:r>
              <a:rPr lang="sl-SI" sz="2000" b="1" i="1" dirty="0" smtClean="0">
                <a:solidFill>
                  <a:srgbClr val="FFFF00"/>
                </a:solidFill>
              </a:rPr>
              <a:t>Sokol, založbe - </a:t>
            </a:r>
            <a:r>
              <a:rPr lang="sl-SI" sz="2000" b="1" i="1" dirty="0">
                <a:solidFill>
                  <a:srgbClr val="FFFF00"/>
                </a:solidFill>
              </a:rPr>
              <a:t>Družba Sv. </a:t>
            </a:r>
            <a:r>
              <a:rPr lang="sl-SI" sz="2000" b="1" i="1" dirty="0" smtClean="0">
                <a:solidFill>
                  <a:srgbClr val="FFFF00"/>
                </a:solidFill>
              </a:rPr>
              <a:t>Mohorja</a:t>
            </a:r>
            <a:r>
              <a:rPr lang="sl-SI" sz="2000" b="1" i="1" dirty="0" smtClean="0">
                <a:solidFill>
                  <a:schemeClr val="bg1"/>
                </a:solidFill>
              </a:rPr>
              <a:t> </a:t>
            </a:r>
            <a:r>
              <a:rPr lang="sl-SI" sz="2000" b="1" i="1" dirty="0" smtClean="0">
                <a:solidFill>
                  <a:schemeClr val="bg1"/>
                </a:solidFill>
              </a:rPr>
              <a:t>…</a:t>
            </a:r>
            <a:r>
              <a:rPr lang="sl-SI" sz="2000" dirty="0" smtClean="0">
                <a:solidFill>
                  <a:schemeClr val="bg1"/>
                </a:solidFill>
              </a:rPr>
              <a:t>)</a:t>
            </a:r>
          </a:p>
          <a:p>
            <a:pPr eaLnBrk="1" hangingPunct="1">
              <a:defRPr/>
            </a:pPr>
            <a:r>
              <a:rPr lang="sl-SI" sz="2000" dirty="0" smtClean="0">
                <a:solidFill>
                  <a:schemeClr val="bg1"/>
                </a:solidFill>
              </a:rPr>
              <a:t>V letih 1868-1870 </a:t>
            </a:r>
            <a:r>
              <a:rPr lang="sl-SI" sz="2000" dirty="0" smtClean="0">
                <a:solidFill>
                  <a:schemeClr val="bg1"/>
                </a:solidFill>
              </a:rPr>
              <a:t>(ustanovitev Avstro-Ogrske) se </a:t>
            </a:r>
            <a:r>
              <a:rPr lang="sl-SI" sz="2000" dirty="0" smtClean="0">
                <a:solidFill>
                  <a:schemeClr val="bg1"/>
                </a:solidFill>
              </a:rPr>
              <a:t>obnovi ideja po </a:t>
            </a:r>
            <a:r>
              <a:rPr lang="sl-SI" sz="2000" b="1" dirty="0" smtClean="0">
                <a:solidFill>
                  <a:srgbClr val="FFFF00"/>
                </a:solidFill>
              </a:rPr>
              <a:t>Zedinjeni Sloveniji</a:t>
            </a:r>
            <a:r>
              <a:rPr lang="sl-SI" sz="2000" dirty="0" smtClean="0">
                <a:solidFill>
                  <a:schemeClr val="bg1"/>
                </a:solidFill>
              </a:rPr>
              <a:t>, ki </a:t>
            </a:r>
            <a:r>
              <a:rPr lang="sl-SI" sz="2000" dirty="0" smtClean="0">
                <a:solidFill>
                  <a:schemeClr val="bg1"/>
                </a:solidFill>
              </a:rPr>
              <a:t>jo </a:t>
            </a:r>
            <a:r>
              <a:rPr lang="sl-SI" sz="2000" dirty="0" smtClean="0">
                <a:solidFill>
                  <a:schemeClr val="bg1"/>
                </a:solidFill>
              </a:rPr>
              <a:t>ljudje množično </a:t>
            </a:r>
            <a:r>
              <a:rPr lang="sl-SI" sz="2000" dirty="0" smtClean="0">
                <a:solidFill>
                  <a:schemeClr val="bg1"/>
                </a:solidFill>
              </a:rPr>
              <a:t>podprejo.</a:t>
            </a:r>
          </a:p>
          <a:p>
            <a:pPr marL="0" indent="0" algn="ctr" eaLnBrk="1" hangingPunct="1">
              <a:buNone/>
              <a:defRPr/>
            </a:pPr>
            <a:r>
              <a:rPr lang="sl-SI" sz="2000" b="1" u="sng" dirty="0" smtClean="0">
                <a:solidFill>
                  <a:srgbClr val="FFC000"/>
                </a:solidFill>
                <a:effectLst>
                  <a:outerShdw blurRad="38100" dist="38100" dir="2700000" algn="tl">
                    <a:srgbClr val="000000">
                      <a:alpha val="43137"/>
                    </a:srgbClr>
                  </a:outerShdw>
                </a:effectLst>
              </a:rPr>
              <a:t>POLITIČNO DELOVANJE</a:t>
            </a:r>
            <a:endParaRPr lang="sl-SI" sz="2000" dirty="0" smtClean="0">
              <a:solidFill>
                <a:schemeClr val="bg1"/>
              </a:solidFill>
            </a:endParaRPr>
          </a:p>
          <a:p>
            <a:pPr algn="just" eaLnBrk="1" hangingPunct="1">
              <a:defRPr/>
            </a:pPr>
            <a:r>
              <a:rPr lang="sl-SI" sz="2000" dirty="0" smtClean="0">
                <a:solidFill>
                  <a:schemeClr val="bg1"/>
                </a:solidFill>
              </a:rPr>
              <a:t>Na prvih volitvah (1867) kljub sporom nastopijo skupaj – </a:t>
            </a:r>
            <a:r>
              <a:rPr lang="sl-SI" sz="2000" b="1" i="1" dirty="0" smtClean="0">
                <a:solidFill>
                  <a:srgbClr val="FFFF00"/>
                </a:solidFill>
              </a:rPr>
              <a:t>slogaštvo</a:t>
            </a:r>
          </a:p>
          <a:p>
            <a:pPr algn="just" eaLnBrk="1" hangingPunct="1">
              <a:defRPr/>
            </a:pPr>
            <a:r>
              <a:rPr lang="sl-SI" sz="2000" dirty="0" smtClean="0">
                <a:solidFill>
                  <a:schemeClr val="bg1"/>
                </a:solidFill>
              </a:rPr>
              <a:t>Konec stoletja se razcepijo na tri politične tabore: </a:t>
            </a:r>
          </a:p>
          <a:p>
            <a:pPr lvl="1" algn="just" eaLnBrk="1" hangingPunct="1">
              <a:defRPr/>
            </a:pPr>
            <a:r>
              <a:rPr lang="sl-SI" sz="1800" b="1" i="1" dirty="0" smtClean="0">
                <a:solidFill>
                  <a:srgbClr val="FFFF00"/>
                </a:solidFill>
              </a:rPr>
              <a:t>katoliški</a:t>
            </a:r>
            <a:r>
              <a:rPr lang="sl-SI" sz="1800" dirty="0" smtClean="0">
                <a:solidFill>
                  <a:schemeClr val="bg1"/>
                </a:solidFill>
              </a:rPr>
              <a:t> (najmočnejši, Slovenska ljudska stranka; „</a:t>
            </a:r>
            <a:r>
              <a:rPr lang="sl-SI" sz="1800" i="1" dirty="0" smtClean="0">
                <a:solidFill>
                  <a:schemeClr val="bg1"/>
                </a:solidFill>
              </a:rPr>
              <a:t>Vse za vero, dom cesarja</a:t>
            </a:r>
            <a:r>
              <a:rPr lang="sl-SI" sz="1800" dirty="0" smtClean="0">
                <a:solidFill>
                  <a:schemeClr val="bg1"/>
                </a:solidFill>
              </a:rPr>
              <a:t>“)</a:t>
            </a:r>
          </a:p>
          <a:p>
            <a:pPr lvl="1" algn="just" eaLnBrk="1" hangingPunct="1">
              <a:defRPr/>
            </a:pPr>
            <a:r>
              <a:rPr lang="sl-SI" sz="1800" b="1" i="1" dirty="0">
                <a:solidFill>
                  <a:srgbClr val="FFFF00"/>
                </a:solidFill>
              </a:rPr>
              <a:t>l</a:t>
            </a:r>
            <a:r>
              <a:rPr lang="sl-SI" sz="1800" b="1" i="1" dirty="0" smtClean="0">
                <a:solidFill>
                  <a:srgbClr val="FFFF00"/>
                </a:solidFill>
              </a:rPr>
              <a:t>iberalni</a:t>
            </a:r>
            <a:r>
              <a:rPr lang="sl-SI" sz="1800" dirty="0" smtClean="0">
                <a:solidFill>
                  <a:schemeClr val="bg1"/>
                </a:solidFill>
              </a:rPr>
              <a:t> (Narodno napredna stranka; </a:t>
            </a:r>
            <a:r>
              <a:rPr lang="sl-SI" sz="1800" i="1" dirty="0" smtClean="0">
                <a:solidFill>
                  <a:schemeClr val="bg1"/>
                </a:solidFill>
              </a:rPr>
              <a:t>„Vse za domovino, omiko in svobodo</a:t>
            </a:r>
            <a:r>
              <a:rPr lang="sl-SI" sz="1800" dirty="0" smtClean="0">
                <a:solidFill>
                  <a:schemeClr val="bg1"/>
                </a:solidFill>
              </a:rPr>
              <a:t>“</a:t>
            </a:r>
            <a:r>
              <a:rPr lang="sl-SI" sz="1800" i="1" dirty="0" smtClean="0">
                <a:solidFill>
                  <a:schemeClr val="bg1"/>
                </a:solidFill>
              </a:rPr>
              <a:t>)</a:t>
            </a:r>
          </a:p>
          <a:p>
            <a:pPr lvl="1" algn="just" eaLnBrk="1" hangingPunct="1">
              <a:defRPr/>
            </a:pPr>
            <a:r>
              <a:rPr lang="sl-SI" sz="1800" b="1" i="1" dirty="0" smtClean="0">
                <a:solidFill>
                  <a:srgbClr val="FFFF00"/>
                </a:solidFill>
              </a:rPr>
              <a:t>delavski</a:t>
            </a:r>
            <a:r>
              <a:rPr lang="sl-SI" sz="1800" dirty="0" smtClean="0">
                <a:solidFill>
                  <a:schemeClr val="bg1"/>
                </a:solidFill>
              </a:rPr>
              <a:t> (Jugoslovanska socialdemokratska stranka, proti kapitalizmu)</a:t>
            </a:r>
          </a:p>
          <a:p>
            <a:pPr algn="just" eaLnBrk="1" hangingPunct="1">
              <a:defRPr/>
            </a:pPr>
            <a:r>
              <a:rPr lang="sl-SI" sz="2200" dirty="0" smtClean="0">
                <a:solidFill>
                  <a:schemeClr val="bg1"/>
                </a:solidFill>
              </a:rPr>
              <a:t>Zaradi neenakopravnosti v dualizmu, se oblikuje in vse več Slovencev podpira </a:t>
            </a:r>
            <a:r>
              <a:rPr lang="sl-SI" sz="2200" b="1" i="1" dirty="0" smtClean="0">
                <a:solidFill>
                  <a:srgbClr val="FFFF00"/>
                </a:solidFill>
              </a:rPr>
              <a:t>jugoslovansko idejo</a:t>
            </a:r>
            <a:r>
              <a:rPr lang="sl-SI" sz="2200" dirty="0" smtClean="0">
                <a:solidFill>
                  <a:schemeClr val="bg1"/>
                </a:solidFill>
              </a:rPr>
              <a:t> (</a:t>
            </a:r>
            <a:r>
              <a:rPr lang="sl-SI" sz="2200" dirty="0" err="1" smtClean="0">
                <a:solidFill>
                  <a:schemeClr val="bg1"/>
                </a:solidFill>
              </a:rPr>
              <a:t>trializem</a:t>
            </a:r>
            <a:r>
              <a:rPr lang="sl-SI" sz="2200" smtClean="0">
                <a:solidFill>
                  <a:schemeClr val="bg1"/>
                </a:solidFill>
              </a:rPr>
              <a:t>). </a:t>
            </a:r>
            <a:endParaRPr lang="sl-SI" sz="2200" dirty="0" smtClean="0">
              <a:solidFill>
                <a:schemeClr val="bg1"/>
              </a:solidFill>
            </a:endParaRPr>
          </a:p>
          <a:p>
            <a:pPr marL="0" indent="0" algn="ctr" eaLnBrk="1" hangingPunct="1">
              <a:buNone/>
              <a:defRPr/>
            </a:pPr>
            <a:endParaRPr lang="sl-SI" sz="2000" b="1" u="sng" dirty="0" smtClean="0">
              <a:solidFill>
                <a:srgbClr val="FFC000"/>
              </a:solidFill>
              <a:effectLst>
                <a:outerShdw blurRad="38100" dist="38100" dir="2700000" algn="tl">
                  <a:srgbClr val="000000">
                    <a:alpha val="43137"/>
                  </a:srgbClr>
                </a:outerShdw>
              </a:effectLst>
            </a:endParaRPr>
          </a:p>
          <a:p>
            <a:pPr algn="ctr">
              <a:buFontTx/>
              <a:buNone/>
              <a:defRPr/>
            </a:pPr>
            <a:endParaRPr lang="sl-SI" sz="2000" dirty="0" smtClean="0">
              <a:solidFill>
                <a:schemeClr val="bg1"/>
              </a:solidFill>
              <a:effectLst>
                <a:outerShdw blurRad="38100" dist="38100" dir="2700000" algn="tl">
                  <a:srgbClr val="FFFFFF"/>
                </a:outerShdw>
              </a:effectLst>
            </a:endParaRPr>
          </a:p>
          <a:p>
            <a:pPr algn="just">
              <a:defRPr/>
            </a:pPr>
            <a:endParaRPr lang="sl-SI" sz="2000" dirty="0" smtClean="0">
              <a:solidFill>
                <a:schemeClr val="bg1"/>
              </a:solidFill>
            </a:endParaRPr>
          </a:p>
        </p:txBody>
      </p:sp>
    </p:spTree>
    <p:extLst>
      <p:ext uri="{BB962C8B-B14F-4D97-AF65-F5344CB8AC3E}">
        <p14:creationId xmlns:p14="http://schemas.microsoft.com/office/powerpoint/2010/main" val="1174224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577</TotalTime>
  <Words>1085</Words>
  <Application>Microsoft Office PowerPoint</Application>
  <PresentationFormat>Diaprojekcija na zaslonu (4:3)</PresentationFormat>
  <Paragraphs>134</Paragraphs>
  <Slides>9</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9</vt:i4>
      </vt:variant>
    </vt:vector>
  </HeadingPairs>
  <TitlesOfParts>
    <vt:vector size="12" baseType="lpstr">
      <vt:lpstr>Arial</vt:lpstr>
      <vt:lpstr>Calibri</vt:lpstr>
      <vt:lpstr>Privzeti načrt</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Ministerstvo za Šolstvo</dc:creator>
  <cp:lastModifiedBy>rbrate@guest.arnes.si</cp:lastModifiedBy>
  <cp:revision>15</cp:revision>
  <dcterms:created xsi:type="dcterms:W3CDTF">2010-07-30T19:51:51Z</dcterms:created>
  <dcterms:modified xsi:type="dcterms:W3CDTF">2020-05-03T12:50:30Z</dcterms:modified>
</cp:coreProperties>
</file>