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4" r:id="rId3"/>
    <p:sldId id="275" r:id="rId4"/>
    <p:sldId id="259" r:id="rId5"/>
    <p:sldId id="276" r:id="rId6"/>
    <p:sldId id="261" r:id="rId7"/>
    <p:sldId id="262" r:id="rId8"/>
    <p:sldId id="265" r:id="rId9"/>
    <p:sldId id="277" r:id="rId10"/>
    <p:sldId id="278" r:id="rId11"/>
    <p:sldId id="279" r:id="rId12"/>
    <p:sldId id="266" r:id="rId13"/>
    <p:sldId id="280" r:id="rId14"/>
    <p:sldId id="281" r:id="rId15"/>
    <p:sldId id="271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00"/>
    <a:srgbClr val="CC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90 h 2182"/>
                <a:gd name="T4" fmla="*/ 8883 w 4897"/>
                <a:gd name="T5" fmla="*/ 690 h 2182"/>
                <a:gd name="T6" fmla="*/ 8883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0CCD4-E80D-401E-96CD-9011F05FCA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585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A017D-D76C-4AFC-9AF5-00FB046A93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734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DDCC0-6FE0-480E-B1E0-D22E3D5745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685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72653-671E-4817-A5E5-8C25C735E1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71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2A54E-ECB9-4C60-BEE3-BC85560F83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501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91A5F-E190-4883-AA61-C396855A6F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532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F912F-7BCD-4CDE-B331-D2815704D0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079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FF595-3B64-4894-A582-71B7455641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584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6AA38-9626-40B9-A0B8-163EA7934A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450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80FAC-15E6-4659-9DFB-72B87AF00F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452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76677-C92C-4D7A-BDB3-D9CF821DCB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079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43 h 2182"/>
                <a:gd name="T4" fmla="*/ 8883 w 4897"/>
                <a:gd name="T5" fmla="*/ 43 h 2182"/>
                <a:gd name="T6" fmla="*/ 8883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8 h 2182"/>
                <a:gd name="T4" fmla="*/ 8883 w 4897"/>
                <a:gd name="T5" fmla="*/ 38 h 2182"/>
                <a:gd name="T6" fmla="*/ 8883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2B5DB21-FE76-4CF4-AADB-2D4478DEC38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http/sl.wikipedia.org/wiki/Slovensko_domobranstvo" TargetMode="Externa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images.google.si/imgres?imgurl=http://vedez.dzs.si/dslike/565/okupacijska%2520obmocja%2520v%2520slo2.JPG&amp;imgrefurl=http://vedez.dzs.si/dokumenti/dokument.asp%3Fid%3D565&amp;usg=__o-dUST7OjJpTThcLvAFIujKYiZ4=&amp;h=460&amp;w=750&amp;sz=101&amp;hl=sl&amp;start=30&amp;um=1&amp;tbnid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vslo.si/modload.php?&amp;c_mod=rnews&amp;op=sections&amp;func=read&amp;c_menu=1&amp;c_id=150487" TargetMode="External"/><Relationship Id="rId2" Type="http://schemas.openxmlformats.org/officeDocument/2006/relationships/hyperlink" Target="http://sl.wikipedia.org/wiki/Dra%C5%BEgo%C5%A1ka_bit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ers.volja.net/marijankr/Z28-stajerska.html" TargetMode="External"/><Relationship Id="rId5" Type="http://schemas.openxmlformats.org/officeDocument/2006/relationships/hyperlink" Target="http://sl.wikipedia.org/wiki/Bitka_v_Jelenovem_%C5%BDlebu" TargetMode="External"/><Relationship Id="rId4" Type="http://schemas.openxmlformats.org/officeDocument/2006/relationships/hyperlink" Target="http://sl.wikipedia.org/wiki/Pohorski_bataljo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4624"/>
            <a:ext cx="8223250" cy="2520280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dirty="0" smtClean="0">
                <a:solidFill>
                  <a:srgbClr val="FF0000"/>
                </a:solidFill>
              </a:rPr>
              <a:t>OSVOBODILNI BOJ IN SPOPADI MED SLOVENCI</a:t>
            </a:r>
            <a:endParaRPr lang="sl-SI" dirty="0" smtClean="0">
              <a:solidFill>
                <a:srgbClr val="FF0000"/>
              </a:solidFill>
            </a:endParaRPr>
          </a:p>
        </p:txBody>
      </p:sp>
      <p:pic>
        <p:nvPicPr>
          <p:cNvPr id="3075" name="Picture 5" descr="auschwitz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57175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otnik 2"/>
          <p:cNvSpPr/>
          <p:nvPr/>
        </p:nvSpPr>
        <p:spPr>
          <a:xfrm>
            <a:off x="457200" y="1124744"/>
            <a:ext cx="800323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Nestrpnost med obema taboroma je prerasla v oborožen spopad med Slovenci – </a:t>
            </a:r>
            <a:r>
              <a:rPr lang="sl-SI" sz="2000" b="1" dirty="0" smtClean="0">
                <a:solidFill>
                  <a:srgbClr val="C00000"/>
                </a:solidFill>
              </a:rPr>
              <a:t>DRŽAVLJANSKO VOJNO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336372" y="2204864"/>
            <a:ext cx="3888432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/>
              <a:t>Meščanski tabor je </a:t>
            </a:r>
            <a:r>
              <a:rPr lang="sl-SI" sz="1600" b="1" dirty="0" smtClean="0">
                <a:solidFill>
                  <a:srgbClr val="C00000"/>
                </a:solidFill>
              </a:rPr>
              <a:t>poleti 1942 </a:t>
            </a:r>
            <a:r>
              <a:rPr lang="sl-SI" sz="1600" b="1" dirty="0" smtClean="0"/>
              <a:t>v </a:t>
            </a:r>
            <a:r>
              <a:rPr lang="sl-SI" sz="1600" b="1" dirty="0" smtClean="0">
                <a:solidFill>
                  <a:srgbClr val="C00000"/>
                </a:solidFill>
              </a:rPr>
              <a:t>Ljubljanski pokrajini</a:t>
            </a:r>
            <a:r>
              <a:rPr lang="sl-SI" sz="1600" b="1" dirty="0" smtClean="0"/>
              <a:t> ustanovil oborožene skupine – </a:t>
            </a:r>
            <a:r>
              <a:rPr lang="sl-SI" sz="1600" b="1" dirty="0" smtClean="0">
                <a:solidFill>
                  <a:srgbClr val="C00000"/>
                </a:solidFill>
              </a:rPr>
              <a:t>VAŠKE STRAŽE</a:t>
            </a:r>
            <a:endParaRPr lang="sl-SI" sz="1600" b="1" dirty="0">
              <a:solidFill>
                <a:srgbClr val="C00000"/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336372" y="3501008"/>
            <a:ext cx="3888432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rgbClr val="C00000"/>
                </a:solidFill>
              </a:rPr>
              <a:t>Namen delovanja</a:t>
            </a:r>
            <a:r>
              <a:rPr lang="sl-SI" sz="1600" b="1" dirty="0" smtClean="0"/>
              <a:t>:</a:t>
            </a:r>
          </a:p>
          <a:p>
            <a:r>
              <a:rPr lang="sl-SI" sz="1600" b="1" dirty="0" smtClean="0"/>
              <a:t>- samoobramba podeželskega prebivalstva pred revolucionarnim nasiljem OF,</a:t>
            </a:r>
          </a:p>
          <a:p>
            <a:r>
              <a:rPr lang="sl-SI" sz="1600" b="1" dirty="0" smtClean="0"/>
              <a:t>- uničiti partizansko gibanje</a:t>
            </a:r>
            <a:endParaRPr lang="sl-SI" sz="1600" b="1" dirty="0"/>
          </a:p>
        </p:txBody>
      </p:sp>
      <p:grpSp>
        <p:nvGrpSpPr>
          <p:cNvPr id="8" name="Skupina 7"/>
          <p:cNvGrpSpPr/>
          <p:nvPr/>
        </p:nvGrpSpPr>
        <p:grpSpPr>
          <a:xfrm>
            <a:off x="4512836" y="3172504"/>
            <a:ext cx="4091221" cy="2992800"/>
            <a:chOff x="4427984" y="2204864"/>
            <a:chExt cx="4091221" cy="2992800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7984" y="2204864"/>
              <a:ext cx="4091221" cy="2992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048" y="4971863"/>
              <a:ext cx="2784780" cy="206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9" name="Zaobljeni pravokotnik 8"/>
          <p:cNvSpPr/>
          <p:nvPr/>
        </p:nvSpPr>
        <p:spPr>
          <a:xfrm>
            <a:off x="336372" y="5301208"/>
            <a:ext cx="3888432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/>
              <a:t>Italijani so jih priznali za svoje </a:t>
            </a:r>
            <a:r>
              <a:rPr lang="sl-SI" sz="1600" b="1" dirty="0" smtClean="0">
                <a:solidFill>
                  <a:srgbClr val="C00000"/>
                </a:solidFill>
              </a:rPr>
              <a:t>prostovoljne protikomunistične milice </a:t>
            </a:r>
            <a:r>
              <a:rPr lang="sl-SI" sz="1600" b="1" dirty="0" smtClean="0"/>
              <a:t>- MVAC</a:t>
            </a:r>
            <a:endParaRPr lang="sl-SI" sz="1600" b="1" dirty="0"/>
          </a:p>
        </p:txBody>
      </p:sp>
    </p:spTree>
    <p:extLst>
      <p:ext uri="{BB962C8B-B14F-4D97-AF65-F5344CB8AC3E}">
        <p14:creationId xmlns:p14="http://schemas.microsoft.com/office/powerpoint/2010/main" val="650145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5364088" y="240221"/>
            <a:ext cx="3672408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Ob vaških </a:t>
            </a:r>
            <a:r>
              <a:rPr lang="sl-SI" sz="2000" b="1" dirty="0" smtClean="0"/>
              <a:t>stražah je na Slovenskem delovalo tudi </a:t>
            </a:r>
            <a:r>
              <a:rPr lang="sl-SI" sz="2000" b="1" dirty="0" smtClean="0">
                <a:solidFill>
                  <a:srgbClr val="C00000"/>
                </a:solidFill>
              </a:rPr>
              <a:t>Četniško </a:t>
            </a:r>
            <a:r>
              <a:rPr lang="sl-SI" sz="2000" b="1" dirty="0">
                <a:solidFill>
                  <a:srgbClr val="C00000"/>
                </a:solidFill>
              </a:rPr>
              <a:t>gibanje </a:t>
            </a:r>
          </a:p>
        </p:txBody>
      </p:sp>
      <p:sp>
        <p:nvSpPr>
          <p:cNvPr id="3" name="Zaobljeni pravokotnik 2"/>
          <p:cNvSpPr/>
          <p:nvPr/>
        </p:nvSpPr>
        <p:spPr>
          <a:xfrm>
            <a:off x="5726326" y="5315591"/>
            <a:ext cx="3312368" cy="7136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Ilegalno ustanavljali oborožene oddelke</a:t>
            </a:r>
            <a:endParaRPr lang="sl-SI" b="1" dirty="0"/>
          </a:p>
        </p:txBody>
      </p:sp>
      <p:sp>
        <p:nvSpPr>
          <p:cNvPr id="4" name="Zaobljeni pravokotnik 3"/>
          <p:cNvSpPr/>
          <p:nvPr/>
        </p:nvSpPr>
        <p:spPr>
          <a:xfrm>
            <a:off x="5346972" y="1849041"/>
            <a:ext cx="3672408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Povezani z voditeljem četniškega gibanja v Jugoslaviji  Dražem Mihailovićem</a:t>
            </a:r>
            <a:endParaRPr lang="sl-SI" b="1" dirty="0"/>
          </a:p>
        </p:txBody>
      </p:sp>
      <p:sp>
        <p:nvSpPr>
          <p:cNvPr id="5" name="Zaobljeni pravokotnik 4"/>
          <p:cNvSpPr/>
          <p:nvPr/>
        </p:nvSpPr>
        <p:spPr>
          <a:xfrm>
            <a:off x="5724128" y="4350681"/>
            <a:ext cx="3312368" cy="4362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Napadali partizane</a:t>
            </a:r>
            <a:endParaRPr lang="sl-SI" b="1" dirty="0"/>
          </a:p>
        </p:txBody>
      </p:sp>
      <p:sp>
        <p:nvSpPr>
          <p:cNvPr id="6" name="Zaobljeni pravokotnik 5"/>
          <p:cNvSpPr/>
          <p:nvPr/>
        </p:nvSpPr>
        <p:spPr>
          <a:xfrm>
            <a:off x="6067052" y="3389933"/>
            <a:ext cx="2952328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Povezali z Italijani</a:t>
            </a:r>
            <a:endParaRPr lang="sl-SI" b="1" dirty="0"/>
          </a:p>
        </p:txBody>
      </p:sp>
      <p:sp>
        <p:nvSpPr>
          <p:cNvPr id="7" name="Zaobljeni pravokotnik 6"/>
          <p:cNvSpPr/>
          <p:nvPr/>
        </p:nvSpPr>
        <p:spPr>
          <a:xfrm>
            <a:off x="251520" y="240221"/>
            <a:ext cx="4752528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Z </a:t>
            </a:r>
            <a:r>
              <a:rPr lang="sl-SI" b="1" dirty="0" smtClean="0">
                <a:solidFill>
                  <a:srgbClr val="C00000"/>
                </a:solidFill>
              </a:rPr>
              <a:t>oboroženim sodelovanjem z okupatorjem </a:t>
            </a:r>
            <a:r>
              <a:rPr lang="sl-SI" b="1" dirty="0" smtClean="0"/>
              <a:t>so pripadniki vaških straž, četnikov in meščanski tabor zašli v </a:t>
            </a:r>
            <a:r>
              <a:rPr lang="sl-SI" b="1" dirty="0" smtClean="0">
                <a:solidFill>
                  <a:srgbClr val="C00000"/>
                </a:solidFill>
              </a:rPr>
              <a:t>kolaboracijo</a:t>
            </a:r>
            <a:r>
              <a:rPr lang="sl-SI" b="1" dirty="0" smtClean="0"/>
              <a:t> oziroma </a:t>
            </a:r>
            <a:r>
              <a:rPr lang="sl-SI" b="1" dirty="0" smtClean="0">
                <a:solidFill>
                  <a:srgbClr val="C00000"/>
                </a:solidFill>
              </a:rPr>
              <a:t>izdajstvo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263663" y="1586086"/>
            <a:ext cx="4584226" cy="9729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Ob kapitulaciji Italije so se z vaškimi stražami in četniki spopadli </a:t>
            </a:r>
            <a:r>
              <a:rPr lang="sl-SI" b="1" dirty="0" smtClean="0">
                <a:solidFill>
                  <a:srgbClr val="C00000"/>
                </a:solidFill>
              </a:rPr>
              <a:t>partizani</a:t>
            </a:r>
            <a:r>
              <a:rPr lang="sl-SI" b="1" dirty="0" smtClean="0"/>
              <a:t> in jih </a:t>
            </a:r>
            <a:r>
              <a:rPr lang="sl-SI" b="1" dirty="0" smtClean="0">
                <a:solidFill>
                  <a:srgbClr val="C00000"/>
                </a:solidFill>
              </a:rPr>
              <a:t>premagali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9" name="Zaobljeni pravokotnik 8"/>
          <p:cNvSpPr/>
          <p:nvPr/>
        </p:nvSpPr>
        <p:spPr>
          <a:xfrm>
            <a:off x="755576" y="2824734"/>
            <a:ext cx="1080120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/>
              <a:t>Turjak</a:t>
            </a:r>
            <a:endParaRPr lang="sl-SI" sz="1600" b="1" dirty="0"/>
          </a:p>
        </p:txBody>
      </p:sp>
      <p:sp>
        <p:nvSpPr>
          <p:cNvPr id="10" name="Zaobljeni pravokotnik 9"/>
          <p:cNvSpPr/>
          <p:nvPr/>
        </p:nvSpPr>
        <p:spPr>
          <a:xfrm>
            <a:off x="3131840" y="2824734"/>
            <a:ext cx="1080120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/>
              <a:t>Grčarice</a:t>
            </a:r>
            <a:endParaRPr lang="sl-SI" sz="1600" b="1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329" y="3429000"/>
            <a:ext cx="4371106" cy="3429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Puščica dol 12"/>
          <p:cNvSpPr/>
          <p:nvPr/>
        </p:nvSpPr>
        <p:spPr>
          <a:xfrm>
            <a:off x="7255569" y="1407980"/>
            <a:ext cx="197136" cy="4091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uščica dol 13"/>
          <p:cNvSpPr/>
          <p:nvPr/>
        </p:nvSpPr>
        <p:spPr>
          <a:xfrm>
            <a:off x="7233343" y="3008822"/>
            <a:ext cx="216024" cy="38111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uščica dol 14"/>
          <p:cNvSpPr/>
          <p:nvPr/>
        </p:nvSpPr>
        <p:spPr>
          <a:xfrm>
            <a:off x="7233343" y="3968806"/>
            <a:ext cx="206580" cy="417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uščica dol 15"/>
          <p:cNvSpPr/>
          <p:nvPr/>
        </p:nvSpPr>
        <p:spPr>
          <a:xfrm>
            <a:off x="7236296" y="4847445"/>
            <a:ext cx="216024" cy="47316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Leva puščica 16"/>
          <p:cNvSpPr/>
          <p:nvPr/>
        </p:nvSpPr>
        <p:spPr>
          <a:xfrm>
            <a:off x="4990310" y="672268"/>
            <a:ext cx="356661" cy="23645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uščica dol 17"/>
          <p:cNvSpPr/>
          <p:nvPr/>
        </p:nvSpPr>
        <p:spPr>
          <a:xfrm>
            <a:off x="1331640" y="2558989"/>
            <a:ext cx="144016" cy="26574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uščica dol 18"/>
          <p:cNvSpPr/>
          <p:nvPr/>
        </p:nvSpPr>
        <p:spPr>
          <a:xfrm>
            <a:off x="3563888" y="2558989"/>
            <a:ext cx="144016" cy="26574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1832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333375"/>
            <a:ext cx="8845550" cy="43195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sl-SI" sz="2800" b="1" u="sng" dirty="0" smtClean="0">
                <a:solidFill>
                  <a:srgbClr val="FF0000"/>
                </a:solidFill>
              </a:rPr>
              <a:t>DOMOBRANCI</a:t>
            </a:r>
            <a:endParaRPr lang="sl-SI" sz="2800" b="1" u="sng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sz="2400" dirty="0" smtClean="0"/>
              <a:t>	Po nemškem zavzetju Ljubljanske pokrajine jeseni 1943 </a:t>
            </a:r>
            <a:r>
              <a:rPr lang="sl-SI" sz="2400" b="1" i="1" dirty="0" smtClean="0">
                <a:solidFill>
                  <a:srgbClr val="FFCC00"/>
                </a:solidFill>
              </a:rPr>
              <a:t>Leon Rupnik </a:t>
            </a:r>
            <a:r>
              <a:rPr lang="sl-SI" sz="2400" dirty="0" smtClean="0"/>
              <a:t>prevzame vodenje pokrajinske uprave. Z nekaj simpatizerji nacizma je celo načrtoval obračun s starimi meščanskimi politiki. Ustanovi </a:t>
            </a:r>
            <a:r>
              <a:rPr lang="sl-SI" sz="2400" b="1" i="1" dirty="0" smtClean="0">
                <a:solidFill>
                  <a:srgbClr val="FFCC00"/>
                </a:solidFill>
              </a:rPr>
              <a:t>slovensko domobranstvo</a:t>
            </a:r>
            <a:r>
              <a:rPr lang="sl-SI" sz="2400" dirty="0" smtClean="0"/>
              <a:t>, ki je bilo pomožna policijska enota pod nemškim poveljstvom. Od Nemcev so dobivali orožje in celo plačo. Štelo je skoraj 15.000 mož. Zaradi </a:t>
            </a:r>
            <a:r>
              <a:rPr lang="sl-SI" sz="2400" b="1" i="1" dirty="0" smtClean="0">
                <a:solidFill>
                  <a:srgbClr val="FFCC00"/>
                </a:solidFill>
              </a:rPr>
              <a:t>prisege</a:t>
            </a:r>
            <a:r>
              <a:rPr lang="sl-SI" sz="2400" dirty="0" smtClean="0"/>
              <a:t> Hitlerju 20. aprila 1944 jih štejemo za kolaboracioniste. Ob koncu vojne so se umaknili na avstrijsko Koroško, 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vendar </a:t>
            </a:r>
            <a:r>
              <a:rPr lang="sl-SI" sz="2400" dirty="0" smtClean="0"/>
              <a:t>jih Britanci vrnejo, 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tako </a:t>
            </a:r>
            <a:r>
              <a:rPr lang="sl-SI" sz="2400" dirty="0" smtClean="0"/>
              <a:t>da jih večino </a:t>
            </a:r>
            <a:r>
              <a:rPr lang="sl-SI" sz="2400" b="1" i="1" dirty="0" smtClean="0">
                <a:solidFill>
                  <a:srgbClr val="FFCC00"/>
                </a:solidFill>
              </a:rPr>
              <a:t>pobijejo</a:t>
            </a:r>
            <a:r>
              <a:rPr lang="sl-SI" sz="2400" dirty="0" smtClean="0"/>
              <a:t> 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brez </a:t>
            </a:r>
            <a:r>
              <a:rPr lang="sl-SI" sz="2400" dirty="0" smtClean="0"/>
              <a:t>sojenja (povojni poboji).</a:t>
            </a:r>
            <a:endParaRPr lang="sl-SI" sz="2400" b="1" i="1" dirty="0" smtClean="0"/>
          </a:p>
        </p:txBody>
      </p:sp>
      <p:pic>
        <p:nvPicPr>
          <p:cNvPr id="14340" name="Picture 4" descr="Slovensko domobranstvo - Wikipedija, prosta encikloped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4042"/>
            <a:ext cx="4513684" cy="299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319" y="1105428"/>
            <a:ext cx="4194361" cy="4824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1204" y="3678371"/>
            <a:ext cx="2028420" cy="228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Zaobljeni pravokotnik 4"/>
          <p:cNvSpPr/>
          <p:nvPr/>
        </p:nvSpPr>
        <p:spPr>
          <a:xfrm>
            <a:off x="4788024" y="1105325"/>
            <a:ext cx="3934780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Po kapitulaciji Italije so oblast nad Ljubljansko pokrajino prevzeli </a:t>
            </a:r>
            <a:r>
              <a:rPr lang="sl-SI" sz="2000" b="1" dirty="0" smtClean="0">
                <a:solidFill>
                  <a:srgbClr val="C00000"/>
                </a:solidFill>
              </a:rPr>
              <a:t>Nemci</a:t>
            </a:r>
            <a:r>
              <a:rPr lang="sl-SI" sz="2000" b="1" dirty="0" smtClean="0"/>
              <a:t>.</a:t>
            </a:r>
            <a:endParaRPr lang="sl-SI" sz="2000" b="1" dirty="0"/>
          </a:p>
        </p:txBody>
      </p:sp>
      <p:sp>
        <p:nvSpPr>
          <p:cNvPr id="6" name="Zaobljeni pravokotnik 5"/>
          <p:cNvSpPr/>
          <p:nvPr/>
        </p:nvSpPr>
        <p:spPr>
          <a:xfrm>
            <a:off x="4788024" y="2357240"/>
            <a:ext cx="3934780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Vodstvo so zaupali </a:t>
            </a:r>
            <a:r>
              <a:rPr lang="sl-SI" sz="2000" b="1" dirty="0" smtClean="0">
                <a:solidFill>
                  <a:srgbClr val="C00000"/>
                </a:solidFill>
              </a:rPr>
              <a:t>Leonu Rupniku</a:t>
            </a:r>
            <a:r>
              <a:rPr lang="sl-SI" sz="2000" b="1" dirty="0" smtClean="0"/>
              <a:t>.</a:t>
            </a:r>
            <a:endParaRPr lang="sl-SI" sz="2000" b="1" dirty="0"/>
          </a:p>
        </p:txBody>
      </p:sp>
      <p:sp>
        <p:nvSpPr>
          <p:cNvPr id="7" name="Interaktivni gumb: Informacije 6">
            <a:hlinkClick r:id="rId5" highlightClick="1">
              <a:snd r:embed="rId4" name="camera.wav"/>
            </a:hlinkClick>
          </p:cNvPr>
          <p:cNvSpPr/>
          <p:nvPr/>
        </p:nvSpPr>
        <p:spPr>
          <a:xfrm>
            <a:off x="4932040" y="4509120"/>
            <a:ext cx="576064" cy="504056"/>
          </a:xfrm>
          <a:prstGeom prst="actionButtonInform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9572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683568" y="584684"/>
            <a:ext cx="7848872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Na pobudo Leona Rupnika je bilo ustanovljeno </a:t>
            </a:r>
          </a:p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SLOVENSKO DOMOBRANSTVO</a:t>
            </a:r>
            <a:r>
              <a:rPr lang="sl-SI" sz="2000" b="1" dirty="0" smtClean="0"/>
              <a:t>,</a:t>
            </a:r>
          </a:p>
          <a:p>
            <a:pPr algn="ctr"/>
            <a:r>
              <a:rPr lang="sl-SI" sz="2000" b="1" dirty="0" smtClean="0"/>
              <a:t>da bi Slovence branili pred komunizmom</a:t>
            </a:r>
            <a:endParaRPr lang="sl-SI" sz="2000" b="1" dirty="0"/>
          </a:p>
        </p:txBody>
      </p:sp>
      <p:sp>
        <p:nvSpPr>
          <p:cNvPr id="3" name="Zaobljeni pravokotnik 2"/>
          <p:cNvSpPr/>
          <p:nvPr/>
        </p:nvSpPr>
        <p:spPr>
          <a:xfrm>
            <a:off x="395536" y="1988840"/>
            <a:ext cx="3960440" cy="21602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sl-SI" sz="1600" b="1" dirty="0" smtClean="0"/>
              <a:t>Delovali kot pomožne policijske sile pod nemškim poveljstvom.</a:t>
            </a:r>
          </a:p>
          <a:p>
            <a:pPr marL="285750" indent="-285750">
              <a:buFontTx/>
              <a:buChar char="-"/>
            </a:pPr>
            <a:r>
              <a:rPr lang="sl-SI" sz="1600" b="1" dirty="0" smtClean="0"/>
              <a:t>Predvsem varovali prometne povezave in vasi.</a:t>
            </a:r>
          </a:p>
          <a:p>
            <a:pPr marL="285750" indent="-285750">
              <a:buFontTx/>
              <a:buChar char="-"/>
            </a:pPr>
            <a:r>
              <a:rPr lang="sl-SI" sz="1600" b="1" dirty="0" smtClean="0"/>
              <a:t>Med nemškimi ofenzivami proti partizanom pomagali redni nemški vojski.</a:t>
            </a:r>
            <a:endParaRPr lang="sl-SI" sz="1600" b="1" dirty="0"/>
          </a:p>
        </p:txBody>
      </p:sp>
      <p:sp>
        <p:nvSpPr>
          <p:cNvPr id="4" name="Zaobljeni pravokotnik 3"/>
          <p:cNvSpPr/>
          <p:nvPr/>
        </p:nvSpPr>
        <p:spPr>
          <a:xfrm>
            <a:off x="4801568" y="1880828"/>
            <a:ext cx="4181738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rgbClr val="C00000"/>
                </a:solidFill>
              </a:rPr>
              <a:t>Prisegli</a:t>
            </a:r>
            <a:r>
              <a:rPr lang="sl-SI" sz="1600" b="1" dirty="0" smtClean="0"/>
              <a:t> </a:t>
            </a:r>
            <a:r>
              <a:rPr lang="sl-SI" sz="1600" b="1" dirty="0" smtClean="0"/>
              <a:t>Hitlerjevi Nemčiji.</a:t>
            </a:r>
            <a:endParaRPr lang="sl-SI" sz="1600" b="1" dirty="0"/>
          </a:p>
        </p:txBody>
      </p:sp>
      <p:sp>
        <p:nvSpPr>
          <p:cNvPr id="5" name="Zaobljeni pravokotnik 4"/>
          <p:cNvSpPr/>
          <p:nvPr/>
        </p:nvSpPr>
        <p:spPr>
          <a:xfrm>
            <a:off x="4815908" y="3255484"/>
            <a:ext cx="4181739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smtClean="0"/>
              <a:t>Od Nemcev </a:t>
            </a:r>
            <a:r>
              <a:rPr lang="sl-SI" sz="1600" b="1" dirty="0" smtClean="0">
                <a:solidFill>
                  <a:srgbClr val="C00000"/>
                </a:solidFill>
              </a:rPr>
              <a:t>dobivali </a:t>
            </a:r>
            <a:r>
              <a:rPr lang="sl-SI" sz="1600" b="1" dirty="0" smtClean="0"/>
              <a:t>orožje in plačilo.</a:t>
            </a:r>
            <a:endParaRPr lang="sl-SI" sz="1600" b="1" dirty="0"/>
          </a:p>
        </p:txBody>
      </p:sp>
      <p:sp>
        <p:nvSpPr>
          <p:cNvPr id="6" name="Zaobljeni pravokotnik 5"/>
          <p:cNvSpPr/>
          <p:nvPr/>
        </p:nvSpPr>
        <p:spPr>
          <a:xfrm>
            <a:off x="4765138" y="4581128"/>
            <a:ext cx="4181739" cy="64807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rgbClr val="C00000"/>
                </a:solidFill>
              </a:rPr>
              <a:t>Delovali</a:t>
            </a:r>
            <a:r>
              <a:rPr lang="sl-SI" sz="1600" b="1" dirty="0" smtClean="0"/>
              <a:t> v Ljubljanski pokrajini, na Primorskem in Gorenjskem.</a:t>
            </a:r>
            <a:endParaRPr lang="sl-SI" sz="1600" b="1" dirty="0"/>
          </a:p>
        </p:txBody>
      </p:sp>
      <p:sp>
        <p:nvSpPr>
          <p:cNvPr id="7" name="Zaobljeni pravokotnik 6"/>
          <p:cNvSpPr/>
          <p:nvPr/>
        </p:nvSpPr>
        <p:spPr>
          <a:xfrm>
            <a:off x="4773627" y="5733256"/>
            <a:ext cx="4109730" cy="5040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smtClean="0"/>
              <a:t>Domobranstvo štelo okoli </a:t>
            </a:r>
            <a:r>
              <a:rPr lang="sl-SI" sz="1600" b="1" dirty="0" smtClean="0">
                <a:solidFill>
                  <a:srgbClr val="C00000"/>
                </a:solidFill>
              </a:rPr>
              <a:t>13.500 mož</a:t>
            </a:r>
            <a:r>
              <a:rPr lang="sl-SI" sz="1600" b="1" dirty="0" smtClean="0"/>
              <a:t>.</a:t>
            </a:r>
            <a:endParaRPr lang="sl-SI" sz="1600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395536" y="4725144"/>
            <a:ext cx="3960440" cy="12601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Ob koncu vojne so se </a:t>
            </a:r>
            <a:r>
              <a:rPr lang="sl-SI" sz="2000" b="1" dirty="0" smtClean="0">
                <a:solidFill>
                  <a:srgbClr val="C00000"/>
                </a:solidFill>
              </a:rPr>
              <a:t>umaknili</a:t>
            </a:r>
            <a:r>
              <a:rPr lang="sl-SI" sz="2000" b="1" dirty="0" smtClean="0"/>
              <a:t> na avstrijsko </a:t>
            </a:r>
            <a:r>
              <a:rPr lang="sl-SI" sz="2000" b="1" dirty="0" smtClean="0">
                <a:solidFill>
                  <a:srgbClr val="C00000"/>
                </a:solidFill>
              </a:rPr>
              <a:t>Koroško</a:t>
            </a:r>
            <a:r>
              <a:rPr lang="sl-SI" sz="2000" b="1" dirty="0" smtClean="0"/>
              <a:t> in predali </a:t>
            </a:r>
            <a:r>
              <a:rPr lang="sl-SI" sz="2000" b="1" dirty="0" smtClean="0">
                <a:solidFill>
                  <a:srgbClr val="C00000"/>
                </a:solidFill>
              </a:rPr>
              <a:t>zaveznikom.</a:t>
            </a:r>
            <a:endParaRPr lang="sl-SI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8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07504" y="980728"/>
            <a:ext cx="869880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altLang="sl-SI" sz="2000" b="1" u="sng" dirty="0">
                <a:solidFill>
                  <a:srgbClr val="FF0000"/>
                </a:solidFill>
              </a:rPr>
              <a:t>ODZIVI NA OKUPACIJO</a:t>
            </a:r>
          </a:p>
          <a:p>
            <a:pPr algn="just">
              <a:defRPr/>
            </a:pPr>
            <a:r>
              <a:rPr lang="sl-SI" sz="2000" dirty="0" smtClean="0">
                <a:latin typeface="Arial" charset="0"/>
                <a:cs typeface="Arial" charset="0"/>
              </a:rPr>
              <a:t>Najhujši </a:t>
            </a:r>
            <a:r>
              <a:rPr lang="sl-SI" sz="2000" dirty="0">
                <a:latin typeface="Arial" charset="0"/>
                <a:cs typeface="Arial" charset="0"/>
              </a:rPr>
              <a:t>pritisk so izvajali </a:t>
            </a:r>
            <a:r>
              <a:rPr lang="sl-SI" sz="2000" b="1" i="1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Nemci</a:t>
            </a:r>
            <a:r>
              <a:rPr lang="sl-SI" sz="2000" dirty="0" smtClean="0">
                <a:latin typeface="Arial" charset="0"/>
                <a:cs typeface="Arial" charset="0"/>
              </a:rPr>
              <a:t>, bolj </a:t>
            </a:r>
            <a:r>
              <a:rPr lang="sl-SI" sz="2000" dirty="0">
                <a:latin typeface="Arial" charset="0"/>
                <a:cs typeface="Arial" charset="0"/>
              </a:rPr>
              <a:t>mili so bili </a:t>
            </a:r>
            <a:r>
              <a:rPr lang="sl-SI" sz="2000" b="1" i="1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Italijani. </a:t>
            </a:r>
            <a:r>
              <a:rPr lang="sl-SI" sz="2000" dirty="0" smtClean="0">
                <a:latin typeface="Arial" charset="0"/>
                <a:cs typeface="Arial" charset="0"/>
              </a:rPr>
              <a:t>Za politiko čakanja in kolaboracije se je odločil </a:t>
            </a:r>
            <a:r>
              <a:rPr lang="sl-SI" sz="2000" b="1" i="1" dirty="0">
                <a:solidFill>
                  <a:srgbClr val="FFCC00"/>
                </a:solidFill>
                <a:latin typeface="Arial" charset="0"/>
                <a:cs typeface="Arial" charset="0"/>
              </a:rPr>
              <a:t>Meščanski tabor</a:t>
            </a:r>
            <a:r>
              <a:rPr lang="sl-SI" sz="2000" dirty="0">
                <a:solidFill>
                  <a:srgbClr val="FFCC00"/>
                </a:solidFill>
                <a:latin typeface="Arial" charset="0"/>
                <a:cs typeface="Arial" charset="0"/>
              </a:rPr>
              <a:t> </a:t>
            </a:r>
            <a:r>
              <a:rPr lang="sl-SI" sz="2000" dirty="0" smtClean="0">
                <a:latin typeface="Arial" charset="0"/>
                <a:cs typeface="Arial" charset="0"/>
              </a:rPr>
              <a:t>. (Narodni </a:t>
            </a:r>
            <a:r>
              <a:rPr lang="sl-SI" sz="2000" dirty="0">
                <a:latin typeface="Arial" charset="0"/>
                <a:cs typeface="Arial" charset="0"/>
              </a:rPr>
              <a:t>svet </a:t>
            </a:r>
            <a:r>
              <a:rPr lang="sl-SI" sz="2000" dirty="0" smtClean="0">
                <a:latin typeface="Arial" charset="0"/>
                <a:cs typeface="Arial" charset="0"/>
              </a:rPr>
              <a:t>in soupravljanje Ljubljanske pokrajine).  </a:t>
            </a:r>
            <a:r>
              <a:rPr lang="sl-SI" sz="2000" b="1" i="1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Delavski </a:t>
            </a:r>
            <a:r>
              <a:rPr lang="sl-SI" sz="2000" b="1" i="1" dirty="0">
                <a:solidFill>
                  <a:srgbClr val="FFCC00"/>
                </a:solidFill>
                <a:latin typeface="Arial" charset="0"/>
                <a:cs typeface="Arial" charset="0"/>
              </a:rPr>
              <a:t>tabor</a:t>
            </a:r>
            <a:r>
              <a:rPr lang="sl-SI" sz="2000" dirty="0">
                <a:latin typeface="Arial" charset="0"/>
                <a:cs typeface="Arial" charset="0"/>
              </a:rPr>
              <a:t> </a:t>
            </a:r>
            <a:r>
              <a:rPr lang="sl-SI" sz="2000" dirty="0" smtClean="0">
                <a:latin typeface="Arial" charset="0"/>
                <a:cs typeface="Arial" charset="0"/>
              </a:rPr>
              <a:t>(komunist, krščanski </a:t>
            </a:r>
            <a:r>
              <a:rPr lang="sl-SI" sz="2000" dirty="0">
                <a:latin typeface="Arial" charset="0"/>
                <a:cs typeface="Arial" charset="0"/>
              </a:rPr>
              <a:t>socialisti, sokoli in </a:t>
            </a:r>
            <a:r>
              <a:rPr lang="sl-SI" sz="2000" dirty="0" smtClean="0">
                <a:latin typeface="Arial" charset="0"/>
                <a:cs typeface="Arial" charset="0"/>
              </a:rPr>
              <a:t>kulturniki) ustanovijo </a:t>
            </a:r>
            <a:r>
              <a:rPr lang="sl-SI" sz="2000" dirty="0">
                <a:latin typeface="Arial" charset="0"/>
                <a:cs typeface="Arial" charset="0"/>
              </a:rPr>
              <a:t>v </a:t>
            </a:r>
            <a:r>
              <a:rPr lang="sl-SI" sz="2000" b="1" i="1" dirty="0">
                <a:solidFill>
                  <a:srgbClr val="FF3300"/>
                </a:solidFill>
                <a:latin typeface="Arial" charset="0"/>
                <a:cs typeface="Arial" charset="0"/>
              </a:rPr>
              <a:t>Osvobodilno fronto - </a:t>
            </a:r>
            <a:r>
              <a:rPr lang="sl-SI" sz="2000" b="1" i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OF</a:t>
            </a:r>
            <a:r>
              <a:rPr lang="sl-SI" sz="20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  <a:r>
              <a:rPr lang="sl-SI" sz="2000" dirty="0" smtClean="0">
                <a:latin typeface="Arial" charset="0"/>
                <a:cs typeface="Arial" charset="0"/>
              </a:rPr>
              <a:t>(27</a:t>
            </a:r>
            <a:r>
              <a:rPr lang="sl-SI" sz="2000" dirty="0">
                <a:latin typeface="Arial" charset="0"/>
                <a:cs typeface="Arial" charset="0"/>
              </a:rPr>
              <a:t>. </a:t>
            </a:r>
            <a:r>
              <a:rPr lang="sl-SI" sz="2000" dirty="0" smtClean="0">
                <a:latin typeface="Arial" charset="0"/>
                <a:cs typeface="Arial" charset="0"/>
              </a:rPr>
              <a:t>4. 1941) </a:t>
            </a:r>
            <a:r>
              <a:rPr lang="sl-SI" sz="2000" dirty="0">
                <a:latin typeface="Arial" charset="0"/>
                <a:cs typeface="Arial" charset="0"/>
              </a:rPr>
              <a:t>in </a:t>
            </a:r>
            <a:r>
              <a:rPr lang="sl-SI" sz="2000" dirty="0" smtClean="0">
                <a:latin typeface="Arial" charset="0"/>
                <a:cs typeface="Arial" charset="0"/>
              </a:rPr>
              <a:t>da </a:t>
            </a:r>
            <a:r>
              <a:rPr lang="sl-SI" sz="2000" dirty="0">
                <a:latin typeface="Arial" charset="0"/>
                <a:cs typeface="Arial" charset="0"/>
              </a:rPr>
              <a:t>pobudo za odpor </a:t>
            </a:r>
            <a:r>
              <a:rPr lang="sl-SI" sz="2000" dirty="0" smtClean="0">
                <a:latin typeface="Arial" charset="0"/>
                <a:cs typeface="Arial" charset="0"/>
              </a:rPr>
              <a:t>in </a:t>
            </a:r>
            <a:r>
              <a:rPr lang="sl-SI" sz="2000" dirty="0">
                <a:latin typeface="Arial" charset="0"/>
                <a:cs typeface="Arial" charset="0"/>
              </a:rPr>
              <a:t>“ljudsko demokracijo” (revolucijo</a:t>
            </a:r>
            <a:r>
              <a:rPr lang="sl-SI" sz="2000" dirty="0" smtClean="0">
                <a:latin typeface="Arial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sl-SI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PARTIZANI</a:t>
            </a:r>
          </a:p>
          <a:p>
            <a:pPr algn="just">
              <a:defRPr/>
            </a:pPr>
            <a:r>
              <a:rPr lang="sl-SI" sz="2000" dirty="0" smtClean="0">
                <a:latin typeface="Arial" charset="0"/>
                <a:cs typeface="Arial" charset="0"/>
              </a:rPr>
              <a:t>Bojujejo se </a:t>
            </a:r>
            <a:r>
              <a:rPr lang="sl-SI" sz="2000" b="1" i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gverilsko</a:t>
            </a:r>
            <a:r>
              <a:rPr lang="sl-SI" sz="2000" dirty="0" smtClean="0">
                <a:latin typeface="Arial" charset="0"/>
                <a:cs typeface="Arial" charset="0"/>
              </a:rPr>
              <a:t> (gozdovi) od julija 1941. Večje enote ustanovijo  1942. Kljub veliki premoči Italijanom in kasneje Nemcem odporniškega gibanja </a:t>
            </a:r>
            <a:r>
              <a:rPr lang="sl-SI" sz="2000" b="1" i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ne uspe zatreti</a:t>
            </a:r>
            <a:r>
              <a:rPr lang="sl-SI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. </a:t>
            </a:r>
            <a:r>
              <a:rPr lang="sl-SI" sz="2000" dirty="0" smtClean="0">
                <a:latin typeface="Arial" charset="0"/>
                <a:cs typeface="Arial" charset="0"/>
              </a:rPr>
              <a:t>Od novembra 1943 imajo pomoč zaveznikov. Najbolj odmevne bitke so bile v Dražgošah, na Pohorju in Jelenovem žlebu.</a:t>
            </a:r>
          </a:p>
          <a:p>
            <a:pPr algn="ctr">
              <a:defRPr/>
            </a:pPr>
            <a:r>
              <a:rPr lang="sl-SI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SPOPADI MED SLOVENCI</a:t>
            </a:r>
          </a:p>
          <a:p>
            <a:pPr algn="just">
              <a:defRPr/>
            </a:pPr>
            <a:r>
              <a:rPr lang="sl-SI" sz="2000" dirty="0" smtClean="0">
                <a:latin typeface="Arial" charset="0"/>
                <a:cs typeface="Arial" charset="0"/>
              </a:rPr>
              <a:t>Zaradi predvojnih nasprotij in medvojnega nasilja v italijanskem delu nastanejo </a:t>
            </a:r>
            <a:r>
              <a:rPr lang="sl-SI" sz="2000" b="1" i="1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vaške straže </a:t>
            </a:r>
            <a:r>
              <a:rPr lang="sl-SI" sz="2000" dirty="0" smtClean="0">
                <a:latin typeface="Arial" charset="0"/>
                <a:cs typeface="Arial" charset="0"/>
              </a:rPr>
              <a:t>(MVAC) in četniško gibanje; ki se povežejo z Italijani proti partizanom. Slednji jih </a:t>
            </a:r>
            <a:r>
              <a:rPr lang="sl-SI" sz="2000" b="1" i="1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uničijo</a:t>
            </a:r>
            <a:r>
              <a:rPr lang="sl-SI" sz="2000" dirty="0" smtClean="0">
                <a:latin typeface="Arial" charset="0"/>
                <a:cs typeface="Arial" charset="0"/>
              </a:rPr>
              <a:t> septembra 1943. Nemci leta 1943 podprejo Rupnikove domobrance, ki prisežejo Hitlerju. Ob koncu vojne zbežijo, a jih Britanci vrnejo (</a:t>
            </a:r>
            <a:r>
              <a:rPr lang="sl-SI" sz="2000" b="1" i="1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povojni poboji</a:t>
            </a:r>
            <a:r>
              <a:rPr lang="sl-SI" sz="2000" dirty="0" smtClean="0">
                <a:latin typeface="Arial" charset="0"/>
                <a:cs typeface="Arial" charset="0"/>
              </a:rPr>
              <a:t>).</a:t>
            </a:r>
            <a:endParaRPr lang="sl-SI" sz="2000" dirty="0">
              <a:latin typeface="Arial" charset="0"/>
              <a:cs typeface="Arial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0" y="2992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u="sng" dirty="0" smtClean="0">
                <a:solidFill>
                  <a:srgbClr val="FFFF00"/>
                </a:solidFill>
              </a:rPr>
              <a:t>3. 5 OSVOBODILNI BOJ IN SPOPADI MED SLOVENCI</a:t>
            </a:r>
            <a:endParaRPr lang="sl-SI" sz="28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504" y="0"/>
            <a:ext cx="8928992" cy="314096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sl-SI" dirty="0" smtClean="0"/>
              <a:t>	</a:t>
            </a:r>
            <a:r>
              <a:rPr lang="sl-SI" b="1" u="sng" dirty="0" smtClean="0">
                <a:solidFill>
                  <a:srgbClr val="FF0000"/>
                </a:solidFill>
              </a:rPr>
              <a:t>ODZIVI </a:t>
            </a:r>
            <a:r>
              <a:rPr lang="sl-SI" b="1" u="sng" dirty="0" smtClean="0">
                <a:solidFill>
                  <a:srgbClr val="FF0000"/>
                </a:solidFill>
              </a:rPr>
              <a:t>NA OKUPACIJO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sl-SI" sz="2200" dirty="0" smtClean="0">
                <a:solidFill>
                  <a:srgbClr val="FF0000"/>
                </a:solidFill>
              </a:rPr>
              <a:t>	</a:t>
            </a:r>
            <a:r>
              <a:rPr lang="sl-SI" sz="2200" dirty="0" smtClean="0"/>
              <a:t>Najhujši pritisk na Slovence so izvajali </a:t>
            </a:r>
            <a:r>
              <a:rPr lang="sl-SI" sz="2200" b="1" i="1" dirty="0" smtClean="0">
                <a:solidFill>
                  <a:srgbClr val="FFCC00"/>
                </a:solidFill>
              </a:rPr>
              <a:t>Nemci</a:t>
            </a:r>
            <a:r>
              <a:rPr lang="sl-SI" sz="2200" dirty="0" smtClean="0"/>
              <a:t>, ki so ukinili vso javno uporabo slovenščine, delovanje slovenskih društev … Več kot 70.000 Slovencev so izselili v Nemčijo in Srbijo, številni pa so zbežali. Mnoge izobražence in  zavedne Slovence pa so zaprli. Zaplenili so tudi ogromno premoženja in nepremičnin. Le malo so za njimi po nasilju zaostajali </a:t>
            </a:r>
            <a:r>
              <a:rPr lang="sl-SI" sz="2200" b="1" i="1" dirty="0" smtClean="0">
                <a:solidFill>
                  <a:srgbClr val="FFCC00"/>
                </a:solidFill>
              </a:rPr>
              <a:t>Madžari</a:t>
            </a:r>
            <a:r>
              <a:rPr lang="sl-SI" sz="2200" dirty="0" smtClean="0"/>
              <a:t>. Bolj mili so bili </a:t>
            </a:r>
            <a:r>
              <a:rPr lang="sl-SI" sz="2200" b="1" i="1" dirty="0" smtClean="0">
                <a:solidFill>
                  <a:srgbClr val="FFCC00"/>
                </a:solidFill>
              </a:rPr>
              <a:t>Italijani</a:t>
            </a:r>
            <a:r>
              <a:rPr lang="sl-SI" sz="2200" dirty="0" smtClean="0"/>
              <a:t>, ki so dopustili souporabo slovenščine in delovanje slovenskih ustanov.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sz="2400" dirty="0" smtClean="0"/>
              <a:t>	</a:t>
            </a:r>
            <a:endParaRPr lang="sl-SI" dirty="0" smtClean="0">
              <a:solidFill>
                <a:srgbClr val="FF0000"/>
              </a:solidFill>
            </a:endParaRPr>
          </a:p>
        </p:txBody>
      </p:sp>
      <p:pic>
        <p:nvPicPr>
          <p:cNvPr id="2" name="Slika 1" descr="Nazityskland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78381"/>
            <a:ext cx="4176464" cy="2856701"/>
          </a:xfrm>
          <a:prstGeom prst="rect">
            <a:avLst/>
          </a:prstGeom>
        </p:spPr>
      </p:pic>
      <p:pic>
        <p:nvPicPr>
          <p:cNvPr id="32770" name="Picture 2" descr="Okupacijska cona Spodnja Štajers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297529" cy="28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sl-SI" sz="3600" dirty="0"/>
              <a:t>	</a:t>
            </a:r>
            <a:r>
              <a:rPr lang="sl-SI" sz="3600" u="sng" dirty="0">
                <a:solidFill>
                  <a:srgbClr val="FF0000"/>
                </a:solidFill>
              </a:rPr>
              <a:t>ODZIVI NA OKUPACIJO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761" y="1196752"/>
            <a:ext cx="4159981" cy="197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6245" y="1196752"/>
            <a:ext cx="4159981" cy="258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Puščica dol 9"/>
          <p:cNvSpPr/>
          <p:nvPr/>
        </p:nvSpPr>
        <p:spPr>
          <a:xfrm>
            <a:off x="2123727" y="3295175"/>
            <a:ext cx="432048" cy="4489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uščica dol 10"/>
          <p:cNvSpPr/>
          <p:nvPr/>
        </p:nvSpPr>
        <p:spPr>
          <a:xfrm>
            <a:off x="6498625" y="3879424"/>
            <a:ext cx="504056" cy="50036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Zaobljeni pravokotnik 11"/>
          <p:cNvSpPr/>
          <p:nvPr/>
        </p:nvSpPr>
        <p:spPr>
          <a:xfrm>
            <a:off x="363997" y="3754492"/>
            <a:ext cx="4032448" cy="14027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Predstavniki komunistične partije in nekaterih levo usmerjenih skupin so </a:t>
            </a: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26. aprila 1941 </a:t>
            </a:r>
            <a:r>
              <a:rPr lang="sl-SI" b="1" dirty="0" smtClean="0"/>
              <a:t>ustanovili </a:t>
            </a: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Osvobodilno fronto - OF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3" name="Zaobljeni pravokotnik 12"/>
          <p:cNvSpPr/>
          <p:nvPr/>
        </p:nvSpPr>
        <p:spPr>
          <a:xfrm>
            <a:off x="4788024" y="4365104"/>
            <a:ext cx="3925260" cy="10754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Jeseni 1941 </a:t>
            </a:r>
            <a:r>
              <a:rPr lang="sl-SI" b="1" dirty="0" smtClean="0"/>
              <a:t>so meščanski politiki, ob sodelovanju z vlado v Londonu, pripravili program – </a:t>
            </a: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LONDONSKE TOČKE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4" name="Zaobljeni pravokotnik 13"/>
          <p:cNvSpPr/>
          <p:nvPr/>
        </p:nvSpPr>
        <p:spPr>
          <a:xfrm>
            <a:off x="363997" y="5552887"/>
            <a:ext cx="4055745" cy="11164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Program - </a:t>
            </a:r>
            <a:r>
              <a:rPr lang="sl-SI" b="1" dirty="0" smtClean="0">
                <a:solidFill>
                  <a:srgbClr val="FF0000"/>
                </a:solidFill>
              </a:rPr>
              <a:t>Temeljne točke OF </a:t>
            </a:r>
            <a:r>
              <a:rPr lang="sl-SI" b="1" dirty="0" smtClean="0"/>
              <a:t>je predvideval </a:t>
            </a:r>
            <a:r>
              <a:rPr lang="sl-SI" b="1" dirty="0" smtClean="0">
                <a:solidFill>
                  <a:srgbClr val="FF0000"/>
                </a:solidFill>
              </a:rPr>
              <a:t>boj</a:t>
            </a:r>
            <a:r>
              <a:rPr lang="sl-SI" b="1" dirty="0" smtClean="0"/>
              <a:t> za osvoboditev in združitev slovenskega naroda…</a:t>
            </a:r>
          </a:p>
          <a:p>
            <a:pPr algn="ctr"/>
            <a:endParaRPr lang="sl-SI" b="1" dirty="0"/>
          </a:p>
        </p:txBody>
      </p:sp>
      <p:sp>
        <p:nvSpPr>
          <p:cNvPr id="15" name="Zaobljeni pravokotnik 14"/>
          <p:cNvSpPr/>
          <p:nvPr/>
        </p:nvSpPr>
        <p:spPr>
          <a:xfrm>
            <a:off x="4788024" y="5784845"/>
            <a:ext cx="3925260" cy="86504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Aprila 1942 </a:t>
            </a:r>
            <a:r>
              <a:rPr lang="sl-SI" b="1" dirty="0" smtClean="0"/>
              <a:t>so ustanovili ilegalno organizacijo </a:t>
            </a:r>
            <a:r>
              <a:rPr lang="sl-SI" b="1" dirty="0" smtClean="0">
                <a:solidFill>
                  <a:srgbClr val="FF0000"/>
                </a:solidFill>
              </a:rPr>
              <a:t>SLOVENSKO ZAVEZO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16" name="Puščica dol 15"/>
          <p:cNvSpPr/>
          <p:nvPr/>
        </p:nvSpPr>
        <p:spPr>
          <a:xfrm>
            <a:off x="2156639" y="5301208"/>
            <a:ext cx="360041" cy="23608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 dol 16"/>
          <p:cNvSpPr/>
          <p:nvPr/>
        </p:nvSpPr>
        <p:spPr>
          <a:xfrm>
            <a:off x="6608811" y="5492178"/>
            <a:ext cx="283685" cy="29266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1037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8964488" cy="3212976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sl-SI" dirty="0" smtClean="0"/>
              <a:t>	</a:t>
            </a:r>
            <a:r>
              <a:rPr lang="sl-SI" b="1" u="sng" dirty="0" smtClean="0">
                <a:solidFill>
                  <a:srgbClr val="FF0000"/>
                </a:solidFill>
              </a:rPr>
              <a:t>ODZIVI </a:t>
            </a:r>
            <a:r>
              <a:rPr lang="sl-SI" b="1" u="sng" dirty="0" smtClean="0">
                <a:solidFill>
                  <a:srgbClr val="FF0000"/>
                </a:solidFill>
              </a:rPr>
              <a:t>NA OKUPACIJO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sl-SI" dirty="0" smtClean="0">
                <a:solidFill>
                  <a:srgbClr val="FF0000"/>
                </a:solidFill>
              </a:rPr>
              <a:t>	</a:t>
            </a:r>
            <a:r>
              <a:rPr lang="sl-SI" sz="2000" b="1" i="1" dirty="0" smtClean="0">
                <a:solidFill>
                  <a:srgbClr val="FFCC00"/>
                </a:solidFill>
              </a:rPr>
              <a:t>Meščanski </a:t>
            </a:r>
            <a:r>
              <a:rPr lang="sl-SI" sz="2000" b="1" i="1" dirty="0" smtClean="0">
                <a:solidFill>
                  <a:srgbClr val="FFCC00"/>
                </a:solidFill>
              </a:rPr>
              <a:t>tabor</a:t>
            </a:r>
            <a:r>
              <a:rPr lang="sl-SI" sz="2000" dirty="0" smtClean="0">
                <a:solidFill>
                  <a:srgbClr val="FFCC00"/>
                </a:solidFill>
              </a:rPr>
              <a:t> </a:t>
            </a:r>
            <a:r>
              <a:rPr lang="sl-SI" sz="2000" dirty="0" smtClean="0"/>
              <a:t>je poskušal Slovence skozi vojno pripeljati s čim manj žrtvami. </a:t>
            </a:r>
            <a:r>
              <a:rPr lang="sl-SI" sz="2000" dirty="0" smtClean="0"/>
              <a:t>Ustanovijo Narodni svet ter </a:t>
            </a:r>
            <a:r>
              <a:rPr lang="sl-SI" sz="2000" b="1" i="1" dirty="0" smtClean="0">
                <a:solidFill>
                  <a:srgbClr val="FFCC00"/>
                </a:solidFill>
              </a:rPr>
              <a:t>soupravljajo</a:t>
            </a:r>
            <a:r>
              <a:rPr lang="sl-SI" sz="2000" dirty="0" smtClean="0"/>
              <a:t> italijansko Ljubljansko pokrajino in </a:t>
            </a:r>
            <a:r>
              <a:rPr lang="sl-SI" sz="2000" b="1" i="1" dirty="0" smtClean="0">
                <a:solidFill>
                  <a:srgbClr val="FFCC00"/>
                </a:solidFill>
              </a:rPr>
              <a:t>čakajo</a:t>
            </a:r>
            <a:r>
              <a:rPr lang="sl-SI" sz="2000" dirty="0" smtClean="0"/>
              <a:t> na izid vojne.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sl-SI" sz="2000" dirty="0" smtClean="0"/>
              <a:t>	</a:t>
            </a:r>
            <a:r>
              <a:rPr lang="sl-SI" sz="2000" b="1" i="1" dirty="0" smtClean="0">
                <a:solidFill>
                  <a:srgbClr val="FFCC00"/>
                </a:solidFill>
              </a:rPr>
              <a:t>Delavski tabor</a:t>
            </a:r>
            <a:r>
              <a:rPr lang="sl-SI" sz="2000" dirty="0" smtClean="0"/>
              <a:t> pod vodstvom komunistov se združi s krščanskimi socialisti, sokoli in kulturniki v </a:t>
            </a:r>
            <a:r>
              <a:rPr lang="sl-SI" sz="2000" b="1" i="1" dirty="0" smtClean="0">
                <a:solidFill>
                  <a:srgbClr val="FF0000"/>
                </a:solidFill>
                <a:hlinkClick r:id="rId2"/>
              </a:rPr>
              <a:t>Osvobodilno fronto - OF</a:t>
            </a:r>
            <a:r>
              <a:rPr lang="sl-SI" sz="2000" dirty="0" smtClean="0"/>
              <a:t>, ki je bila ustanovljena že 27. aprila 1941 in je dala pobudo za odpor okupatorjem in “ljudsko demokracijo” (revolucijo).</a:t>
            </a:r>
            <a:endParaRPr lang="sl-SI" sz="2800" dirty="0" smtClean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03136"/>
            <a:ext cx="4032448" cy="2828732"/>
          </a:xfrm>
          <a:prstGeom prst="rect">
            <a:avLst/>
          </a:prstGeom>
        </p:spPr>
      </p:pic>
      <p:pic>
        <p:nvPicPr>
          <p:cNvPr id="6152" name="Picture 8" descr="Druga svetovna vojna na Slovenskem - Wikipedija, prosta encikloped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81044"/>
            <a:ext cx="4402816" cy="28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sl-SI" sz="3600" u="sng" dirty="0" smtClean="0">
                <a:solidFill>
                  <a:srgbClr val="FF0000"/>
                </a:solidFill>
              </a:rPr>
              <a:t>ODPOR</a:t>
            </a:r>
            <a:endParaRPr lang="sl-SI" sz="3600" u="sng" dirty="0">
              <a:solidFill>
                <a:srgbClr val="FF0000"/>
              </a:solidFill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323528" y="1039191"/>
            <a:ext cx="468052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OF</a:t>
            </a:r>
            <a:r>
              <a:rPr lang="sl-SI" sz="2000" b="1" dirty="0" smtClean="0"/>
              <a:t> je od ustanovitve naprej izvajala </a:t>
            </a:r>
            <a:r>
              <a:rPr lang="sl-SI" sz="2000" b="1" dirty="0" smtClean="0">
                <a:solidFill>
                  <a:srgbClr val="C00000"/>
                </a:solidFill>
              </a:rPr>
              <a:t>upor,</a:t>
            </a:r>
            <a:r>
              <a:rPr lang="sl-SI" sz="2000" b="1" dirty="0" smtClean="0"/>
              <a:t> </a:t>
            </a:r>
          </a:p>
          <a:p>
            <a:pPr algn="ctr"/>
            <a:r>
              <a:rPr lang="sl-SI" sz="2000" b="1" dirty="0" smtClean="0"/>
              <a:t>od napada na SZ pa je prešla v</a:t>
            </a:r>
          </a:p>
          <a:p>
            <a:pPr algn="ctr"/>
            <a:r>
              <a:rPr lang="sl-SI" sz="2000" b="1" dirty="0" smtClean="0"/>
              <a:t> oborožen odpor.</a:t>
            </a:r>
            <a:endParaRPr lang="sl-SI" sz="2000" b="1" dirty="0"/>
          </a:p>
        </p:txBody>
      </p:sp>
      <p:sp>
        <p:nvSpPr>
          <p:cNvPr id="5" name="Zaobljeni pravokotnik 4"/>
          <p:cNvSpPr/>
          <p:nvPr/>
        </p:nvSpPr>
        <p:spPr>
          <a:xfrm>
            <a:off x="827584" y="2852936"/>
            <a:ext cx="3456384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rgbClr val="C00000"/>
                </a:solidFill>
              </a:rPr>
              <a:t>Pripadniki OF so:</a:t>
            </a:r>
          </a:p>
          <a:p>
            <a:pPr marL="285750" indent="-285750">
              <a:buFontTx/>
              <a:buChar char="-"/>
            </a:pPr>
            <a:r>
              <a:rPr lang="sl-SI" sz="1600" b="1" dirty="0" smtClean="0"/>
              <a:t>zbirali podatke o okupatorjih,</a:t>
            </a:r>
          </a:p>
          <a:p>
            <a:pPr marL="285750" indent="-285750">
              <a:buFontTx/>
              <a:buChar char="-"/>
            </a:pPr>
            <a:r>
              <a:rPr lang="sl-SI" sz="1600" b="1" dirty="0" smtClean="0"/>
              <a:t>izvajali sabotaže, atentate, </a:t>
            </a:r>
          </a:p>
          <a:p>
            <a:pPr marL="285750" indent="-285750">
              <a:buFontTx/>
              <a:buChar char="-"/>
            </a:pPr>
            <a:r>
              <a:rPr lang="sl-SI" sz="1600" b="1" dirty="0" smtClean="0"/>
              <a:t>ilegalno obveščali prebivalstvo …</a:t>
            </a:r>
          </a:p>
        </p:txBody>
      </p:sp>
      <p:sp>
        <p:nvSpPr>
          <p:cNvPr id="6" name="Zaobljeni pravokotnik 5"/>
          <p:cNvSpPr/>
          <p:nvPr/>
        </p:nvSpPr>
        <p:spPr>
          <a:xfrm>
            <a:off x="323528" y="4574926"/>
            <a:ext cx="158417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/>
              <a:t>Ljubljana</a:t>
            </a:r>
            <a:r>
              <a:rPr lang="sl-SI" dirty="0" smtClean="0"/>
              <a:t>	</a:t>
            </a:r>
            <a:endParaRPr lang="sl-SI" dirty="0"/>
          </a:p>
        </p:txBody>
      </p:sp>
      <p:sp>
        <p:nvSpPr>
          <p:cNvPr id="7" name="Zaobljeni pravokotnik 6"/>
          <p:cNvSpPr/>
          <p:nvPr/>
        </p:nvSpPr>
        <p:spPr>
          <a:xfrm>
            <a:off x="3347864" y="4574926"/>
            <a:ext cx="1656184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/>
              <a:t>Kočevsko</a:t>
            </a:r>
            <a:endParaRPr lang="sl-SI" sz="1600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827584" y="5301208"/>
            <a:ext cx="345638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Okupatorji so: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streljali talce, 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ljudi zapirali in pošiljali v taborišča …</a:t>
            </a:r>
            <a:endParaRPr lang="sl-SI" b="1" dirty="0"/>
          </a:p>
        </p:txBody>
      </p:sp>
      <p:sp>
        <p:nvSpPr>
          <p:cNvPr id="9" name="Zaobljeni pravokotnik 8"/>
          <p:cNvSpPr/>
          <p:nvPr/>
        </p:nvSpPr>
        <p:spPr>
          <a:xfrm>
            <a:off x="5508104" y="1196752"/>
            <a:ext cx="2880320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Meščanski tabor </a:t>
            </a:r>
            <a:r>
              <a:rPr lang="sl-SI" b="1" dirty="0" smtClean="0"/>
              <a:t>se je pripravljal na odpor postopno.</a:t>
            </a:r>
            <a:endParaRPr lang="sl-SI" b="1" dirty="0"/>
          </a:p>
        </p:txBody>
      </p:sp>
      <p:sp>
        <p:nvSpPr>
          <p:cNvPr id="10" name="Zaobljeni pravokotnik 9"/>
          <p:cNvSpPr/>
          <p:nvPr/>
        </p:nvSpPr>
        <p:spPr>
          <a:xfrm>
            <a:off x="5508104" y="2924944"/>
            <a:ext cx="2880320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rgbClr val="C00000"/>
                </a:solidFill>
              </a:rPr>
              <a:t>Liberalni tabor </a:t>
            </a:r>
            <a:r>
              <a:rPr lang="sl-SI" sz="1600" b="1" dirty="0" smtClean="0"/>
              <a:t>je organiziral obveščevalno dejavnost za zaveznike </a:t>
            </a:r>
            <a:r>
              <a:rPr lang="sl-SI" b="1" dirty="0" smtClean="0"/>
              <a:t>…</a:t>
            </a:r>
            <a:endParaRPr lang="sl-SI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5508104" y="4437112"/>
            <a:ext cx="2880320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Ustanovili so </a:t>
            </a:r>
            <a:r>
              <a:rPr lang="sl-SI" b="1" dirty="0" smtClean="0">
                <a:solidFill>
                  <a:srgbClr val="C00000"/>
                </a:solidFill>
              </a:rPr>
              <a:t>ilegalne odporniške enote</a:t>
            </a:r>
            <a:r>
              <a:rPr lang="sl-SI" b="1" dirty="0" smtClean="0"/>
              <a:t>, ki pa niso delovale vojaško.</a:t>
            </a:r>
            <a:endParaRPr lang="sl-SI" b="1" dirty="0"/>
          </a:p>
        </p:txBody>
      </p:sp>
      <p:sp>
        <p:nvSpPr>
          <p:cNvPr id="12" name="Puščica dol 11"/>
          <p:cNvSpPr/>
          <p:nvPr/>
        </p:nvSpPr>
        <p:spPr>
          <a:xfrm>
            <a:off x="2405716" y="2414115"/>
            <a:ext cx="360040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 dol 12"/>
          <p:cNvSpPr/>
          <p:nvPr/>
        </p:nvSpPr>
        <p:spPr>
          <a:xfrm>
            <a:off x="2303748" y="4437112"/>
            <a:ext cx="432048" cy="79208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uščica dol 13"/>
          <p:cNvSpPr/>
          <p:nvPr/>
        </p:nvSpPr>
        <p:spPr>
          <a:xfrm>
            <a:off x="6732240" y="2564904"/>
            <a:ext cx="360040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uščica dol 14"/>
          <p:cNvSpPr/>
          <p:nvPr/>
        </p:nvSpPr>
        <p:spPr>
          <a:xfrm>
            <a:off x="6804248" y="4113076"/>
            <a:ext cx="288032" cy="32403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5847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333375"/>
            <a:ext cx="8834438" cy="39592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b="1" dirty="0" smtClean="0">
                <a:solidFill>
                  <a:srgbClr val="FF0000"/>
                </a:solidFill>
              </a:rPr>
              <a:t>	</a:t>
            </a:r>
            <a:r>
              <a:rPr lang="sl-SI" sz="2800" b="1" u="sng" dirty="0" smtClean="0">
                <a:solidFill>
                  <a:srgbClr val="FF0000"/>
                </a:solidFill>
              </a:rPr>
              <a:t>PARTIZANI</a:t>
            </a:r>
            <a:endParaRPr lang="sl-SI" sz="2400" i="1" u="sng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sl-SI" sz="2400" dirty="0" smtClean="0"/>
              <a:t>	Že kmalu po okupaciji se začnejo posamezni uporniki zbirati v </a:t>
            </a:r>
            <a:r>
              <a:rPr lang="sl-SI" sz="2400" b="1" i="1" dirty="0" smtClean="0">
                <a:solidFill>
                  <a:srgbClr val="FFCC00"/>
                </a:solidFill>
              </a:rPr>
              <a:t>gozdovih</a:t>
            </a:r>
            <a:r>
              <a:rPr lang="sl-SI" sz="2400" dirty="0" smtClean="0"/>
              <a:t>. </a:t>
            </a:r>
            <a:r>
              <a:rPr lang="sl-SI" sz="2400" dirty="0" smtClean="0"/>
              <a:t>Nekateri so se bojevali </a:t>
            </a:r>
            <a:r>
              <a:rPr lang="sl-SI" sz="2400" dirty="0" smtClean="0"/>
              <a:t>že v Španiji. Prva partizanska četa je bila ustanovljena </a:t>
            </a:r>
            <a:r>
              <a:rPr lang="sl-SI" sz="2400" b="1" i="1" dirty="0" smtClean="0">
                <a:solidFill>
                  <a:srgbClr val="FFCC00"/>
                </a:solidFill>
              </a:rPr>
              <a:t>julija 1941</a:t>
            </a:r>
            <a:r>
              <a:rPr lang="sl-SI" sz="2400" dirty="0" smtClean="0"/>
              <a:t>. Italijanom kljub več ofenzivam partizanskih enot ni uspelo </a:t>
            </a:r>
            <a:r>
              <a:rPr lang="sl-SI" sz="2400" dirty="0" smtClean="0"/>
              <a:t>razbiti. Na </a:t>
            </a:r>
            <a:r>
              <a:rPr lang="sl-SI" sz="2400" dirty="0" smtClean="0"/>
              <a:t>nemškem območju </a:t>
            </a:r>
            <a:r>
              <a:rPr lang="sl-SI" sz="2400" dirty="0"/>
              <a:t>je bilo partizanov </a:t>
            </a:r>
            <a:r>
              <a:rPr lang="sl-SI" sz="2400" dirty="0" smtClean="0"/>
              <a:t>malo</a:t>
            </a:r>
            <a:r>
              <a:rPr lang="sl-SI" sz="2400" dirty="0" smtClean="0"/>
              <a:t>. Bojevali so se </a:t>
            </a:r>
            <a:r>
              <a:rPr lang="sl-SI" sz="2400" b="1" i="1" dirty="0" smtClean="0">
                <a:solidFill>
                  <a:srgbClr val="FFCC00"/>
                </a:solidFill>
              </a:rPr>
              <a:t>gverilsko</a:t>
            </a:r>
            <a:r>
              <a:rPr lang="sl-SI" sz="2400" dirty="0" smtClean="0"/>
              <a:t> (iz zasede, z manjšimi enotami, diverzije in sabotaže …). Večje enote (odredi) so bile ustanovljene šele v letu </a:t>
            </a:r>
            <a:r>
              <a:rPr lang="sl-SI" sz="2400" b="1" i="1" dirty="0" smtClean="0">
                <a:solidFill>
                  <a:srgbClr val="FFCC00"/>
                </a:solidFill>
              </a:rPr>
              <a:t>1942</a:t>
            </a:r>
            <a:r>
              <a:rPr lang="sl-SI" sz="2400" dirty="0" smtClean="0"/>
              <a:t>. Po </a:t>
            </a:r>
            <a:r>
              <a:rPr lang="sl-SI" sz="2400" b="1" i="1" dirty="0" smtClean="0">
                <a:solidFill>
                  <a:srgbClr val="FFCC00"/>
                </a:solidFill>
              </a:rPr>
              <a:t>Teheranski konferenci </a:t>
            </a:r>
            <a:r>
              <a:rPr lang="sl-SI" sz="2400" dirty="0" smtClean="0"/>
              <a:t>novembra 1943 jim začnejo močno pomagati zavezniki.</a:t>
            </a:r>
          </a:p>
        </p:txBody>
      </p:sp>
      <p:pic>
        <p:nvPicPr>
          <p:cNvPr id="9219" name="Picture 5" descr="svp_partiz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4628" r="6277" b="4666"/>
          <a:stretch>
            <a:fillRect/>
          </a:stretch>
        </p:blipFill>
        <p:spPr bwMode="auto">
          <a:xfrm>
            <a:off x="7332663" y="4221163"/>
            <a:ext cx="181133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partizanski%20t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189163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 descr="Izsiljevanje_izbrisanih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30688"/>
            <a:ext cx="374967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0"/>
            <a:ext cx="8594725" cy="652534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b="1" dirty="0" smtClean="0">
                <a:solidFill>
                  <a:srgbClr val="FF0000"/>
                </a:solidFill>
              </a:rPr>
              <a:t>	</a:t>
            </a:r>
            <a:r>
              <a:rPr lang="sl-SI" sz="2800" b="1" u="sng" dirty="0" smtClean="0">
                <a:solidFill>
                  <a:srgbClr val="FF0000"/>
                </a:solidFill>
              </a:rPr>
              <a:t>PRELOMNICE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l-SI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l-SI" sz="2000" b="1" i="1" dirty="0" smtClean="0">
                <a:solidFill>
                  <a:srgbClr val="FFCC00"/>
                </a:solidFill>
              </a:rPr>
              <a:t>Dražgoška bitka</a:t>
            </a:r>
            <a:r>
              <a:rPr lang="sl-SI" sz="2000" dirty="0" smtClean="0"/>
              <a:t> (</a:t>
            </a:r>
            <a:r>
              <a:rPr lang="sl-SI" sz="2000" dirty="0" smtClean="0">
                <a:hlinkClick r:id="rId2"/>
              </a:rPr>
              <a:t>januar 1942</a:t>
            </a:r>
            <a:r>
              <a:rPr lang="sl-SI" sz="2000" dirty="0" smtClean="0"/>
              <a:t>; po uspešnem partizanskem napadu na nemško patruljo so Nemci poskušali uničiti partizane na Gorenjskem, po neuspehu vas požgejo in prebivalce pobijejo ali preženejo).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000" b="1" i="1" dirty="0" smtClean="0">
                <a:solidFill>
                  <a:srgbClr val="FFCC00"/>
                </a:solidFill>
              </a:rPr>
              <a:t>Roška ofenziva</a:t>
            </a:r>
            <a:r>
              <a:rPr lang="sl-SI" sz="2000" dirty="0" smtClean="0"/>
              <a:t> (</a:t>
            </a:r>
            <a:r>
              <a:rPr lang="sl-SI" sz="2000" dirty="0" smtClean="0">
                <a:hlinkClick r:id="rId3"/>
              </a:rPr>
              <a:t>v sredini 1942</a:t>
            </a:r>
            <a:r>
              <a:rPr lang="sl-SI" sz="2000" dirty="0" smtClean="0"/>
              <a:t>; v veliki ofenzivi Italijani poskušajo uničiti jedro partizanov, ki se je nahajalo na Kočevskem, kljub hudim izgubam se odpor nadaljuje).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000" b="1" i="1" dirty="0" smtClean="0">
                <a:solidFill>
                  <a:srgbClr val="FFCC00"/>
                </a:solidFill>
              </a:rPr>
              <a:t>Pohorski bataljon</a:t>
            </a:r>
            <a:r>
              <a:rPr lang="sl-SI" sz="2000" dirty="0" smtClean="0"/>
              <a:t> (</a:t>
            </a:r>
            <a:r>
              <a:rPr lang="sl-SI" sz="2000" dirty="0" smtClean="0">
                <a:hlinkClick r:id="rId4"/>
              </a:rPr>
              <a:t>januar 1943</a:t>
            </a:r>
            <a:r>
              <a:rPr lang="sl-SI" sz="2000" dirty="0" smtClean="0"/>
              <a:t>; po izdaji Nemci uničijo jedro partizanov na Štajerskem).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000" b="1" i="1" dirty="0" smtClean="0">
                <a:solidFill>
                  <a:srgbClr val="FFCC00"/>
                </a:solidFill>
              </a:rPr>
              <a:t>Bitka v Jelenovem žlebu</a:t>
            </a:r>
            <a:r>
              <a:rPr lang="sl-SI" sz="2000" dirty="0" smtClean="0"/>
              <a:t> (</a:t>
            </a:r>
            <a:r>
              <a:rPr lang="sl-SI" sz="2000" dirty="0" smtClean="0">
                <a:hlinkClick r:id="rId5"/>
              </a:rPr>
              <a:t>marca 1943</a:t>
            </a:r>
            <a:r>
              <a:rPr lang="sl-SI" sz="2000" dirty="0" smtClean="0"/>
              <a:t>; partizani katastrofalno porazijo italijansko divizijo).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000" b="1" i="1" dirty="0" smtClean="0">
                <a:solidFill>
                  <a:srgbClr val="FFCC00"/>
                </a:solidFill>
              </a:rPr>
              <a:t>Kapitulacija Italije</a:t>
            </a:r>
            <a:r>
              <a:rPr lang="sl-SI" sz="2000" dirty="0" smtClean="0"/>
              <a:t> (9. septembra 1943; partizani se močno okrepijo z orožjem, opremo in ljudmi).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000" b="1" i="1" dirty="0" smtClean="0">
                <a:solidFill>
                  <a:srgbClr val="FFCC00"/>
                </a:solidFill>
              </a:rPr>
              <a:t>Pohod 14. </a:t>
            </a:r>
            <a:r>
              <a:rPr lang="sl-SI" sz="2000" b="1" i="1" dirty="0" smtClean="0">
                <a:solidFill>
                  <a:srgbClr val="FFCC00"/>
                </a:solidFill>
              </a:rPr>
              <a:t>divizije</a:t>
            </a:r>
            <a:r>
              <a:rPr lang="sl-SI" sz="2000" dirty="0" smtClean="0"/>
              <a:t> (</a:t>
            </a:r>
            <a:r>
              <a:rPr lang="sl-SI" sz="2000" dirty="0" smtClean="0">
                <a:hlinkClick r:id="rId6"/>
              </a:rPr>
              <a:t>januar 1944</a:t>
            </a:r>
            <a:r>
              <a:rPr lang="sl-SI" sz="2000" dirty="0" smtClean="0"/>
              <a:t>; ob hudih izgubah odide iz Bele Krajine preko Hrvaške na Štajersko in okrepi odpor</a:t>
            </a:r>
            <a:r>
              <a:rPr lang="sl-SI" sz="2000" dirty="0" smtClean="0"/>
              <a:t>).</a:t>
            </a:r>
            <a:endParaRPr lang="sl-SI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68400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smtClean="0"/>
              <a:t>SPOPADI MED SLOVENCI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268413"/>
            <a:ext cx="8666162" cy="48275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sz="2800" b="1" dirty="0" smtClean="0">
                <a:solidFill>
                  <a:srgbClr val="FF0000"/>
                </a:solidFill>
              </a:rPr>
              <a:t>	</a:t>
            </a:r>
            <a:r>
              <a:rPr lang="sl-SI" sz="2800" b="1" u="sng" dirty="0" smtClean="0">
                <a:solidFill>
                  <a:srgbClr val="FF0000"/>
                </a:solidFill>
              </a:rPr>
              <a:t>VZROKI</a:t>
            </a:r>
            <a:endParaRPr lang="sl-SI" sz="2800" b="1" u="sng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sl-SI" sz="2400" dirty="0" smtClean="0"/>
              <a:t>nasprotje idej (komunizem in protikomunizem)</a:t>
            </a:r>
          </a:p>
          <a:p>
            <a:pPr eaLnBrk="1" hangingPunct="1">
              <a:defRPr/>
            </a:pPr>
            <a:r>
              <a:rPr lang="sl-SI" sz="2400" dirty="0" smtClean="0"/>
              <a:t>različna politika do okupatorjev</a:t>
            </a:r>
          </a:p>
          <a:p>
            <a:pPr eaLnBrk="1" hangingPunct="1">
              <a:defRPr/>
            </a:pPr>
            <a:r>
              <a:rPr lang="sl-SI" sz="2400" dirty="0" smtClean="0"/>
              <a:t>nasilno odstranjevanje nasprotnikov</a:t>
            </a:r>
          </a:p>
          <a:p>
            <a:pPr eaLnBrk="1" hangingPunct="1">
              <a:defRPr/>
            </a:pPr>
            <a:endParaRPr lang="sl-SI" sz="24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sz="2800" b="1" dirty="0" smtClean="0">
                <a:solidFill>
                  <a:srgbClr val="FF0000"/>
                </a:solidFill>
              </a:rPr>
              <a:t>	</a:t>
            </a:r>
            <a:r>
              <a:rPr lang="sl-SI" sz="2800" b="1" u="sng" dirty="0" smtClean="0">
                <a:solidFill>
                  <a:srgbClr val="FF0000"/>
                </a:solidFill>
              </a:rPr>
              <a:t>BORCI </a:t>
            </a:r>
            <a:r>
              <a:rPr lang="sl-SI" sz="2800" b="1" u="sng" dirty="0" smtClean="0">
                <a:solidFill>
                  <a:srgbClr val="FF0000"/>
                </a:solidFill>
              </a:rPr>
              <a:t>PROTI KOMUNIZMU</a:t>
            </a:r>
          </a:p>
          <a:p>
            <a:pPr eaLnBrk="1" hangingPunct="1">
              <a:defRPr/>
            </a:pPr>
            <a:r>
              <a:rPr lang="sl-SI" sz="2400" dirty="0" smtClean="0"/>
              <a:t>Vaške straže (poleti 1942) in MVAC (Italijani jih podprejo z orožjem), ki jih partizani uničijo na Turjaku septembra 1943</a:t>
            </a:r>
          </a:p>
          <a:p>
            <a:pPr eaLnBrk="1" hangingPunct="1">
              <a:defRPr/>
            </a:pPr>
            <a:r>
              <a:rPr lang="sl-SI" sz="2400" dirty="0" smtClean="0"/>
              <a:t>četniki (maloštevilna plava garda), uničeni v Grčaricah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1043608" y="1014652"/>
            <a:ext cx="7128792" cy="9018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Nasprotje med meščanskim in marksističnim taborom obstajalo že pred vojno – </a:t>
            </a:r>
            <a:r>
              <a:rPr lang="sl-SI" sz="2000" b="1" dirty="0" smtClean="0">
                <a:solidFill>
                  <a:srgbClr val="C00000"/>
                </a:solidFill>
              </a:rPr>
              <a:t>nasprotje zaradi različnih idej in političnih pogledov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3" name="Zaobljeni pravokotnik 2"/>
          <p:cNvSpPr/>
          <p:nvPr/>
        </p:nvSpPr>
        <p:spPr>
          <a:xfrm>
            <a:off x="251520" y="2328323"/>
            <a:ext cx="32507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Komunistična stranka se je odločila za </a:t>
            </a:r>
            <a:r>
              <a:rPr lang="sl-SI" b="1" dirty="0" smtClean="0">
                <a:solidFill>
                  <a:srgbClr val="C00000"/>
                </a:solidFill>
              </a:rPr>
              <a:t>oborožen odpor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5128737" y="2032317"/>
            <a:ext cx="3730992" cy="6901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Meščanski tabor se je odločil za </a:t>
            </a:r>
            <a:r>
              <a:rPr lang="sl-SI" b="1" dirty="0" smtClean="0">
                <a:solidFill>
                  <a:srgbClr val="C00000"/>
                </a:solidFill>
              </a:rPr>
              <a:t>lojalnost do okupatorja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6009080" y="4687289"/>
            <a:ext cx="2880320" cy="9765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/>
              <a:t>Nekateri sodelovali z okupatorji – </a:t>
            </a:r>
            <a:r>
              <a:rPr lang="sl-SI" sz="1600" b="1" dirty="0" smtClean="0">
                <a:solidFill>
                  <a:srgbClr val="C00000"/>
                </a:solidFill>
              </a:rPr>
              <a:t>kolaboranti ali izdajalci</a:t>
            </a:r>
            <a:endParaRPr lang="sl-SI" sz="1600" b="1" dirty="0">
              <a:solidFill>
                <a:srgbClr val="C00000"/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6081340" y="5901494"/>
            <a:ext cx="2880320" cy="5384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Vloga katoliške </a:t>
            </a:r>
            <a:r>
              <a:rPr lang="sl-SI" b="1" dirty="0" smtClean="0">
                <a:solidFill>
                  <a:srgbClr val="C00000"/>
                </a:solidFill>
              </a:rPr>
              <a:t>cerkve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228346" y="3345781"/>
            <a:ext cx="383959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/>
              <a:t>Septembra 1941 ustanovitev Varnostno obveščevalne službe - </a:t>
            </a:r>
            <a:r>
              <a:rPr lang="sl-SI" sz="1600" b="1" dirty="0" smtClean="0">
                <a:solidFill>
                  <a:srgbClr val="C00000"/>
                </a:solidFill>
              </a:rPr>
              <a:t>VOS</a:t>
            </a:r>
            <a:endParaRPr lang="sl-SI" sz="1600" b="1" dirty="0">
              <a:solidFill>
                <a:srgbClr val="C00000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251520" y="4284047"/>
            <a:ext cx="404279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rgbClr val="C00000"/>
                </a:solidFill>
              </a:rPr>
              <a:t>„S smrtjo kaznovala“ </a:t>
            </a:r>
            <a:r>
              <a:rPr lang="sl-SI" sz="1600" b="1" dirty="0" smtClean="0"/>
              <a:t>številne protikomunistično usmerjene Slovence</a:t>
            </a:r>
            <a:endParaRPr lang="sl-SI" sz="1600" b="1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169322"/>
            <a:ext cx="5666433" cy="15946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8407" y="2896042"/>
            <a:ext cx="3730993" cy="1617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Puščica dol 12"/>
          <p:cNvSpPr/>
          <p:nvPr/>
        </p:nvSpPr>
        <p:spPr>
          <a:xfrm>
            <a:off x="1809903" y="1971115"/>
            <a:ext cx="384457" cy="26543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uščica dol 13"/>
          <p:cNvSpPr/>
          <p:nvPr/>
        </p:nvSpPr>
        <p:spPr>
          <a:xfrm>
            <a:off x="2058724" y="3170714"/>
            <a:ext cx="271273" cy="15373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uščica dol 14"/>
          <p:cNvSpPr/>
          <p:nvPr/>
        </p:nvSpPr>
        <p:spPr>
          <a:xfrm>
            <a:off x="2329997" y="4088851"/>
            <a:ext cx="317000" cy="16851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uščica dol 15"/>
          <p:cNvSpPr/>
          <p:nvPr/>
        </p:nvSpPr>
        <p:spPr>
          <a:xfrm>
            <a:off x="2646997" y="4930460"/>
            <a:ext cx="282860" cy="21984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 dol 16"/>
          <p:cNvSpPr/>
          <p:nvPr/>
        </p:nvSpPr>
        <p:spPr>
          <a:xfrm>
            <a:off x="7449240" y="4572079"/>
            <a:ext cx="189433" cy="11521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uščica dol 17"/>
          <p:cNvSpPr/>
          <p:nvPr/>
        </p:nvSpPr>
        <p:spPr>
          <a:xfrm>
            <a:off x="7521500" y="5725067"/>
            <a:ext cx="255787" cy="17642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uščica dol 18"/>
          <p:cNvSpPr/>
          <p:nvPr/>
        </p:nvSpPr>
        <p:spPr>
          <a:xfrm>
            <a:off x="6414537" y="2722499"/>
            <a:ext cx="288032" cy="15568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uščica dol 19"/>
          <p:cNvSpPr/>
          <p:nvPr/>
        </p:nvSpPr>
        <p:spPr>
          <a:xfrm>
            <a:off x="6126505" y="1895868"/>
            <a:ext cx="288032" cy="15046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5468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Plasti stekla">
  <a:themeElements>
    <a:clrScheme name="Plasti ste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Plasti stekla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sti ste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ste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1322</TotalTime>
  <Words>628</Words>
  <Application>Microsoft Office PowerPoint</Application>
  <PresentationFormat>Diaprojekcija na zaslonu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Wingdings</vt:lpstr>
      <vt:lpstr>Calibri</vt:lpstr>
      <vt:lpstr>Plasti stekla</vt:lpstr>
      <vt:lpstr>OSVOBODILNI BOJ IN SPOPADI MED SLOVENCI</vt:lpstr>
      <vt:lpstr>PowerPointova predstavitev</vt:lpstr>
      <vt:lpstr> ODZIVI NA OKUPACIJO</vt:lpstr>
      <vt:lpstr>PowerPointova predstavitev</vt:lpstr>
      <vt:lpstr>ODPOR</vt:lpstr>
      <vt:lpstr>PowerPointova predstavitev</vt:lpstr>
      <vt:lpstr>PowerPointova predstavitev</vt:lpstr>
      <vt:lpstr>SPOPADI MED SLOVENCI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OŠ R Jakopiča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SLOVENCI MED DSV</dc:title>
  <dc:creator>Rožle</dc:creator>
  <cp:lastModifiedBy>rbrate@guest.arnes.si</cp:lastModifiedBy>
  <cp:revision>45</cp:revision>
  <dcterms:created xsi:type="dcterms:W3CDTF">2009-03-24T11:41:53Z</dcterms:created>
  <dcterms:modified xsi:type="dcterms:W3CDTF">2020-05-24T10:14:00Z</dcterms:modified>
</cp:coreProperties>
</file>