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63" r:id="rId5"/>
  </p:sldIdLst>
  <p:sldSz cx="9144000" cy="6858000" type="screen4x3"/>
  <p:notesSz cx="6858000" cy="9144000"/>
  <p:defaultTextStyle>
    <a:defPPr>
      <a:defRPr lang="sl-S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00"/>
    <a:srgbClr val="0000FF"/>
    <a:srgbClr val="008000"/>
    <a:srgbClr val="33CC33"/>
    <a:srgbClr val="FF0000"/>
    <a:srgbClr val="FFCC00"/>
    <a:srgbClr val="FFE67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19" autoAdjust="0"/>
    <p:restoredTop sz="94660"/>
  </p:normalViewPr>
  <p:slideViewPr>
    <p:cSldViewPr>
      <p:cViewPr varScale="1">
        <p:scale>
          <a:sx n="83" d="100"/>
          <a:sy n="83" d="100"/>
        </p:scale>
        <p:origin x="1507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98F00-F7D0-4241-BC17-C076CEBA6222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36390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68A9C-E635-4976-B631-4FBD8EBF40AF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048078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18442-391C-49DC-BD73-9B9C0EA46C59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62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4EC79-8DDF-4803-82DA-25DD02074BF6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534381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2E143A-F1C4-4F45-AE67-822DF78A3F99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531739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C3F19-B130-46BD-AFCE-318605C68273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56443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08FC35-4BB2-4981-9284-48B07EAC349D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36399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139C8-72EA-4D19-834A-49C7E8C470B8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957035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817FD8-2D8F-4834-A563-5666DA4495F3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266060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606A6-0EF6-4368-B7AB-07CC1D6296A9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469205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C68AEF-5874-4251-BE86-1269C33E81C3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962478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sloge besedila matrice</a:t>
            </a:r>
          </a:p>
          <a:p>
            <a:pPr lvl="1"/>
            <a:r>
              <a:rPr lang="sl-SI" altLang="sl-SI" smtClean="0"/>
              <a:t>Druga raven</a:t>
            </a:r>
          </a:p>
          <a:p>
            <a:pPr lvl="2"/>
            <a:r>
              <a:rPr lang="sl-SI" altLang="sl-SI" smtClean="0"/>
              <a:t>Tretja raven</a:t>
            </a:r>
          </a:p>
          <a:p>
            <a:pPr lvl="3"/>
            <a:r>
              <a:rPr lang="sl-SI" altLang="sl-SI" smtClean="0"/>
              <a:t>Četrta raven</a:t>
            </a:r>
          </a:p>
          <a:p>
            <a:pPr lvl="4"/>
            <a:r>
              <a:rPr lang="sl-SI" altLang="sl-SI" smtClean="0"/>
              <a:t>Peta raven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0FE9C15-0AAB-4A8E-9F69-A77E29B1169D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3" name="Picture 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412875"/>
            <a:ext cx="6985000" cy="4408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179388" y="301258"/>
            <a:ext cx="7560964" cy="830997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l-SI" altLang="sl-SI" sz="2400" b="1" dirty="0" smtClean="0">
                <a:solidFill>
                  <a:srgbClr val="FFFF00"/>
                </a:solidFill>
              </a:rPr>
              <a:t>KAKO </a:t>
            </a:r>
            <a:r>
              <a:rPr lang="sl-SI" altLang="sl-SI" sz="2400" b="1" dirty="0">
                <a:solidFill>
                  <a:srgbClr val="FFFF00"/>
                </a:solidFill>
              </a:rPr>
              <a:t>SO SE OBLIKOVALE </a:t>
            </a:r>
            <a:r>
              <a:rPr lang="sl-SI" altLang="sl-SI" sz="2400" b="1" dirty="0" smtClean="0">
                <a:solidFill>
                  <a:srgbClr val="FFFF00"/>
                </a:solidFill>
              </a:rPr>
              <a:t>SLOVENSKE </a:t>
            </a:r>
            <a:r>
              <a:rPr lang="sl-SI" altLang="sl-SI" sz="2400" b="1" dirty="0">
                <a:solidFill>
                  <a:srgbClr val="FFFF00"/>
                </a:solidFill>
              </a:rPr>
              <a:t>ZGODOVINSKE </a:t>
            </a:r>
            <a:r>
              <a:rPr lang="sl-SI" altLang="sl-SI" sz="2400" b="1" dirty="0" smtClean="0">
                <a:solidFill>
                  <a:srgbClr val="FFFF00"/>
                </a:solidFill>
              </a:rPr>
              <a:t>DEŽELE</a:t>
            </a:r>
            <a:r>
              <a:rPr lang="sl-SI" altLang="sl-SI" sz="2000" b="1" dirty="0" smtClean="0">
                <a:solidFill>
                  <a:srgbClr val="FFFF00"/>
                </a:solidFill>
              </a:rPr>
              <a:t> </a:t>
            </a:r>
            <a:r>
              <a:rPr lang="sl-SI" altLang="sl-SI" sz="1600" b="1" dirty="0">
                <a:solidFill>
                  <a:srgbClr val="FFFF00"/>
                </a:solidFill>
              </a:rPr>
              <a:t>UČB. str. 105</a:t>
            </a:r>
          </a:p>
        </p:txBody>
      </p:sp>
      <p:pic>
        <p:nvPicPr>
          <p:cNvPr id="2052" name="Picture 18" descr="grb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1700213"/>
            <a:ext cx="1258887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20" descr="Slovenski_grb_mali_b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0"/>
            <a:ext cx="1800225" cy="178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74" name="Rectangle 26"/>
          <p:cNvSpPr>
            <a:spLocks noChangeArrowheads="1"/>
          </p:cNvSpPr>
          <p:nvPr/>
        </p:nvSpPr>
        <p:spPr bwMode="auto">
          <a:xfrm>
            <a:off x="3814763" y="5543550"/>
            <a:ext cx="5329237" cy="1314450"/>
          </a:xfrm>
          <a:prstGeom prst="rect">
            <a:avLst/>
          </a:prstGeom>
          <a:solidFill>
            <a:srgbClr val="FFFFFF">
              <a:alpha val="7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l-SI" altLang="sl-SI" sz="1600"/>
              <a:t>• Naštej označene slovenske zgodovinske dežele.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l-SI" altLang="sl-SI" sz="1600"/>
              <a:t>• V kateri deželi se je nahajal naš domači kraj?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l-SI" altLang="sl-SI" sz="1600"/>
              <a:t>• Katere države so si delile današnje slovensko ozemlje?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l-SI" altLang="sl-SI" sz="1600"/>
              <a:t>• Kateri od teh dežel je pripadlo največ ozemlja?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l-SI" altLang="sl-SI" sz="1600"/>
              <a:t>• Navedi glavna mestna središča posameznih dežel.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5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ChangeArrowheads="1"/>
          </p:cNvSpPr>
          <p:nvPr/>
        </p:nvSpPr>
        <p:spPr bwMode="auto">
          <a:xfrm>
            <a:off x="683568" y="244109"/>
            <a:ext cx="7848872" cy="8309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l-SI" altLang="sl-SI" sz="2400" b="1" dirty="0" smtClean="0">
                <a:solidFill>
                  <a:srgbClr val="FF0000"/>
                </a:solidFill>
              </a:rPr>
              <a:t>KATERE SO BILE SLOVENSKE ZGODOVINSKE DEŽELE</a:t>
            </a:r>
            <a:r>
              <a:rPr lang="sl-SI" altLang="sl-SI" sz="2400" dirty="0" smtClean="0">
                <a:solidFill>
                  <a:srgbClr val="FF0000"/>
                </a:solidFill>
              </a:rPr>
              <a:t> </a:t>
            </a:r>
            <a:endParaRPr lang="sl-SI" altLang="sl-SI" sz="2400" dirty="0">
              <a:solidFill>
                <a:srgbClr val="FF0000"/>
              </a:solidFill>
            </a:endParaRP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4139344" y="3328537"/>
            <a:ext cx="2370173" cy="2246769"/>
          </a:xfrm>
          <a:prstGeom prst="rect">
            <a:avLst/>
          </a:prstGeom>
          <a:solidFill>
            <a:srgbClr val="FF3B3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sl-SI" altLang="sl-SI" sz="2000" b="1" dirty="0">
                <a:solidFill>
                  <a:schemeClr val="bg1"/>
                </a:solidFill>
              </a:rPr>
              <a:t> </a:t>
            </a:r>
            <a:r>
              <a:rPr lang="sl-SI" altLang="sl-SI" sz="2800" b="1" dirty="0">
                <a:solidFill>
                  <a:schemeClr val="bg1"/>
                </a:solidFill>
              </a:rPr>
              <a:t>Štajerska,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l-SI" altLang="sl-SI" sz="2800" b="1" dirty="0">
                <a:solidFill>
                  <a:schemeClr val="bg1"/>
                </a:solidFill>
              </a:rPr>
              <a:t>• Koroška,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l-SI" altLang="sl-SI" sz="2800" b="1" dirty="0">
                <a:solidFill>
                  <a:schemeClr val="bg1"/>
                </a:solidFill>
              </a:rPr>
              <a:t>• Kranjska,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l-SI" altLang="sl-SI" sz="2800" b="1" dirty="0">
                <a:solidFill>
                  <a:schemeClr val="bg1"/>
                </a:solidFill>
              </a:rPr>
              <a:t>• Goriška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l-SI" altLang="sl-SI" sz="2800" b="1" dirty="0">
                <a:solidFill>
                  <a:schemeClr val="bg1"/>
                </a:solidFill>
              </a:rPr>
              <a:t>• Istra</a:t>
            </a: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538163" y="1801054"/>
            <a:ext cx="3384550" cy="9763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l-SI" altLang="sl-SI" sz="2000"/>
              <a:t>Tuji </a:t>
            </a:r>
            <a:r>
              <a:rPr lang="sl-SI" altLang="sl-SI" sz="2000" b="1">
                <a:solidFill>
                  <a:srgbClr val="FF0000"/>
                </a:solidFill>
              </a:rPr>
              <a:t>plemiči </a:t>
            </a:r>
            <a:r>
              <a:rPr lang="sl-SI" altLang="sl-SI" sz="2000"/>
              <a:t>so dobili posest v vzhodnoalpskem prostoru </a:t>
            </a:r>
            <a:r>
              <a:rPr lang="sl-SI" altLang="sl-SI" sz="1800"/>
              <a:t>(Babenberžani, Goriški grofi). </a:t>
            </a: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6726149" y="2442948"/>
            <a:ext cx="1800225" cy="13112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l-SI" altLang="sl-SI" sz="2000" b="1">
                <a:solidFill>
                  <a:srgbClr val="FF0000"/>
                </a:solidFill>
              </a:rPr>
              <a:t>Škofije </a:t>
            </a:r>
          </a:p>
          <a:p>
            <a:pPr eaLnBrk="1" hangingPunct="1">
              <a:spcBef>
                <a:spcPct val="0"/>
              </a:spcBef>
            </a:pPr>
            <a:r>
              <a:rPr lang="sl-SI" altLang="sl-SI" sz="2000"/>
              <a:t> salzburška, </a:t>
            </a:r>
          </a:p>
          <a:p>
            <a:pPr eaLnBrk="1" hangingPunct="1">
              <a:spcBef>
                <a:spcPct val="0"/>
              </a:spcBef>
            </a:pPr>
            <a:r>
              <a:rPr lang="sl-SI" altLang="sl-SI" sz="2000"/>
              <a:t> freisinška, </a:t>
            </a:r>
          </a:p>
          <a:p>
            <a:pPr eaLnBrk="1" hangingPunct="1">
              <a:spcBef>
                <a:spcPct val="0"/>
              </a:spcBef>
            </a:pPr>
            <a:r>
              <a:rPr lang="sl-SI" altLang="sl-SI" sz="2000"/>
              <a:t> oglejska</a:t>
            </a:r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4406381" y="1842456"/>
            <a:ext cx="4119993" cy="40011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l-SI" altLang="sl-SI" sz="2000" dirty="0" smtClean="0"/>
              <a:t>del </a:t>
            </a:r>
            <a:r>
              <a:rPr lang="sl-SI" altLang="sl-SI" sz="2000" dirty="0"/>
              <a:t>Rimsko </a:t>
            </a:r>
            <a:r>
              <a:rPr lang="sl-SI" altLang="sl-SI" sz="2000" dirty="0" smtClean="0"/>
              <a:t>– nemškega cesarstva</a:t>
            </a:r>
            <a:r>
              <a:rPr lang="sl-SI" altLang="sl-SI" sz="2000" dirty="0"/>
              <a:t>.</a:t>
            </a:r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6819189" y="4451922"/>
            <a:ext cx="1728788" cy="1616075"/>
          </a:xfrm>
          <a:prstGeom prst="rect">
            <a:avLst/>
          </a:prstGeom>
          <a:solidFill>
            <a:srgbClr val="FFDB4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l-SI" altLang="sl-SI" sz="2000"/>
              <a:t>Do konca 11. stol. sta se uveljavila fevdalizem in krščanstvo.</a:t>
            </a:r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538163" y="5013176"/>
            <a:ext cx="3384550" cy="1006475"/>
          </a:xfrm>
          <a:prstGeom prst="rect">
            <a:avLst/>
          </a:prstGeom>
          <a:solidFill>
            <a:srgbClr val="FFDB4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l-SI" altLang="sl-SI" sz="2000"/>
              <a:t>Z vojnami, porokami, nakupi in dedovanjem so plemiči širili svoje posesti.</a:t>
            </a:r>
          </a:p>
        </p:txBody>
      </p:sp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538163" y="3299691"/>
            <a:ext cx="3384550" cy="131127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l-SI" altLang="sl-SI" sz="2000" b="1" dirty="0">
                <a:solidFill>
                  <a:srgbClr val="FF0000"/>
                </a:solidFill>
              </a:rPr>
              <a:t>Deželni knez</a:t>
            </a:r>
            <a:r>
              <a:rPr lang="sl-SI" altLang="sl-SI" sz="2000" dirty="0">
                <a:solidFill>
                  <a:srgbClr val="FF0000"/>
                </a:solidFill>
              </a:rPr>
              <a:t> </a:t>
            </a:r>
            <a:r>
              <a:rPr lang="sl-SI" altLang="sl-SI" sz="2000" dirty="0">
                <a:solidFill>
                  <a:schemeClr val="accent2"/>
                </a:solidFill>
              </a:rPr>
              <a:t>je skrbel za </a:t>
            </a:r>
            <a:r>
              <a:rPr lang="sl-SI" altLang="sl-SI" sz="2000" dirty="0" smtClean="0">
                <a:solidFill>
                  <a:schemeClr val="accent2"/>
                </a:solidFill>
              </a:rPr>
              <a:t>varnost </a:t>
            </a:r>
            <a:r>
              <a:rPr lang="sl-SI" altLang="sl-SI" sz="2000" dirty="0">
                <a:solidFill>
                  <a:schemeClr val="accent2"/>
                </a:solidFill>
              </a:rPr>
              <a:t>in sodstvo v deželi. Imel je svojo vojsko in oblast nad vsemi plemiči.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7" grpId="0" animBg="1"/>
      <p:bldP spid="7178" grpId="0" animBg="1"/>
      <p:bldP spid="7179" grpId="0" animBg="1"/>
      <p:bldP spid="7180" grpId="0" animBg="1"/>
      <p:bldP spid="7182" grpId="0" animBg="1"/>
      <p:bldP spid="7183" grpId="0" animBg="1"/>
      <p:bldP spid="718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79387" y="836613"/>
            <a:ext cx="5688757" cy="13208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l-SI" altLang="sl-SI" sz="2000" dirty="0"/>
              <a:t>V 13. stoletju so </a:t>
            </a:r>
            <a:r>
              <a:rPr lang="sl-SI" altLang="sl-SI" sz="2000" dirty="0" smtClean="0"/>
              <a:t>družine</a:t>
            </a:r>
            <a:r>
              <a:rPr lang="sl-SI" altLang="sl-SI" sz="2000" dirty="0"/>
              <a:t>, ki so imele </a:t>
            </a:r>
            <a:r>
              <a:rPr lang="sl-SI" altLang="sl-SI" sz="2000" dirty="0" smtClean="0"/>
              <a:t>v posesti </a:t>
            </a:r>
            <a:r>
              <a:rPr lang="sl-SI" altLang="sl-SI" sz="2000" dirty="0"/>
              <a:t>današnje slovensko ozemlje, v glavnem izumrle. V boju za njihovo ozemlje je bil sprva </a:t>
            </a:r>
            <a:r>
              <a:rPr lang="sl-SI" altLang="sl-SI" sz="2000" dirty="0" smtClean="0"/>
              <a:t>uspešen </a:t>
            </a:r>
            <a:r>
              <a:rPr lang="sl-SI" altLang="sl-SI" sz="2000" b="1" dirty="0"/>
              <a:t>češki kralj Otokar II. </a:t>
            </a:r>
            <a:r>
              <a:rPr lang="sl-SI" altLang="sl-SI" sz="2000" b="1" dirty="0" err="1"/>
              <a:t>Přemysl</a:t>
            </a:r>
            <a:r>
              <a:rPr lang="sl-SI" altLang="sl-SI" sz="2000" dirty="0"/>
              <a:t>. </a:t>
            </a:r>
          </a:p>
        </p:txBody>
      </p:sp>
      <p:graphicFrame>
        <p:nvGraphicFramePr>
          <p:cNvPr id="4293" name="Group 1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084652"/>
              </p:ext>
            </p:extLst>
          </p:nvPr>
        </p:nvGraphicFramePr>
        <p:xfrm>
          <a:off x="179388" y="2276475"/>
          <a:ext cx="8785225" cy="3090863"/>
        </p:xfrm>
        <a:graphic>
          <a:graphicData uri="http://schemas.openxmlformats.org/drawingml/2006/table">
            <a:tbl>
              <a:tblPr/>
              <a:tblGrid>
                <a:gridCol w="2736850">
                  <a:extLst>
                    <a:ext uri="{9D8B030D-6E8A-4147-A177-3AD203B41FA5}">
                      <a16:colId xmlns:a16="http://schemas.microsoft.com/office/drawing/2014/main" val="2469217993"/>
                    </a:ext>
                  </a:extLst>
                </a:gridCol>
                <a:gridCol w="2954337">
                  <a:extLst>
                    <a:ext uri="{9D8B030D-6E8A-4147-A177-3AD203B41FA5}">
                      <a16:colId xmlns:a16="http://schemas.microsoft.com/office/drawing/2014/main" val="2348548439"/>
                    </a:ext>
                  </a:extLst>
                </a:gridCol>
                <a:gridCol w="3094038">
                  <a:extLst>
                    <a:ext uri="{9D8B030D-6E8A-4147-A177-3AD203B41FA5}">
                      <a16:colId xmlns:a16="http://schemas.microsoft.com/office/drawing/2014/main" val="3117596465"/>
                    </a:ext>
                  </a:extLst>
                </a:gridCol>
              </a:tblGrid>
              <a:tr h="36578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Goriški grofje</a:t>
                      </a: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</a:rPr>
                        <a:t>Habsburžani </a:t>
                      </a: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anose="020B0604020202020204" pitchFamily="34" charset="0"/>
                        </a:rPr>
                        <a:t>Celjski grofje</a:t>
                      </a: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103527"/>
                  </a:ext>
                </a:extLst>
              </a:tr>
              <a:tr h="27250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sl-SI" altLang="sl-SI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Upravljali Goriško in posesti na Kranjskem in Koroškem.</a:t>
                      </a:r>
                      <a:r>
                        <a:rPr kumimoji="0" lang="sl-SI" altLang="sl-S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endParaRPr kumimoji="0" lang="sl-SI" altLang="sl-S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sl-SI" altLang="sl-S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Izumrli leta 1500 in Goriška </a:t>
                      </a:r>
                      <a:r>
                        <a:rPr kumimoji="0" lang="sl-SI" altLang="sl-S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</a:rPr>
                        <a:t>pripade Habsburžanom.</a:t>
                      </a: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Rudolf Habsburški </a:t>
                      </a:r>
                      <a:r>
                        <a:rPr kumimoji="0" lang="sl-SI" altLang="sl-S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leta 1278 porazil Otokarja II. in prevzel Avstrijo, Kranjsko, Štajersko.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Pridobili so oblast nad Trstom in izhod na morje.</a:t>
                      </a: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sl-SI" altLang="sl-S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anose="020B0604020202020204" pitchFamily="34" charset="0"/>
                        </a:rPr>
                        <a:t> Gospodje </a:t>
                      </a:r>
                      <a:r>
                        <a:rPr kumimoji="0" lang="sl-SI" altLang="sl-SI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anose="020B0604020202020204" pitchFamily="34" charset="0"/>
                        </a:rPr>
                        <a:t>Žovneški</a:t>
                      </a:r>
                      <a:r>
                        <a:rPr kumimoji="0" lang="sl-SI" altLang="sl-S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sl-SI" altLang="sl-S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V 14. in 15. stoletju ogrozili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Habsburžane s porokami in širjenjem posesti (dežela Celjska)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sl-SI" altLang="sl-S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Izumrli leta 1456 in Celjska pripade Habsburžanom</a:t>
                      </a: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287128"/>
                  </a:ext>
                </a:extLst>
              </a:tr>
            </a:tbl>
          </a:graphicData>
        </a:graphic>
      </p:graphicFrame>
      <p:sp>
        <p:nvSpPr>
          <p:cNvPr id="4113" name="Rectangle 96"/>
          <p:cNvSpPr>
            <a:spLocks noChangeArrowheads="1"/>
          </p:cNvSpPr>
          <p:nvPr/>
        </p:nvSpPr>
        <p:spPr bwMode="auto">
          <a:xfrm>
            <a:off x="179388" y="331758"/>
            <a:ext cx="590391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l-SI" altLang="sl-SI" sz="2000" b="1" dirty="0">
                <a:solidFill>
                  <a:srgbClr val="FF0000"/>
                </a:solidFill>
              </a:rPr>
              <a:t>Kako so Habsburžani širili oblast </a:t>
            </a:r>
            <a:r>
              <a:rPr lang="sl-SI" altLang="sl-SI" sz="2000" b="1" dirty="0" smtClean="0">
                <a:solidFill>
                  <a:srgbClr val="FF0000"/>
                </a:solidFill>
              </a:rPr>
              <a:t>pri nas</a:t>
            </a:r>
            <a:endParaRPr lang="sl-SI" altLang="sl-SI" sz="2000" b="1" dirty="0">
              <a:solidFill>
                <a:srgbClr val="FF0000"/>
              </a:solidFill>
            </a:endParaRPr>
          </a:p>
        </p:txBody>
      </p:sp>
      <p:sp>
        <p:nvSpPr>
          <p:cNvPr id="4206" name="Rectangle 110"/>
          <p:cNvSpPr>
            <a:spLocks noChangeArrowheads="1"/>
          </p:cNvSpPr>
          <p:nvPr/>
        </p:nvSpPr>
        <p:spPr bwMode="auto">
          <a:xfrm>
            <a:off x="179388" y="5516563"/>
            <a:ext cx="8785225" cy="7112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sl-SI" altLang="sl-SI" sz="2000" dirty="0">
                <a:solidFill>
                  <a:schemeClr val="accent2"/>
                </a:solidFill>
              </a:rPr>
              <a:t> Obala </a:t>
            </a:r>
            <a:r>
              <a:rPr lang="sl-SI" altLang="sl-SI" sz="2000" dirty="0" smtClean="0">
                <a:solidFill>
                  <a:schemeClr val="accent2"/>
                </a:solidFill>
              </a:rPr>
              <a:t>je </a:t>
            </a:r>
            <a:r>
              <a:rPr lang="sl-SI" altLang="sl-SI" sz="2000" dirty="0">
                <a:solidFill>
                  <a:schemeClr val="accent2"/>
                </a:solidFill>
              </a:rPr>
              <a:t>bila pod oblastjo </a:t>
            </a:r>
            <a:r>
              <a:rPr lang="sl-SI" altLang="sl-SI" sz="2000" b="1" dirty="0">
                <a:solidFill>
                  <a:srgbClr val="FF0000"/>
                </a:solidFill>
              </a:rPr>
              <a:t>Beneške republike</a:t>
            </a:r>
            <a:r>
              <a:rPr lang="sl-SI" altLang="sl-SI" sz="2000" dirty="0">
                <a:solidFill>
                  <a:schemeClr val="accent2"/>
                </a:solidFill>
              </a:rPr>
              <a:t>.</a:t>
            </a:r>
            <a:r>
              <a:rPr lang="sl-SI" altLang="sl-SI" sz="2000" dirty="0"/>
              <a:t> </a:t>
            </a:r>
          </a:p>
          <a:p>
            <a:pPr eaLnBrk="1" hangingPunct="1">
              <a:spcBef>
                <a:spcPct val="0"/>
              </a:spcBef>
            </a:pPr>
            <a:r>
              <a:rPr lang="sl-SI" altLang="sl-SI" sz="2000" dirty="0">
                <a:solidFill>
                  <a:srgbClr val="008000"/>
                </a:solidFill>
              </a:rPr>
              <a:t> </a:t>
            </a:r>
            <a:r>
              <a:rPr lang="sl-SI" altLang="sl-SI" sz="2000" dirty="0" smtClean="0">
                <a:solidFill>
                  <a:srgbClr val="008000"/>
                </a:solidFill>
              </a:rPr>
              <a:t>Prekmurje </a:t>
            </a:r>
            <a:r>
              <a:rPr lang="sl-SI" altLang="sl-SI" sz="2000" dirty="0">
                <a:solidFill>
                  <a:srgbClr val="008000"/>
                </a:solidFill>
              </a:rPr>
              <a:t>pa je </a:t>
            </a:r>
            <a:r>
              <a:rPr lang="sl-SI" altLang="sl-SI" sz="2000" dirty="0" smtClean="0">
                <a:solidFill>
                  <a:srgbClr val="008000"/>
                </a:solidFill>
              </a:rPr>
              <a:t>pripadalo </a:t>
            </a:r>
            <a:r>
              <a:rPr lang="sl-SI" altLang="sl-SI" sz="2000" b="1" dirty="0">
                <a:solidFill>
                  <a:srgbClr val="008000"/>
                </a:solidFill>
              </a:rPr>
              <a:t>Ogrski.</a:t>
            </a:r>
            <a:endParaRPr lang="sl-SI" altLang="sl-SI" sz="2000" dirty="0">
              <a:solidFill>
                <a:srgbClr val="008000"/>
              </a:solidFill>
            </a:endParaRPr>
          </a:p>
        </p:txBody>
      </p:sp>
      <p:sp>
        <p:nvSpPr>
          <p:cNvPr id="4239" name="Rectangle 143"/>
          <p:cNvSpPr>
            <a:spLocks noChangeArrowheads="1"/>
          </p:cNvSpPr>
          <p:nvPr/>
        </p:nvSpPr>
        <p:spPr bwMode="auto">
          <a:xfrm>
            <a:off x="6804025" y="333375"/>
            <a:ext cx="16192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l-SI" altLang="sl-SI" sz="1800" b="1" dirty="0" err="1">
                <a:solidFill>
                  <a:srgbClr val="FFFF00"/>
                </a:solidFill>
              </a:rPr>
              <a:t>Vovbrški</a:t>
            </a:r>
            <a:r>
              <a:rPr lang="sl-SI" altLang="sl-SI" sz="1800" b="1" dirty="0">
                <a:solidFill>
                  <a:srgbClr val="FFFF00"/>
                </a:solidFill>
              </a:rPr>
              <a:t>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l-SI" altLang="sl-SI" sz="1800" b="1" dirty="0">
                <a:solidFill>
                  <a:srgbClr val="FFFF00"/>
                </a:solidFill>
              </a:rPr>
              <a:t>Višnjegorski,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l-SI" altLang="sl-SI" sz="1800" b="1" dirty="0">
                <a:solidFill>
                  <a:srgbClr val="FFFF00"/>
                </a:solidFill>
              </a:rPr>
              <a:t>Ptujski,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l-SI" altLang="sl-SI" sz="1800" b="1" dirty="0">
                <a:solidFill>
                  <a:srgbClr val="FFFF00"/>
                </a:solidFill>
              </a:rPr>
              <a:t>Kamniški,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l-SI" altLang="sl-SI" sz="1800" b="1" dirty="0">
                <a:solidFill>
                  <a:srgbClr val="FFFF00"/>
                </a:solidFill>
              </a:rPr>
              <a:t>Konjiški,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l-SI" altLang="sl-SI" sz="1800" b="1" dirty="0">
                <a:solidFill>
                  <a:srgbClr val="FFFF00"/>
                </a:solidFill>
              </a:rPr>
              <a:t>Polhograjski,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4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4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4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4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nimBg="1"/>
      <p:bldP spid="4206" grpId="0" animBg="1"/>
      <p:bldP spid="42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sz="4000" b="1" i="1" smtClean="0">
                <a:solidFill>
                  <a:srgbClr val="99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6.2	NASTAJANJE SLOVENSKIH ZGODOVINSKIH DEŽEL</a:t>
            </a:r>
          </a:p>
        </p:txBody>
      </p:sp>
      <p:sp>
        <p:nvSpPr>
          <p:cNvPr id="3" name="PoljeZBesedilom 2"/>
          <p:cNvSpPr txBox="1"/>
          <p:nvPr/>
        </p:nvSpPr>
        <p:spPr>
          <a:xfrm>
            <a:off x="395535" y="1700808"/>
            <a:ext cx="856895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l-SI" sz="2400" dirty="0" smtClean="0"/>
              <a:t>V srednjem veku se pri nas oblikujejo dežele: </a:t>
            </a:r>
            <a:r>
              <a:rPr lang="sl-SI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Štajerska</a:t>
            </a:r>
            <a:r>
              <a:rPr lang="sl-SI" sz="2400" b="1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sl-SI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Kranjska</a:t>
            </a:r>
            <a:r>
              <a:rPr lang="sl-SI" sz="2400" b="1" i="1" dirty="0" smtClean="0"/>
              <a:t>, </a:t>
            </a:r>
            <a:r>
              <a:rPr lang="sl-SI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Koroška,</a:t>
            </a:r>
            <a:r>
              <a:rPr lang="sl-SI" sz="2400" dirty="0" smtClean="0"/>
              <a:t> </a:t>
            </a:r>
            <a:r>
              <a:rPr lang="sl-SI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Goriška </a:t>
            </a:r>
            <a:r>
              <a:rPr lang="sl-SI" sz="2400" dirty="0" smtClean="0"/>
              <a:t>in </a:t>
            </a:r>
            <a:r>
              <a:rPr lang="sl-SI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Istra</a:t>
            </a:r>
            <a:r>
              <a:rPr lang="sl-SI" sz="2400" dirty="0" smtClean="0"/>
              <a:t>. Slovenci so prevladovali edino na Kranjskem, medtem ko so bile ostale dežele narodnostno mešane. Ločena od ostalih delov sta </a:t>
            </a:r>
            <a:r>
              <a:rPr lang="sl-SI" sz="2400" smtClean="0"/>
              <a:t>bila </a:t>
            </a:r>
            <a:r>
              <a:rPr lang="sl-SI" sz="2400"/>
              <a:t>b</a:t>
            </a:r>
            <a:r>
              <a:rPr lang="sl-SI" sz="2400" smtClean="0"/>
              <a:t>eneška </a:t>
            </a:r>
            <a:r>
              <a:rPr lang="sl-SI" sz="2400" dirty="0" smtClean="0"/>
              <a:t>Obala </a:t>
            </a:r>
            <a:r>
              <a:rPr lang="sl-SI" sz="2400" dirty="0" smtClean="0"/>
              <a:t>in Prekmurje. Meje med</a:t>
            </a:r>
            <a:r>
              <a:rPr lang="sl-SI" sz="2400" dirty="0" smtClean="0">
                <a:solidFill>
                  <a:srgbClr val="FFC000"/>
                </a:solidFill>
              </a:rPr>
              <a:t> </a:t>
            </a:r>
            <a:r>
              <a:rPr lang="sl-SI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deželami</a:t>
            </a:r>
            <a:r>
              <a:rPr lang="sl-SI" sz="2400" dirty="0" smtClean="0">
                <a:solidFill>
                  <a:srgbClr val="FF0000"/>
                </a:solidFill>
              </a:rPr>
              <a:t> </a:t>
            </a:r>
            <a:r>
              <a:rPr lang="sl-SI" sz="2400" dirty="0" smtClean="0"/>
              <a:t>so se skozi stoletja delno spreminjale.</a:t>
            </a:r>
          </a:p>
          <a:p>
            <a:pPr algn="just"/>
            <a:endParaRPr lang="sl-SI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ivzeti načrt">
  <a:themeElements>
    <a:clrScheme name="Privzeti nač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ivzeti nač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1005</TotalTime>
  <Words>362</Words>
  <Application>Microsoft Office PowerPoint</Application>
  <PresentationFormat>Diaprojekcija na zaslonu (4:3)</PresentationFormat>
  <Paragraphs>45</Paragraphs>
  <Slides>4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1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4</vt:i4>
      </vt:variant>
    </vt:vector>
  </HeadingPairs>
  <TitlesOfParts>
    <vt:vector size="6" baseType="lpstr">
      <vt:lpstr>Arial</vt:lpstr>
      <vt:lpstr>Privzeti načrt</vt:lpstr>
      <vt:lpstr>PowerPointova predstavitev</vt:lpstr>
      <vt:lpstr>PowerPointova predstavitev</vt:lpstr>
      <vt:lpstr>PowerPointova predstavitev</vt:lpstr>
      <vt:lpstr>6.2 NASTAJANJE SLOVENSKIH ZGODOVINSKIH DEŽEL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Ministerstvo za Šolstvo</dc:creator>
  <cp:lastModifiedBy>rbrate@guest.arnes.si</cp:lastModifiedBy>
  <cp:revision>16</cp:revision>
  <dcterms:created xsi:type="dcterms:W3CDTF">2009-07-15T17:07:07Z</dcterms:created>
  <dcterms:modified xsi:type="dcterms:W3CDTF">2020-05-09T17:44:10Z</dcterms:modified>
</cp:coreProperties>
</file>