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FFF"/>
    <a:srgbClr val="F7FFF7"/>
    <a:srgbClr val="005250"/>
    <a:srgbClr val="FFFFEB"/>
    <a:srgbClr val="FF9900"/>
    <a:srgbClr val="F1F8F9"/>
    <a:srgbClr val="F5F2EB"/>
    <a:srgbClr val="DED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2B315-0ECC-4157-9866-14D824D9AD1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1368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0EDC-0F58-4493-A82D-07F14620660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76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3D117-F66A-4E77-ABBD-8A77AFEBB1C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1578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7A378-D3C2-4F03-A4DC-1ADEA5045D0D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8072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EFEDD-D31B-4A43-9AB5-01CF365D898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1834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F40E3-B4D4-4F6E-8AD4-586D348290F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015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5E419-A5C4-44D9-8D40-080393436F1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4966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32FBD-B9FA-403B-8D98-0BF2CD62CED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4467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A911-364E-45BB-B3A8-3CCC0FE3AE8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2848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C318-7FF2-4F34-A7C6-ECBC007087F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7103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9C1F8-7633-457F-A965-588D178FE2A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0426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397E1EE-ED96-4C7A-A339-21AE653F634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k1bXXssOHs&amp;feature=related" TargetMode="Externa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v=tfDS1BQarmo&amp;feature=related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youtube.com/watch?v=zY0rZ0CfP24&amp;feature=relate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11188" y="190500"/>
            <a:ext cx="8209284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 smtClean="0">
                <a:solidFill>
                  <a:srgbClr val="FFFF00"/>
                </a:solidFill>
              </a:rPr>
              <a:t>INDUSTRIALIZACIJA </a:t>
            </a:r>
            <a:br>
              <a:rPr lang="sl-SI" altLang="sl-SI" sz="2400" b="1" dirty="0" smtClean="0">
                <a:solidFill>
                  <a:srgbClr val="FFFF00"/>
                </a:solidFill>
              </a:rPr>
            </a:br>
            <a:r>
              <a:rPr lang="sl-SI" altLang="sl-SI" sz="1600" b="1" dirty="0" smtClean="0">
                <a:solidFill>
                  <a:srgbClr val="FFFF00"/>
                </a:solidFill>
              </a:rPr>
              <a:t>učbenik str. </a:t>
            </a:r>
            <a:r>
              <a:rPr lang="sl-SI" altLang="sl-SI" sz="1600" b="1" dirty="0">
                <a:solidFill>
                  <a:srgbClr val="FFFF00"/>
                </a:solidFill>
              </a:rPr>
              <a:t>122- 123</a:t>
            </a:r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9650"/>
            <a:ext cx="6697662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502831" y="5948069"/>
            <a:ext cx="6697662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l-SI" altLang="sl-SI" sz="1600"/>
              <a:t>V katerih delih celinske Evrope je bila železnica najprej zgrajena?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600"/>
              <a:t>Kakšne prednosti je prinašala železniška povezava?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600"/>
              <a:t>Katere gospodarske panoge so z gradnjo železniških prog pridobivale?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50825" y="260350"/>
            <a:ext cx="4897438" cy="396875"/>
          </a:xfrm>
          <a:prstGeom prst="rect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Ljudje so iskali boljše življenje v tujini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364163" y="476250"/>
            <a:ext cx="2592387" cy="923925"/>
          </a:xfrm>
          <a:prstGeom prst="rect">
            <a:avLst/>
          </a:prstGeom>
          <a:solidFill>
            <a:srgbClr val="E2FAF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FF0000"/>
                </a:solidFill>
              </a:rPr>
              <a:t>Selitve: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800"/>
              <a:t> S podeželja </a:t>
            </a:r>
            <a:r>
              <a:rPr lang="sl-SI" altLang="sl-SI" sz="1800" b="1">
                <a:solidFill>
                  <a:srgbClr val="CC3300"/>
                </a:solidFill>
              </a:rPr>
              <a:t>v mesto</a:t>
            </a:r>
            <a:endParaRPr lang="sl-SI" altLang="sl-SI" sz="1800">
              <a:solidFill>
                <a:srgbClr val="CC33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l-SI" altLang="sl-SI" sz="1800"/>
              <a:t> Selitve tudi </a:t>
            </a:r>
            <a:r>
              <a:rPr lang="sl-SI" altLang="sl-SI" sz="1800" b="1">
                <a:solidFill>
                  <a:srgbClr val="CC3300"/>
                </a:solidFill>
              </a:rPr>
              <a:t>v tujino</a:t>
            </a:r>
            <a:r>
              <a:rPr lang="sl-SI" altLang="sl-SI" sz="1800">
                <a:solidFill>
                  <a:srgbClr val="000066"/>
                </a:solidFill>
              </a:rPr>
              <a:t>.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79388" y="5661025"/>
            <a:ext cx="41798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>
                <a:solidFill>
                  <a:schemeClr val="bg1"/>
                </a:solidFill>
              </a:rPr>
              <a:t>Leta 1920 je bil že vsak osmi državljan ZDA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>
                <a:solidFill>
                  <a:schemeClr val="bg1"/>
                </a:solidFill>
              </a:rPr>
              <a:t>tujega rodu.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897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79388" y="4437063"/>
            <a:ext cx="4968875" cy="1165225"/>
          </a:xfrm>
          <a:prstGeom prst="rect">
            <a:avLst/>
          </a:prstGeom>
          <a:solidFill>
            <a:srgbClr val="FCFEFE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Potniki, zbrani v pristanišču Bremen čakajo na odhod v ZDA. Med leti 1820 in 1913 se je iz Nemčije izselilo okoli šest milijonov prebivalcev. Množična potovanja v nove dežele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so omogočale </a:t>
            </a:r>
            <a:r>
              <a:rPr lang="sl-SI" altLang="sl-SI" sz="1400" b="1"/>
              <a:t>čezoceanke </a:t>
            </a:r>
            <a:r>
              <a:rPr lang="sl-SI" altLang="sl-SI" sz="1400"/>
              <a:t>– veliki parniki, ki so pluli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/>
              <a:t>iz Evrope v Ameriko in druge dele sveta.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364163" y="1557338"/>
            <a:ext cx="3671887" cy="1993900"/>
          </a:xfrm>
          <a:prstGeom prst="rect">
            <a:avLst/>
          </a:prstGeom>
          <a:solidFill>
            <a:srgbClr val="E2FAF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Vabljiva tujina</a:t>
            </a:r>
            <a:r>
              <a:rPr lang="sl-SI" altLang="sl-SI" sz="1800"/>
              <a:t> je ponujala: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</a:t>
            </a:r>
            <a:r>
              <a:rPr lang="sl-SI" altLang="sl-SI" sz="1800">
                <a:solidFill>
                  <a:srgbClr val="660033"/>
                </a:solidFill>
              </a:rPr>
              <a:t>veliko cenene zemlje</a:t>
            </a:r>
            <a:r>
              <a:rPr lang="sl-SI" altLang="sl-SI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(kmečko poreklo izseljencev),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versko in politično svobodo,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</a:t>
            </a:r>
            <a:r>
              <a:rPr lang="sl-SI" altLang="sl-SI" sz="1800">
                <a:solidFill>
                  <a:srgbClr val="660033"/>
                </a:solidFill>
              </a:rPr>
              <a:t>priložnosti</a:t>
            </a:r>
            <a:r>
              <a:rPr lang="sl-SI" altLang="sl-SI" sz="1800"/>
              <a:t> za hitro obogatitev,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(“zlata mrzlica” v Kaliforniji in Avstraliji)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številne možnosti za zaposlitev.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5364163" y="3744913"/>
            <a:ext cx="3671887" cy="2573337"/>
          </a:xfrm>
          <a:prstGeom prst="rect">
            <a:avLst/>
          </a:prstGeom>
          <a:solidFill>
            <a:srgbClr val="E2FAF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Posledice izseljevanja</a:t>
            </a:r>
            <a:r>
              <a:rPr lang="sl-SI" altLang="sl-SI" sz="1800">
                <a:solidFill>
                  <a:srgbClr val="000066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evropski priseljenci so v novi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domovini širili politični vpliv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evropsko kulturo </a:t>
            </a:r>
            <a:r>
              <a:rPr lang="sl-SI" altLang="sl-SI" sz="1800">
                <a:solidFill>
                  <a:srgbClr val="000066"/>
                </a:solidFill>
              </a:rPr>
              <a:t>(</a:t>
            </a:r>
            <a:r>
              <a:rPr lang="sl-SI" altLang="sl-SI" sz="1800" b="1">
                <a:solidFill>
                  <a:srgbClr val="000066"/>
                </a:solidFill>
              </a:rPr>
              <a:t>evropeizacija</a:t>
            </a:r>
            <a:r>
              <a:rPr lang="sl-SI" altLang="sl-SI" sz="1800">
                <a:solidFill>
                  <a:srgbClr val="000066"/>
                </a:solidFill>
              </a:rPr>
              <a:t>),</a:t>
            </a:r>
            <a:r>
              <a:rPr lang="sl-SI" altLang="sl-SI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svet se je bolj povezal,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rase so se mešale,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•izseljenci so pripomogli k uspešni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gospodarski rasti novih dežel,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zlasti ZDA.</a:t>
            </a:r>
          </a:p>
        </p:txBody>
      </p:sp>
      <p:sp>
        <p:nvSpPr>
          <p:cNvPr id="2" name="AutoShape 12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2843213" y="6021388"/>
            <a:ext cx="2376487" cy="620712"/>
          </a:xfrm>
          <a:prstGeom prst="actionButtonBlank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/>
              <a:t>IZSELJEVANJE V ZDA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200"/>
              <a:t>10 minut, začni s 3. minuto</a:t>
            </a:r>
          </a:p>
        </p:txBody>
      </p:sp>
    </p:spTree>
    <p:extLst>
      <p:ext uri="{BB962C8B-B14F-4D97-AF65-F5344CB8AC3E}">
        <p14:creationId xmlns:p14="http://schemas.microsoft.com/office/powerpoint/2010/main" val="30630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6" grpId="0"/>
      <p:bldP spid="7178" grpId="0" animBg="1"/>
      <p:bldP spid="7175" grpId="0" animBg="1"/>
      <p:bldP spid="71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1188" y="765175"/>
            <a:ext cx="4681537" cy="3122613"/>
          </a:xfrm>
          <a:prstGeom prst="rect">
            <a:avLst/>
          </a:prstGeom>
          <a:solidFill>
            <a:srgbClr val="FCFEFE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>
                <a:solidFill>
                  <a:srgbClr val="CC3300"/>
                </a:solidFill>
              </a:rPr>
              <a:t>Pozitivne posledice</a:t>
            </a:r>
            <a:r>
              <a:rPr lang="sl-SI" altLang="sl-SI" sz="1800" b="1"/>
              <a:t> </a:t>
            </a:r>
            <a:r>
              <a:rPr lang="sl-SI" altLang="sl-SI" sz="1800"/>
              <a:t>industrijske revolucije: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ustvarila je </a:t>
            </a:r>
            <a:r>
              <a:rPr lang="sl-SI" altLang="sl-SI" sz="1800" b="1">
                <a:solidFill>
                  <a:srgbClr val="CC3300"/>
                </a:solidFill>
              </a:rPr>
              <a:t>nova delovna mesta</a:t>
            </a:r>
            <a:r>
              <a:rPr lang="sl-SI" altLang="sl-SI" sz="1800"/>
              <a:t>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mnogim prinesla večjo blaginjo,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okrepila je </a:t>
            </a:r>
            <a:r>
              <a:rPr lang="sl-SI" altLang="sl-SI" sz="1800" b="1">
                <a:solidFill>
                  <a:srgbClr val="CC3300"/>
                </a:solidFill>
              </a:rPr>
              <a:t>tehnični razvoj</a:t>
            </a:r>
            <a:r>
              <a:rPr lang="sl-SI" altLang="sl-SI" sz="1800"/>
              <a:t> in povečala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število izumov,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proizvodnja različnih dobrin se je povečala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in življenjski </a:t>
            </a:r>
            <a:r>
              <a:rPr lang="sl-SI" altLang="sl-SI" sz="1800" b="1">
                <a:solidFill>
                  <a:srgbClr val="CC3300"/>
                </a:solidFill>
              </a:rPr>
              <a:t>standard</a:t>
            </a:r>
            <a:r>
              <a:rPr lang="sl-SI" altLang="sl-SI" sz="1800" b="1"/>
              <a:t> </a:t>
            </a:r>
            <a:r>
              <a:rPr lang="sl-SI" altLang="sl-SI" sz="1800"/>
              <a:t>se je</a:t>
            </a:r>
            <a:r>
              <a:rPr lang="sl-SI" altLang="sl-SI" sz="1800" b="1"/>
              <a:t> </a:t>
            </a:r>
            <a:r>
              <a:rPr lang="sl-SI" altLang="sl-SI" sz="1800" b="1">
                <a:solidFill>
                  <a:srgbClr val="CC3300"/>
                </a:solidFill>
              </a:rPr>
              <a:t>dvignil</a:t>
            </a:r>
            <a:r>
              <a:rPr lang="sl-SI" altLang="sl-SI" sz="1800">
                <a:solidFill>
                  <a:srgbClr val="CC33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stanovanja, zdravstvo in prehrana so 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izboljšali,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zaradi potreb po izobraženih delavcih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 se je </a:t>
            </a:r>
            <a:r>
              <a:rPr lang="sl-SI" altLang="sl-SI" sz="1800">
                <a:solidFill>
                  <a:srgbClr val="CC3300"/>
                </a:solidFill>
              </a:rPr>
              <a:t>izboljšal </a:t>
            </a:r>
            <a:r>
              <a:rPr lang="sl-SI" altLang="sl-SI" sz="1800" b="1">
                <a:solidFill>
                  <a:srgbClr val="CC3300"/>
                </a:solidFill>
              </a:rPr>
              <a:t>šolski sistem</a:t>
            </a:r>
            <a:r>
              <a:rPr lang="sl-SI" altLang="sl-SI" sz="1800" b="1"/>
              <a:t>.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11188" y="4076700"/>
            <a:ext cx="4681537" cy="1568450"/>
          </a:xfrm>
          <a:prstGeom prst="rect">
            <a:avLst/>
          </a:prstGeom>
          <a:solidFill>
            <a:srgbClr val="FCFEFE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1. Opiši značilnosti industrijskih mest.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2. Opiši posamezne sloje takratne družbe.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3. Kam so se preseljevali Evropejci?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4. Primerjaj vzroke za preseljevanje Evropejcev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    konec 19. stoletja z vzroki za preseljevanje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    ljudi v Evropo danes.</a:t>
            </a:r>
          </a:p>
        </p:txBody>
      </p:sp>
      <p:sp>
        <p:nvSpPr>
          <p:cNvPr id="8196" name="AutoShape 7">
            <a:hlinkClick r:id="rId2" highlightClick="1"/>
          </p:cNvPr>
          <p:cNvSpPr>
            <a:spLocks noChangeArrowheads="1"/>
          </p:cNvSpPr>
          <p:nvPr/>
        </p:nvSpPr>
        <p:spPr bwMode="auto">
          <a:xfrm>
            <a:off x="5435600" y="765175"/>
            <a:ext cx="2881313" cy="649288"/>
          </a:xfrm>
          <a:prstGeom prst="actionButtonBlank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 u="sng" dirty="0"/>
              <a:t>PRIHOD NA ELLIS ISLAND,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 u="sng" dirty="0"/>
              <a:t>New </a:t>
            </a:r>
            <a:r>
              <a:rPr lang="sl-SI" altLang="sl-SI" sz="1600" b="1" u="sng" dirty="0" smtClean="0"/>
              <a:t>York (film 10 min)</a:t>
            </a:r>
            <a:endParaRPr lang="sl-SI" altLang="sl-SI" sz="1600" b="1" u="sng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3384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11188" y="190500"/>
            <a:ext cx="8209284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 smtClean="0">
                <a:solidFill>
                  <a:srgbClr val="FFFF00"/>
                </a:solidFill>
              </a:rPr>
              <a:t>5. 2 INDUSTRIALIZACIJA</a:t>
            </a:r>
            <a:endParaRPr lang="sl-SI" altLang="sl-SI" sz="1600" b="1" dirty="0">
              <a:solidFill>
                <a:srgbClr val="FFFF00"/>
              </a:solidFill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582308" y="1052736"/>
            <a:ext cx="8238163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sl-SI" altLang="sl-SI" sz="1800" dirty="0" smtClean="0"/>
              <a:t>Industrijski Britaniji se pridružita </a:t>
            </a:r>
            <a:r>
              <a:rPr lang="sl-SI" altLang="sl-SI" sz="1800" b="1" dirty="0" smtClean="0"/>
              <a:t>Nemčija </a:t>
            </a:r>
            <a:r>
              <a:rPr lang="sl-SI" altLang="sl-SI" sz="1800" dirty="0" smtClean="0"/>
              <a:t>in </a:t>
            </a:r>
            <a:r>
              <a:rPr lang="sl-SI" altLang="sl-SI" sz="1800" b="1" dirty="0" smtClean="0"/>
              <a:t>ZDA</a:t>
            </a:r>
            <a:r>
              <a:rPr lang="sl-SI" altLang="sl-SI" sz="1800" dirty="0" smtClean="0"/>
              <a:t>. Industrijske države začnejo tekmovati za svetovno prevlado, manj razviti svet pa vse bolj tone v revščino in izkoriščanje. </a:t>
            </a:r>
            <a:r>
              <a:rPr lang="sl-SI" altLang="sl-SI" sz="1800" dirty="0"/>
              <a:t>Industrijska mesta doživljajo hitro </a:t>
            </a:r>
            <a:r>
              <a:rPr lang="sl-SI" altLang="sl-SI" sz="1800" dirty="0" smtClean="0"/>
              <a:t>rast (London, New York, Pariz) in </a:t>
            </a:r>
            <a:r>
              <a:rPr lang="sl-SI" altLang="sl-SI" sz="1800" b="1" dirty="0" smtClean="0"/>
              <a:t>priseljevanje</a:t>
            </a:r>
            <a:r>
              <a:rPr lang="sl-SI" altLang="sl-SI" sz="1800" dirty="0" smtClean="0"/>
              <a:t>. Milijoni se selijo predvsem iz Evrope v </a:t>
            </a:r>
            <a:r>
              <a:rPr lang="sl-SI" altLang="sl-SI" sz="1800" b="1" dirty="0" smtClean="0"/>
              <a:t>Ameriko</a:t>
            </a:r>
            <a:r>
              <a:rPr lang="sl-SI" altLang="sl-SI" sz="1800" dirty="0" smtClean="0"/>
              <a:t>. V družbi se krepijo </a:t>
            </a:r>
            <a:r>
              <a:rPr lang="sl-SI" altLang="sl-SI" sz="1800" b="1" dirty="0" smtClean="0"/>
              <a:t>nasprotja</a:t>
            </a:r>
            <a:r>
              <a:rPr lang="sl-SI" altLang="sl-SI" sz="1800" dirty="0" smtClean="0"/>
              <a:t> med tovarnarji, malomeščani in delavci. Izboljša se kvaliteta življenja (več delovnih mest, bivališča, tehnološki razvoj, zdravstvo, šolstvo …).</a:t>
            </a:r>
          </a:p>
        </p:txBody>
      </p:sp>
    </p:spTree>
    <p:extLst>
      <p:ext uri="{BB962C8B-B14F-4D97-AF65-F5344CB8AC3E}">
        <p14:creationId xmlns:p14="http://schemas.microsoft.com/office/powerpoint/2010/main" val="15264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2781517" y="539247"/>
            <a:ext cx="401276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solidFill>
                  <a:srgbClr val="FF0000"/>
                </a:solidFill>
              </a:rPr>
              <a:t>INDUSTRIALIZACIJA V EVROPI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01849" y="1268760"/>
            <a:ext cx="8318103" cy="923330"/>
          </a:xfrm>
          <a:prstGeom prst="rect">
            <a:avLst/>
          </a:prstGeom>
          <a:solidFill>
            <a:srgbClr val="E2F1FE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Sredi 19. stoletja se je industrializacija razširila </a:t>
            </a:r>
            <a:r>
              <a:rPr lang="sl-SI" altLang="sl-SI" sz="1800" dirty="0" smtClean="0"/>
              <a:t>v Belgijo in Nemčijo (rude, premog, železo …). Odpravijo se notranje carine, uvede se svobodna plovba (kanali), posodobijo se ceste in gradijo železnice</a:t>
            </a:r>
            <a:endParaRPr lang="sl-SI" altLang="sl-SI" sz="1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148064" y="5085184"/>
            <a:ext cx="3671888" cy="1568450"/>
          </a:xfrm>
          <a:prstGeom prst="rect">
            <a:avLst/>
          </a:prstGeom>
          <a:solidFill>
            <a:srgbClr val="FFFFEB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/>
              <a:t>»Železniške proge in strojne tovarne,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/>
              <a:t>rudniki premoga in železa, predilnice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/>
              <a:t>in tekstilne tovarne nenehno nastajajo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/>
              <a:t>na nemški zemlji. In dimniki ob njih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i="1"/>
              <a:t>rastejo iz zemlje kot gobe po dežju.«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(izjava nemškega ekonomista, 1858)</a:t>
            </a:r>
          </a:p>
        </p:txBody>
      </p:sp>
      <p:pic>
        <p:nvPicPr>
          <p:cNvPr id="2" name="Picture 8" descr="Belgium and the Industrial Revolution: The Tension Betwee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" y="2420888"/>
            <a:ext cx="4232745" cy="42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lobal spread of industrialism - Industrial r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3381"/>
            <a:ext cx="3671888" cy="27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 autoUpdateAnimBg="0"/>
      <p:bldP spid="308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4" y="765175"/>
            <a:ext cx="8569325" cy="923330"/>
          </a:xfrm>
          <a:prstGeom prst="rect">
            <a:avLst/>
          </a:prstGeom>
          <a:solidFill>
            <a:srgbClr val="F7FFF7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>
                <a:solidFill>
                  <a:srgbClr val="E22B00"/>
                </a:solidFill>
              </a:rPr>
              <a:t>ZDA</a:t>
            </a:r>
            <a:r>
              <a:rPr lang="sl-SI" altLang="sl-SI" sz="1800" dirty="0"/>
              <a:t> </a:t>
            </a:r>
            <a:r>
              <a:rPr lang="sl-SI" altLang="sl-SI" sz="1800" dirty="0" smtClean="0"/>
              <a:t>po državljanski vojni dohitevajo Veliko Britanijo (</a:t>
            </a:r>
            <a:r>
              <a:rPr lang="sl-SI" altLang="sl-SI" sz="1800" b="1" dirty="0" smtClean="0"/>
              <a:t>tekstilna industrija …</a:t>
            </a:r>
            <a:r>
              <a:rPr lang="sl-SI" altLang="sl-SI" sz="1800" dirty="0" smtClean="0"/>
              <a:t>.) na temelju svojega premoga, železa, nafte in številnih izumov. Število meščanov, železnic … hitro narašča. Številni Evropejci tukaj iščejo boljše življenje. </a:t>
            </a:r>
            <a:endParaRPr lang="sl-SI" altLang="sl-SI" sz="1800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83768" y="261084"/>
            <a:ext cx="409932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solidFill>
                  <a:srgbClr val="FF0000"/>
                </a:solidFill>
              </a:rPr>
              <a:t>INDUSTRIALIZACIJA PO SVETU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985472" cy="471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5288" y="333375"/>
            <a:ext cx="8281168" cy="923330"/>
          </a:xfrm>
          <a:prstGeom prst="rect">
            <a:avLst/>
          </a:prstGeom>
          <a:solidFill>
            <a:srgbClr val="F7FFF7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solidFill>
                  <a:srgbClr val="FF0000"/>
                </a:solidFill>
              </a:rPr>
              <a:t>VZHOD</a:t>
            </a:r>
            <a:endParaRPr lang="sl-SI" altLang="sl-SI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>
                <a:solidFill>
                  <a:srgbClr val="660033"/>
                </a:solidFill>
              </a:rPr>
              <a:t>Japonska</a:t>
            </a:r>
            <a:r>
              <a:rPr lang="sl-SI" altLang="sl-SI" sz="1800" dirty="0"/>
              <a:t> se je po letu 1867 </a:t>
            </a:r>
            <a:r>
              <a:rPr lang="sl-SI" altLang="sl-SI" sz="1800" dirty="0" smtClean="0"/>
              <a:t>odprla svetu in začela </a:t>
            </a:r>
            <a:r>
              <a:rPr lang="sl-SI" altLang="sl-SI" sz="1800" dirty="0" smtClean="0"/>
              <a:t>hitro modernizirati (</a:t>
            </a:r>
            <a:r>
              <a:rPr lang="sl-SI" altLang="sl-SI" sz="1800" dirty="0" smtClean="0"/>
              <a:t>industrializacija</a:t>
            </a:r>
            <a:r>
              <a:rPr lang="sl-SI" altLang="sl-SI" sz="1800" dirty="0" smtClean="0"/>
              <a:t>). </a:t>
            </a:r>
            <a:r>
              <a:rPr lang="sl-SI" altLang="sl-SI" sz="1800" b="1" dirty="0" smtClean="0">
                <a:solidFill>
                  <a:srgbClr val="660033"/>
                </a:solidFill>
              </a:rPr>
              <a:t>Kitajska </a:t>
            </a:r>
            <a:r>
              <a:rPr lang="sl-SI" altLang="sl-SI" sz="1800" dirty="0" smtClean="0"/>
              <a:t>je bila</a:t>
            </a:r>
            <a:r>
              <a:rPr lang="sl-SI" altLang="sl-SI" sz="1800" dirty="0" smtClean="0">
                <a:solidFill>
                  <a:srgbClr val="660033"/>
                </a:solidFill>
              </a:rPr>
              <a:t> </a:t>
            </a:r>
            <a:r>
              <a:rPr lang="sl-SI" altLang="sl-SI" sz="1800" dirty="0"/>
              <a:t>šibka in </a:t>
            </a:r>
            <a:r>
              <a:rPr lang="sl-SI" altLang="sl-SI" sz="1800" dirty="0" smtClean="0"/>
              <a:t>vse </a:t>
            </a:r>
            <a:r>
              <a:rPr lang="sl-SI" altLang="sl-SI" sz="1800" dirty="0" smtClean="0"/>
              <a:t>bolj pod tujim vplivom. </a:t>
            </a:r>
            <a:endParaRPr lang="sl-SI" altLang="sl-SI" sz="1800" dirty="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5288" y="1495757"/>
            <a:ext cx="8281168" cy="1200329"/>
          </a:xfrm>
          <a:prstGeom prst="rect">
            <a:avLst/>
          </a:prstGeom>
          <a:solidFill>
            <a:srgbClr val="F1F8F9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solidFill>
                  <a:srgbClr val="FF0000"/>
                </a:solidFill>
              </a:rPr>
              <a:t>SPREMEMBA RAVNOTEŽJA MOČI </a:t>
            </a:r>
            <a:endParaRPr lang="sl-SI" altLang="sl-SI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• </a:t>
            </a:r>
            <a:r>
              <a:rPr lang="sl-SI" altLang="sl-SI" sz="1800" b="1" dirty="0" smtClean="0"/>
              <a:t>Močno se poveča neenakost</a:t>
            </a:r>
            <a:r>
              <a:rPr lang="sl-SI" altLang="sl-SI" sz="1800" dirty="0" smtClean="0"/>
              <a:t> </a:t>
            </a:r>
            <a:r>
              <a:rPr lang="sl-SI" altLang="sl-SI" sz="1800" dirty="0"/>
              <a:t>med razvitim industrijskim zahodom in </a:t>
            </a:r>
            <a:r>
              <a:rPr lang="sl-SI" altLang="sl-SI" sz="1800" dirty="0" smtClean="0"/>
              <a:t>preostalim svetom (revščina, odvisnost …).</a:t>
            </a:r>
            <a:endParaRPr lang="sl-SI" altLang="sl-SI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• Pospešila se je </a:t>
            </a:r>
            <a:r>
              <a:rPr lang="sl-SI" altLang="sl-SI" sz="1800" b="1" dirty="0"/>
              <a:t>tekmovalnost</a:t>
            </a:r>
            <a:r>
              <a:rPr lang="sl-SI" altLang="sl-SI" sz="1800" b="1" dirty="0" smtClean="0"/>
              <a:t>.</a:t>
            </a:r>
            <a:endParaRPr lang="sl-SI" altLang="sl-SI" sz="1800" dirty="0"/>
          </a:p>
        </p:txBody>
      </p:sp>
      <p:pic>
        <p:nvPicPr>
          <p:cNvPr id="6151" name="Picture 7" descr="Second Industrial Revolutio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28402"/>
            <a:ext cx="5544616" cy="40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  <p:bldP spid="512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11188" y="260350"/>
            <a:ext cx="7345362" cy="8302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>
                <a:solidFill>
                  <a:srgbClr val="FFFF00"/>
                </a:solidFill>
              </a:rPr>
              <a:t>KAKO JE INDUSTRIJSKA REVOLUCIJA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>
                <a:solidFill>
                  <a:srgbClr val="FFFF00"/>
                </a:solidFill>
              </a:rPr>
              <a:t>SPREMENILA ŽIVLJENJE LJUDI </a:t>
            </a:r>
            <a:r>
              <a:rPr lang="sl-SI" altLang="sl-SI" sz="2400" dirty="0" smtClean="0">
                <a:solidFill>
                  <a:srgbClr val="FFFF00"/>
                </a:solidFill>
              </a:rPr>
              <a:t>(</a:t>
            </a:r>
            <a:r>
              <a:rPr lang="sl-SI" altLang="sl-SI" sz="1600" dirty="0" err="1" smtClean="0">
                <a:solidFill>
                  <a:srgbClr val="FFFF00"/>
                </a:solidFill>
              </a:rPr>
              <a:t>učb</a:t>
            </a:r>
            <a:r>
              <a:rPr lang="sl-SI" altLang="sl-SI" sz="1600" dirty="0">
                <a:solidFill>
                  <a:srgbClr val="FFFF00"/>
                </a:solidFill>
              </a:rPr>
              <a:t>. str. </a:t>
            </a:r>
            <a:r>
              <a:rPr lang="sl-SI" altLang="sl-SI" sz="1600" dirty="0" smtClean="0">
                <a:solidFill>
                  <a:srgbClr val="FFFF00"/>
                </a:solidFill>
              </a:rPr>
              <a:t>124-126</a:t>
            </a:r>
            <a:r>
              <a:rPr lang="sl-SI" altLang="sl-SI" sz="2400" dirty="0" smtClean="0">
                <a:solidFill>
                  <a:srgbClr val="FFFF00"/>
                </a:solidFill>
              </a:rPr>
              <a:t>)</a:t>
            </a:r>
            <a:endParaRPr lang="sl-SI" altLang="sl-SI" sz="1600" dirty="0">
              <a:solidFill>
                <a:srgbClr val="FFFF00"/>
              </a:solidFill>
            </a:endParaRPr>
          </a:p>
        </p:txBody>
      </p:sp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72009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611188" y="5516563"/>
            <a:ext cx="7273925" cy="825500"/>
          </a:xfrm>
          <a:prstGeom prst="rect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/>
              <a:t>Na glavnem mostu v Londonu (na sliki iz leta 1872) je bil promet zelo živahen.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600" b="1"/>
              <a:t> Katera prevozna sredstva opaziš?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600" b="1"/>
              <a:t> Kakšna vozila vozijo?</a:t>
            </a:r>
          </a:p>
        </p:txBody>
      </p:sp>
    </p:spTree>
    <p:extLst>
      <p:ext uri="{BB962C8B-B14F-4D97-AF65-F5344CB8AC3E}">
        <p14:creationId xmlns:p14="http://schemas.microsoft.com/office/powerpoint/2010/main" val="41645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908050"/>
            <a:ext cx="5184700" cy="1600438"/>
          </a:xfrm>
          <a:prstGeom prst="rect">
            <a:avLst/>
          </a:prstGeom>
          <a:solidFill>
            <a:srgbClr val="FDFDFD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Industrijska revolucija je mnogim ljudem spremenila življenje.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>
                <a:solidFill>
                  <a:srgbClr val="CC3300"/>
                </a:solidFill>
              </a:rPr>
              <a:t>Število ljudi je naraščalo:</a:t>
            </a:r>
            <a:endParaRPr lang="sl-SI" altLang="sl-SI" sz="1800" dirty="0">
              <a:solidFill>
                <a:srgbClr val="CC33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l-SI" altLang="sl-SI" sz="1800" dirty="0"/>
              <a:t> boljše življenjske </a:t>
            </a:r>
            <a:r>
              <a:rPr lang="sl-SI" altLang="sl-SI" sz="1800" dirty="0" smtClean="0"/>
              <a:t>razmere in zdravstvo, </a:t>
            </a:r>
            <a:endParaRPr lang="sl-SI" altLang="sl-SI" sz="1800" dirty="0"/>
          </a:p>
          <a:p>
            <a:pPr eaLnBrk="1" hangingPunct="1">
              <a:spcBef>
                <a:spcPct val="0"/>
              </a:spcBef>
            </a:pPr>
            <a:r>
              <a:rPr lang="sl-SI" altLang="sl-SI" sz="1800" dirty="0"/>
              <a:t> intenzivno </a:t>
            </a:r>
            <a:r>
              <a:rPr lang="sl-SI" altLang="sl-SI" sz="1800" dirty="0" smtClean="0"/>
              <a:t>kmetijstvo.</a:t>
            </a:r>
            <a:endParaRPr lang="sl-SI" altLang="sl-SI" sz="18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388" y="260350"/>
            <a:ext cx="3816350" cy="396875"/>
          </a:xfrm>
          <a:prstGeom prst="rect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000">
                <a:solidFill>
                  <a:srgbClr val="3333FF"/>
                </a:solidFill>
              </a:rPr>
              <a:t>Nastajala so industrijska mesta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33375"/>
            <a:ext cx="3392487" cy="5084763"/>
          </a:xfrm>
          <a:prstGeom prst="rect">
            <a:avLst/>
          </a:prstGeom>
          <a:noFill/>
          <a:ln w="9525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5580063" y="5516563"/>
            <a:ext cx="338455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dirty="0"/>
              <a:t>Rast industrijskih mest v Veliki Britaniji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400" dirty="0"/>
              <a:t>1801–1891 (učbenik, str. 123)</a:t>
            </a:r>
          </a:p>
          <a:p>
            <a:pPr eaLnBrk="1" hangingPunct="1">
              <a:spcBef>
                <a:spcPct val="0"/>
              </a:spcBef>
            </a:pPr>
            <a:r>
              <a:rPr lang="sl-SI" altLang="sl-SI" sz="1600" dirty="0"/>
              <a:t>V katerem delu Velike Britanije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600" dirty="0"/>
              <a:t> je nastalo največ velikih mest</a:t>
            </a:r>
            <a:r>
              <a:rPr lang="sl-SI" altLang="sl-SI" sz="1600" dirty="0" smtClean="0"/>
              <a:t>?</a:t>
            </a:r>
            <a:endParaRPr lang="sl-SI" altLang="sl-SI" sz="16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387" y="2884783"/>
            <a:ext cx="5184701" cy="3139321"/>
          </a:xfrm>
          <a:prstGeom prst="rect">
            <a:avLst/>
          </a:prstGeom>
          <a:solidFill>
            <a:srgbClr val="FDFDFD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solidFill>
                  <a:srgbClr val="CC3300"/>
                </a:solidFill>
              </a:rPr>
              <a:t>NAJVEČJA MESTA NA SVETU (</a:t>
            </a:r>
            <a:r>
              <a:rPr lang="sl-SI" altLang="sl-SI" sz="1800" b="1" dirty="0" smtClean="0">
                <a:solidFill>
                  <a:srgbClr val="CC3300"/>
                </a:solidFill>
              </a:rPr>
              <a:t>1900/2020):</a:t>
            </a:r>
            <a:endParaRPr lang="sl-SI" altLang="sl-SI" sz="1800" dirty="0">
              <a:solidFill>
                <a:srgbClr val="CC33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b="1" dirty="0" smtClean="0"/>
              <a:t>London </a:t>
            </a:r>
            <a:r>
              <a:rPr lang="sl-SI" altLang="sl-SI" sz="1800" b="1" dirty="0" smtClean="0"/>
              <a:t>(</a:t>
            </a:r>
            <a:r>
              <a:rPr lang="sl-SI" altLang="sl-SI" sz="1800" b="1" dirty="0" smtClean="0"/>
              <a:t>6,5 mio; danes 9 mio – 37. mesto) </a:t>
            </a:r>
            <a:endParaRPr lang="sl-SI" altLang="sl-SI" sz="1800" b="1" dirty="0"/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New York (4,2 mio; danes 19 mio – 11.)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Pariz (3,3 mio; danes 11 mio – 28.)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Berlin (2,7 mio; danes 3,8 mio)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b="1" dirty="0" smtClean="0"/>
              <a:t>Dunaj (2 mio; danes 1,9 mio)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Chicago (1,7 </a:t>
            </a:r>
            <a:r>
              <a:rPr lang="sl-SI" altLang="sl-SI" sz="1800" dirty="0" smtClean="0"/>
              <a:t>mio; </a:t>
            </a:r>
            <a:r>
              <a:rPr lang="sl-SI" altLang="sl-SI" sz="1800" dirty="0" smtClean="0"/>
              <a:t>danes 9 mio – 39</a:t>
            </a:r>
            <a:r>
              <a:rPr lang="sl-SI" altLang="sl-SI" sz="1800" dirty="0" smtClean="0"/>
              <a:t>.)</a:t>
            </a:r>
            <a:endParaRPr lang="sl-SI" altLang="sl-SI" sz="1800" dirty="0" smtClean="0"/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b="1" dirty="0" smtClean="0"/>
              <a:t>Tokio (1,5 </a:t>
            </a:r>
            <a:r>
              <a:rPr lang="sl-SI" altLang="sl-SI" sz="1800" b="1" dirty="0" smtClean="0"/>
              <a:t>mio; </a:t>
            </a:r>
            <a:r>
              <a:rPr lang="sl-SI" altLang="sl-SI" sz="1800" b="1" dirty="0" smtClean="0"/>
              <a:t>danes 37 mio – 1</a:t>
            </a:r>
            <a:r>
              <a:rPr lang="sl-SI" altLang="sl-SI" sz="1800" b="1" dirty="0" smtClean="0"/>
              <a:t>.)</a:t>
            </a:r>
            <a:endParaRPr lang="sl-SI" altLang="sl-SI" sz="1800" b="1" dirty="0" smtClean="0"/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St. </a:t>
            </a:r>
            <a:r>
              <a:rPr lang="sl-SI" altLang="sl-SI" sz="1800" dirty="0" err="1" smtClean="0"/>
              <a:t>Petersburg</a:t>
            </a:r>
            <a:r>
              <a:rPr lang="sl-SI" altLang="sl-SI" sz="1800" dirty="0" smtClean="0"/>
              <a:t> </a:t>
            </a:r>
            <a:r>
              <a:rPr lang="sl-SI" altLang="sl-SI" sz="1800" dirty="0" smtClean="0"/>
              <a:t>(1,4  </a:t>
            </a:r>
            <a:r>
              <a:rPr lang="sl-SI" altLang="sl-SI" sz="1800" dirty="0" smtClean="0"/>
              <a:t>mio; </a:t>
            </a:r>
            <a:r>
              <a:rPr lang="sl-SI" altLang="sl-SI" sz="1800" dirty="0" smtClean="0"/>
              <a:t>danes 5 mio – 74.)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Manchester  (1,4 </a:t>
            </a:r>
            <a:r>
              <a:rPr lang="sl-SI" altLang="sl-SI" sz="1800" dirty="0" smtClean="0"/>
              <a:t>mio; </a:t>
            </a:r>
            <a:r>
              <a:rPr lang="sl-SI" altLang="sl-SI" sz="1800" dirty="0" smtClean="0"/>
              <a:t>danes </a:t>
            </a:r>
            <a:r>
              <a:rPr lang="sl-SI" altLang="sl-SI" sz="1800" dirty="0" smtClean="0"/>
              <a:t>2,8 </a:t>
            </a:r>
            <a:r>
              <a:rPr lang="sl-SI" altLang="sl-SI" sz="1800" dirty="0" smtClean="0"/>
              <a:t>mio)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sl-SI" altLang="sl-SI" sz="1800" dirty="0" smtClean="0"/>
              <a:t>Philadelphia (1,4 </a:t>
            </a:r>
            <a:r>
              <a:rPr lang="sl-SI" altLang="sl-SI" sz="1800" dirty="0" smtClean="0"/>
              <a:t>mio; </a:t>
            </a:r>
            <a:r>
              <a:rPr lang="sl-SI" altLang="sl-SI" sz="1800" dirty="0" smtClean="0"/>
              <a:t>danes 6 mio – 68.</a:t>
            </a:r>
            <a:r>
              <a:rPr lang="sl-SI" altLang="sl-SI" sz="1600" dirty="0" smtClean="0"/>
              <a:t>)</a:t>
            </a:r>
            <a:endParaRPr lang="sl-SI" altLang="sl-SI" sz="1600" dirty="0"/>
          </a:p>
        </p:txBody>
      </p:sp>
    </p:spTree>
    <p:extLst>
      <p:ext uri="{BB962C8B-B14F-4D97-AF65-F5344CB8AC3E}">
        <p14:creationId xmlns:p14="http://schemas.microsoft.com/office/powerpoint/2010/main" val="32684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39975" y="4508500"/>
            <a:ext cx="1882775" cy="376238"/>
          </a:xfrm>
          <a:prstGeom prst="rect">
            <a:avLst/>
          </a:prstGeom>
          <a:solidFill>
            <a:srgbClr val="F7F4F3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Milijonska mesta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076825" y="4221163"/>
            <a:ext cx="3024188" cy="650875"/>
          </a:xfrm>
          <a:prstGeom prst="rect">
            <a:avLst/>
          </a:prstGeom>
          <a:solidFill>
            <a:srgbClr val="F7F4F3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Nova</a:t>
            </a:r>
            <a:r>
              <a:rPr lang="sl-SI" altLang="sl-SI" sz="1800"/>
              <a:t> </a:t>
            </a:r>
            <a:r>
              <a:rPr lang="sl-SI" altLang="sl-SI" sz="1800" b="1"/>
              <a:t>mesta</a:t>
            </a:r>
            <a:r>
              <a:rPr lang="sl-SI" altLang="sl-SI" sz="1800"/>
              <a:t> v bližini tovarn rudnikov, in železarn,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4284663" y="5013325"/>
            <a:ext cx="3816350" cy="925513"/>
          </a:xfrm>
          <a:prstGeom prst="rect">
            <a:avLst/>
          </a:prstGeom>
          <a:solidFill>
            <a:srgbClr val="EFEBE5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Z možnostjo zaposlovanja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zaslužka so mesta </a:t>
            </a:r>
            <a:r>
              <a:rPr lang="sl-SI" altLang="sl-SI" sz="1800" b="1"/>
              <a:t>privabljala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b="1"/>
              <a:t>nove priseljence</a:t>
            </a:r>
            <a:r>
              <a:rPr lang="sl-SI" altLang="sl-SI" sz="1800"/>
              <a:t> od blizu in daleč.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116013" y="5013325"/>
            <a:ext cx="3095625" cy="925513"/>
          </a:xfrm>
          <a:prstGeom prst="rect">
            <a:avLst/>
          </a:prstGeom>
          <a:solidFill>
            <a:srgbClr val="EFEBE5"/>
          </a:solidFill>
          <a:ln w="9525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Zaradi razvoja industrije, in prihoda železnice so </a:t>
            </a:r>
            <a:r>
              <a:rPr lang="sl-SI" altLang="sl-SI" sz="1800" b="1"/>
              <a:t>spremenila obseg</a:t>
            </a:r>
            <a:r>
              <a:rPr lang="sl-SI" altLang="sl-SI" sz="1800"/>
              <a:t> in </a:t>
            </a:r>
            <a:r>
              <a:rPr lang="sl-SI" altLang="sl-SI" sz="1800" b="1"/>
              <a:t>videz.</a:t>
            </a:r>
            <a:endParaRPr lang="sl-SI" altLang="sl-SI" sz="1800"/>
          </a:p>
        </p:txBody>
      </p:sp>
      <p:graphicFrame>
        <p:nvGraphicFramePr>
          <p:cNvPr id="6234" name="Group 90"/>
          <p:cNvGraphicFramePr>
            <a:graphicFrameLocks noGrp="1"/>
          </p:cNvGraphicFramePr>
          <p:nvPr/>
        </p:nvGraphicFramePr>
        <p:xfrm>
          <a:off x="1187450" y="0"/>
          <a:ext cx="6815138" cy="4089400"/>
        </p:xfrm>
        <a:graphic>
          <a:graphicData uri="http://schemas.openxmlformats.org/drawingml/2006/table">
            <a:tbl>
              <a:tblPr/>
              <a:tblGrid>
                <a:gridCol w="329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predmestje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»</a:t>
                      </a:r>
                      <a:r>
                        <a:rPr kumimoji="0" lang="sl-SI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slumi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4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bogate četrti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Ni bilo poskrbljeno niti 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osnovne življenjske razmere.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Revn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delavci so živeli 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temnih, premajhnih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in vlažnih stanovanjih.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Smeti in izločke so metali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na ceste med hišami.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Pili so vodo iz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onesnaženih mestnih rek.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Posledica so bile 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bolezni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in kratka življenjska doba.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V lepih, večnadstropnih hišah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so v 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razkošno opremljenih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stanovanjih živeli premožni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bankirji, visoki uradniki 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lastniki podjetij (kapitalisti).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V mestnih središčih so stale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imenitne stavbe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sedeži bank,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podjetij, zavarovalnic, trgovin.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• Velika mesta so bila tudi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</a:rPr>
                        <a:t>središča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trgovine in bančništva.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3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1" grpId="0" animBg="1"/>
      <p:bldP spid="6152" grpId="0" animBg="1"/>
      <p:bldP spid="61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hs9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71532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132138" y="692150"/>
            <a:ext cx="2736850" cy="376238"/>
          </a:xfrm>
          <a:prstGeom prst="rect">
            <a:avLst/>
          </a:prstGeom>
          <a:solidFill>
            <a:srgbClr val="FDFDFD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Prva </a:t>
            </a:r>
            <a:r>
              <a:rPr lang="sl-SI" altLang="sl-SI" sz="1800" b="1"/>
              <a:t>industrijska mesta</a:t>
            </a:r>
            <a:endParaRPr lang="sl-SI" altLang="sl-SI" sz="180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50825" y="260350"/>
            <a:ext cx="5603875" cy="376238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Industrijska revolucija je </a:t>
            </a:r>
            <a:r>
              <a:rPr lang="sl-SI" altLang="sl-SI" sz="1800" b="1"/>
              <a:t>spremenila videz pokrajine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843213" y="1125538"/>
            <a:ext cx="6137275" cy="376237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Onesnažena, </a:t>
            </a:r>
            <a:r>
              <a:rPr lang="sl-SI" altLang="sl-SI" sz="1800" b="1"/>
              <a:t>umazana in nezdrava </a:t>
            </a:r>
            <a:r>
              <a:rPr lang="sl-SI" altLang="sl-SI" sz="1800"/>
              <a:t>brez skrbi za higieno.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50825" y="5734050"/>
            <a:ext cx="4105275" cy="646113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Hiše so bile grajene hitro in poceni,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slabe, vlažne in polne zajedavcev.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4859338" y="5734050"/>
            <a:ext cx="4103687" cy="650875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Iz tovarn v bližini se je razlegal hrup,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iz visokih dimnikov se je valil gost dim.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4140200" y="1628775"/>
            <a:ext cx="4867275" cy="376238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Onesnažen zrak, umazanija je prekrivala hiše.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250825" y="5229225"/>
            <a:ext cx="3532188" cy="369888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Obstajala je stanovanjska stiska.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6732588" y="4221163"/>
            <a:ext cx="2200275" cy="376237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Širile so se tovarne.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6011863" y="692150"/>
            <a:ext cx="2974975" cy="376238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Mesta so bila prenaseljena.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084888" y="4652963"/>
            <a:ext cx="2835275" cy="923925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Nastajala so brez načrtov,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brez kakovostnih gradenj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ali kanalizacije.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250825" y="4652963"/>
            <a:ext cx="2911475" cy="376237"/>
          </a:xfrm>
          <a:prstGeom prst="rect">
            <a:avLst/>
          </a:prstGeom>
          <a:solidFill>
            <a:srgbClr val="EFEBE5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Slabe prometne povezave.</a:t>
            </a:r>
          </a:p>
        </p:txBody>
      </p:sp>
    </p:spTree>
    <p:extLst>
      <p:ext uri="{BB962C8B-B14F-4D97-AF65-F5344CB8AC3E}">
        <p14:creationId xmlns:p14="http://schemas.microsoft.com/office/powerpoint/2010/main" val="6152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6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6" grpId="0" animBg="1"/>
      <p:bldP spid="5137" grpId="0" animBg="1"/>
      <p:bldP spid="51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>
            <a:hlinkClick r:id="rId2" highlightClick="1"/>
          </p:cNvPr>
          <p:cNvSpPr>
            <a:spLocks noChangeArrowheads="1"/>
          </p:cNvSpPr>
          <p:nvPr/>
        </p:nvSpPr>
        <p:spPr bwMode="auto">
          <a:xfrm>
            <a:off x="6444208" y="5733256"/>
            <a:ext cx="1944687" cy="792163"/>
          </a:xfrm>
          <a:prstGeom prst="actionButtonBlank">
            <a:avLst/>
          </a:prstGeom>
          <a:solidFill>
            <a:srgbClr val="FC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600" b="1" u="sng" dirty="0"/>
              <a:t>KAPITALIZEM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sl-SI" sz="1400" dirty="0"/>
              <a:t>9 min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50825" y="333375"/>
            <a:ext cx="4572000" cy="4386263"/>
          </a:xfrm>
          <a:prstGeom prst="rect">
            <a:avLst/>
          </a:prstGeom>
          <a:solidFill>
            <a:srgbClr val="FCFEFE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Nasprotja </a:t>
            </a:r>
            <a:r>
              <a:rPr lang="sl-SI" altLang="sl-SI" sz="1800" b="1"/>
              <a:t>tedanje družbe</a:t>
            </a:r>
            <a:r>
              <a:rPr lang="sl-SI" altLang="sl-SI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• Lastniki kapitala – kapitalisti - </a:t>
            </a:r>
            <a:r>
              <a:rPr lang="sl-SI" altLang="sl-SI" sz="1800" b="1">
                <a:solidFill>
                  <a:srgbClr val="FF0000"/>
                </a:solidFill>
              </a:rPr>
              <a:t>buržoazija</a:t>
            </a:r>
            <a:r>
              <a:rPr lang="sl-SI" altLang="sl-SI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so bili bogati meščani in vrh družbe: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/>
              <a:t> mednje štejemo lastnike tovarn, ladjedelnic, veletrgovce, nekatere izobražence.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996600"/>
                </a:solidFill>
              </a:rPr>
              <a:t>• Delavci – </a:t>
            </a:r>
            <a:r>
              <a:rPr lang="sl-SI" altLang="sl-SI" sz="1800" b="1">
                <a:solidFill>
                  <a:srgbClr val="FF0000"/>
                </a:solidFill>
              </a:rPr>
              <a:t>proletariat</a:t>
            </a:r>
            <a:r>
              <a:rPr lang="sl-SI" altLang="sl-SI" sz="1800" b="1">
                <a:solidFill>
                  <a:srgbClr val="996600"/>
                </a:solidFill>
              </a:rPr>
              <a:t> </a:t>
            </a:r>
            <a:r>
              <a:rPr lang="sl-SI" altLang="sl-SI" sz="1800">
                <a:solidFill>
                  <a:srgbClr val="996600"/>
                </a:solidFill>
              </a:rPr>
              <a:t>so bili na dnu družbe in zaposleni v tovarnah kot cenena delovna sila. Delavci v tovarnah so bili tudi otroci.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900">
              <a:solidFill>
                <a:srgbClr val="99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660033"/>
                </a:solidFill>
              </a:rPr>
              <a:t>• </a:t>
            </a:r>
            <a:r>
              <a:rPr lang="sl-SI" altLang="sl-SI" sz="1800" b="1">
                <a:solidFill>
                  <a:srgbClr val="660033"/>
                </a:solidFill>
              </a:rPr>
              <a:t>Srednji sloj meščanstva </a:t>
            </a:r>
            <a:r>
              <a:rPr lang="sl-SI" altLang="sl-SI" sz="1800">
                <a:solidFill>
                  <a:srgbClr val="660033"/>
                </a:solidFill>
              </a:rPr>
              <a:t>(</a:t>
            </a:r>
            <a:r>
              <a:rPr lang="sl-SI" altLang="sl-SI" sz="1800" b="1">
                <a:solidFill>
                  <a:srgbClr val="FF0000"/>
                </a:solidFill>
              </a:rPr>
              <a:t>malomeščani</a:t>
            </a:r>
            <a:r>
              <a:rPr lang="sl-SI" altLang="sl-SI" sz="1800">
                <a:solidFill>
                  <a:srgbClr val="660033"/>
                </a:solidFill>
              </a:rPr>
              <a:t>)  je živel varčno, udobno; sem štejemo trgovce, obrtnike, uradnike, izobražence. 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3375"/>
            <a:ext cx="3567113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9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1154</Words>
  <Application>Microsoft Office PowerPoint</Application>
  <PresentationFormat>Diaprojekcija na zaslonu (4:3)</PresentationFormat>
  <Paragraphs>148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4" baseType="lpstr">
      <vt:lpstr>Arial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RBM</dc:creator>
  <cp:lastModifiedBy>rbrate@guest.arnes.si</cp:lastModifiedBy>
  <cp:revision>19</cp:revision>
  <dcterms:created xsi:type="dcterms:W3CDTF">2010-08-02T16:37:59Z</dcterms:created>
  <dcterms:modified xsi:type="dcterms:W3CDTF">2020-05-24T17:37:43Z</dcterms:modified>
</cp:coreProperties>
</file>