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78" r:id="rId2"/>
    <p:sldId id="280" r:id="rId3"/>
    <p:sldId id="281" r:id="rId4"/>
    <p:sldId id="282" r:id="rId5"/>
    <p:sldId id="283" r:id="rId6"/>
    <p:sldId id="27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8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6EE328-6AFF-436B-881F-213D56084544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5/6/2020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2E37674-C1BA-4107-9B06-6D4CAC3A3DF5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video" Target="https://www.youtube.com/embed/ZNejKHKSbl0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1775520" y="4869161"/>
            <a:ext cx="8568952" cy="1686049"/>
          </a:xfr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sl-SI" sz="480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2.4 GLOBALIZACIJA</a:t>
            </a:r>
            <a:endParaRPr lang="sl-SI" sz="48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ZNejKHKSbl0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77276" y="113211"/>
            <a:ext cx="7739017" cy="4353197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06688"/>
      </p:ext>
    </p:extLst>
  </p:cSld>
  <p:clrMapOvr>
    <a:masterClrMapping/>
  </p:clrMapOvr>
  <p:transition spd="slow" advTm="3206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sl-SI" sz="3600" dirty="0" smtClean="0">
                <a:solidFill>
                  <a:schemeClr val="tx1"/>
                </a:solidFill>
              </a:rPr>
              <a:t>Naraščanje </a:t>
            </a:r>
            <a:r>
              <a:rPr lang="sl-SI" sz="3600" dirty="0">
                <a:solidFill>
                  <a:schemeClr val="tx1"/>
                </a:solidFill>
              </a:rPr>
              <a:t>svetovne trgovine</a:t>
            </a:r>
          </a:p>
        </p:txBody>
      </p:sp>
      <p:sp>
        <p:nvSpPr>
          <p:cNvPr id="4" name="Pravokotnik 3"/>
          <p:cNvSpPr/>
          <p:nvPr/>
        </p:nvSpPr>
        <p:spPr>
          <a:xfrm>
            <a:off x="1207307" y="1251343"/>
            <a:ext cx="9849394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Po drugi svetovni vojni je svetovna trgovina pospešila mednarodne stike in prepletenost svetovnega gospodarstva.  K temu je zelo pripomogla prosta trgovina.</a:t>
            </a:r>
          </a:p>
        </p:txBody>
      </p:sp>
      <p:sp>
        <p:nvSpPr>
          <p:cNvPr id="5" name="Pravokotnik 4"/>
          <p:cNvSpPr/>
          <p:nvPr/>
        </p:nvSpPr>
        <p:spPr>
          <a:xfrm>
            <a:off x="1847528" y="2276872"/>
            <a:ext cx="2664296" cy="1728192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l-SI" b="1" dirty="0">
              <a:solidFill>
                <a:schemeClr val="tx1"/>
              </a:solidFill>
            </a:endParaRPr>
          </a:p>
          <a:p>
            <a:endParaRPr lang="sl-SI" b="1" dirty="0">
              <a:solidFill>
                <a:schemeClr val="tx1"/>
              </a:solidFill>
            </a:endParaRPr>
          </a:p>
          <a:p>
            <a:endParaRPr lang="sl-SI" b="1" dirty="0">
              <a:solidFill>
                <a:schemeClr val="tx1"/>
              </a:solidFill>
            </a:endParaRPr>
          </a:p>
          <a:p>
            <a:r>
              <a:rPr lang="sl-SI" b="1" dirty="0">
                <a:solidFill>
                  <a:srgbClr val="C00000"/>
                </a:solidFill>
              </a:rPr>
              <a:t>PROSTA TRGOVINA:</a:t>
            </a:r>
          </a:p>
          <a:p>
            <a:r>
              <a:rPr lang="sl-SI" sz="1600" b="1" dirty="0">
                <a:solidFill>
                  <a:schemeClr val="tx1"/>
                </a:solidFill>
              </a:rPr>
              <a:t>Odpravila trgovinske ovire (carine, </a:t>
            </a:r>
            <a:r>
              <a:rPr lang="sl-SI" sz="1600" b="1" dirty="0" smtClean="0">
                <a:solidFill>
                  <a:schemeClr val="tx1"/>
                </a:solidFill>
              </a:rPr>
              <a:t>omejitve …),  večja konkurenca.</a:t>
            </a:r>
            <a:endParaRPr lang="sl-SI" sz="1600" b="1" dirty="0">
              <a:solidFill>
                <a:schemeClr val="tx1"/>
              </a:solidFill>
            </a:endParaRPr>
          </a:p>
          <a:p>
            <a:endParaRPr lang="sl-SI" b="1" dirty="0">
              <a:solidFill>
                <a:schemeClr val="tx1"/>
              </a:solidFill>
            </a:endParaRPr>
          </a:p>
          <a:p>
            <a:endParaRPr lang="sl-SI" b="1" dirty="0">
              <a:solidFill>
                <a:schemeClr val="tx1"/>
              </a:solidFill>
            </a:endParaRPr>
          </a:p>
          <a:p>
            <a:endParaRPr lang="sl-SI" b="1" dirty="0">
              <a:solidFill>
                <a:schemeClr val="tx1"/>
              </a:solidFill>
            </a:endParaRPr>
          </a:p>
          <a:p>
            <a:endParaRPr lang="sl-SI" b="1" dirty="0">
              <a:solidFill>
                <a:schemeClr val="tx1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4871864" y="2276872"/>
            <a:ext cx="2520280" cy="4437112"/>
            <a:chOff x="3347864" y="2420888"/>
            <a:chExt cx="2520280" cy="4437112"/>
          </a:xfrm>
        </p:grpSpPr>
        <p:sp>
          <p:nvSpPr>
            <p:cNvPr id="6" name="Pravokotnik 5"/>
            <p:cNvSpPr/>
            <p:nvPr/>
          </p:nvSpPr>
          <p:spPr>
            <a:xfrm>
              <a:off x="3347864" y="2420888"/>
              <a:ext cx="2520280" cy="4437112"/>
            </a:xfrm>
            <a:prstGeom prst="rect">
              <a:avLst/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l-SI" b="1" dirty="0">
                  <a:solidFill>
                    <a:srgbClr val="C00000"/>
                  </a:solidFill>
                </a:rPr>
                <a:t>PRAVIČNA TRGOVINA:</a:t>
              </a:r>
            </a:p>
            <a:p>
              <a:r>
                <a:rPr lang="sl-SI" sz="1600" b="1" dirty="0">
                  <a:solidFill>
                    <a:schemeClr val="tx1"/>
                  </a:solidFill>
                </a:rPr>
                <a:t>Zagovarja enakopravno partnerstvo in spoštovanje med proizvajalci iz nerazvitih držav in potrošniki iz razvitih držav.</a:t>
              </a:r>
            </a:p>
            <a:p>
              <a:endParaRPr lang="sl-SI" b="1" dirty="0">
                <a:solidFill>
                  <a:schemeClr val="tx1"/>
                </a:solidFill>
              </a:endParaRPr>
            </a:p>
            <a:p>
              <a:endParaRPr lang="sl-SI" b="1" dirty="0">
                <a:solidFill>
                  <a:schemeClr val="tx1"/>
                </a:solidFill>
              </a:endParaRPr>
            </a:p>
            <a:p>
              <a:endParaRPr lang="sl-SI" b="1" dirty="0">
                <a:solidFill>
                  <a:schemeClr val="tx1"/>
                </a:solidFill>
              </a:endParaRPr>
            </a:p>
            <a:p>
              <a:endParaRPr lang="sl-SI" b="1" dirty="0">
                <a:solidFill>
                  <a:schemeClr val="tx1"/>
                </a:solidFill>
              </a:endParaRPr>
            </a:p>
            <a:p>
              <a:endParaRPr lang="sl-SI" b="1" dirty="0">
                <a:solidFill>
                  <a:schemeClr val="tx1"/>
                </a:solidFill>
              </a:endParaRPr>
            </a:p>
            <a:p>
              <a:endParaRPr lang="sl-SI" b="1" dirty="0">
                <a:solidFill>
                  <a:schemeClr val="tx1"/>
                </a:solidFill>
              </a:endParaRPr>
            </a:p>
            <a:p>
              <a:endParaRPr lang="sl-SI" b="1" dirty="0">
                <a:solidFill>
                  <a:schemeClr val="tx1"/>
                </a:solidFill>
              </a:endParaRPr>
            </a:p>
            <a:p>
              <a:endParaRPr lang="sl-SI" b="1" dirty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3888" y="4653136"/>
              <a:ext cx="2175892" cy="2102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Skupina 10"/>
          <p:cNvGrpSpPr/>
          <p:nvPr/>
        </p:nvGrpSpPr>
        <p:grpSpPr>
          <a:xfrm>
            <a:off x="7968208" y="2276872"/>
            <a:ext cx="2376264" cy="4320480"/>
            <a:chOff x="6444208" y="2348880"/>
            <a:chExt cx="2376264" cy="4320480"/>
          </a:xfrm>
        </p:grpSpPr>
        <p:sp>
          <p:nvSpPr>
            <p:cNvPr id="7" name="Pravokotnik 6"/>
            <p:cNvSpPr/>
            <p:nvPr/>
          </p:nvSpPr>
          <p:spPr>
            <a:xfrm>
              <a:off x="6444208" y="2348880"/>
              <a:ext cx="2376264" cy="4320480"/>
            </a:xfrm>
            <a:prstGeom prst="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l-SI" b="1" dirty="0">
                  <a:solidFill>
                    <a:srgbClr val="C00000"/>
                  </a:solidFill>
                </a:rPr>
                <a:t>MULTINACIONALNA PODJETJA:</a:t>
              </a:r>
              <a:endParaRPr lang="sl-SI" sz="1600" b="1" dirty="0">
                <a:solidFill>
                  <a:srgbClr val="C00000"/>
                </a:solidFill>
              </a:endParaRPr>
            </a:p>
            <a:p>
              <a:r>
                <a:rPr lang="sl-SI" sz="1600" b="1" dirty="0" smtClean="0">
                  <a:solidFill>
                    <a:schemeClr val="tx1"/>
                  </a:solidFill>
                </a:rPr>
                <a:t>delujejo </a:t>
              </a:r>
              <a:r>
                <a:rPr lang="sl-SI" sz="1600" b="1" dirty="0">
                  <a:solidFill>
                    <a:schemeClr val="tx1"/>
                  </a:solidFill>
                </a:rPr>
                <a:t>v različnih državah, iščejo najcenejše surovine in delovno silo, trgujejo po vsem svetu.</a:t>
              </a:r>
            </a:p>
            <a:p>
              <a:endParaRPr lang="sl-SI" sz="1600" dirty="0" smtClean="0">
                <a:solidFill>
                  <a:schemeClr val="tx1"/>
                </a:solidFill>
              </a:endParaRPr>
            </a:p>
            <a:p>
              <a:r>
                <a:rPr lang="sl-SI" sz="1600" dirty="0" smtClean="0">
                  <a:solidFill>
                    <a:schemeClr val="tx1"/>
                  </a:solidFill>
                </a:rPr>
                <a:t>Primer</a:t>
              </a:r>
              <a:r>
                <a:rPr lang="sl-SI" sz="1600" dirty="0">
                  <a:solidFill>
                    <a:schemeClr val="tx1"/>
                  </a:solidFill>
                </a:rPr>
                <a:t>:</a:t>
              </a:r>
            </a:p>
            <a:p>
              <a:endParaRPr lang="sl-SI" b="1" dirty="0">
                <a:solidFill>
                  <a:schemeClr val="tx1"/>
                </a:solidFill>
              </a:endParaRPr>
            </a:p>
            <a:p>
              <a:endParaRPr lang="sl-SI" b="1" dirty="0">
                <a:solidFill>
                  <a:schemeClr val="tx1"/>
                </a:solidFill>
              </a:endParaRPr>
            </a:p>
            <a:p>
              <a:endParaRPr lang="sl-SI" b="1" dirty="0">
                <a:solidFill>
                  <a:schemeClr val="tx1"/>
                </a:solidFill>
              </a:endParaRPr>
            </a:p>
            <a:p>
              <a:endParaRPr lang="sl-SI" b="1" dirty="0">
                <a:solidFill>
                  <a:schemeClr val="tx1"/>
                </a:solidFill>
              </a:endParaRPr>
            </a:p>
            <a:p>
              <a:endParaRPr lang="sl-SI" b="1" dirty="0">
                <a:solidFill>
                  <a:schemeClr val="tx1"/>
                </a:solidFill>
              </a:endParaRPr>
            </a:p>
            <a:p>
              <a:endParaRPr lang="sl-SI" b="1" dirty="0">
                <a:solidFill>
                  <a:schemeClr val="tx1"/>
                </a:solidFill>
              </a:endParaRPr>
            </a:p>
            <a:p>
              <a:endParaRPr lang="sl-SI" b="1" dirty="0">
                <a:solidFill>
                  <a:schemeClr val="tx1"/>
                </a:solidFill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36418" y="4826888"/>
              <a:ext cx="2165865" cy="1443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2" name="Picture 2" descr="Free Trade Agreement Pros and C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91" y="4214949"/>
            <a:ext cx="3748553" cy="2499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1753717"/>
      </p:ext>
    </p:extLst>
  </p:cSld>
  <p:clrMapOvr>
    <a:masterClrMapping/>
  </p:clrMapOvr>
  <p:transition spd="slow" advTm="16118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2495600" y="404665"/>
            <a:ext cx="6991350" cy="2433439"/>
            <a:chOff x="971600" y="404664"/>
            <a:chExt cx="6991350" cy="243343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1600" y="980728"/>
              <a:ext cx="6991350" cy="1857375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miter lim="800000"/>
              <a:headEnd/>
              <a:tailEnd/>
            </a:ln>
          </p:spPr>
        </p:pic>
        <p:sp>
          <p:nvSpPr>
            <p:cNvPr id="3" name="PoljeZBesedilom 2"/>
            <p:cNvSpPr txBox="1"/>
            <p:nvPr/>
          </p:nvSpPr>
          <p:spPr>
            <a:xfrm>
              <a:off x="2411760" y="404664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400" b="1" dirty="0">
                  <a:solidFill>
                    <a:srgbClr val="C00000"/>
                  </a:solidFill>
                </a:rPr>
                <a:t>Kaj je globalizacija?</a:t>
              </a:r>
            </a:p>
          </p:txBody>
        </p:sp>
      </p:grpSp>
      <p:sp>
        <p:nvSpPr>
          <p:cNvPr id="5" name="PoljeZBesedilom 4"/>
          <p:cNvSpPr txBox="1"/>
          <p:nvPr/>
        </p:nvSpPr>
        <p:spPr>
          <a:xfrm>
            <a:off x="1991544" y="3429000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/>
              <a:t>Je tudi priložnost za </a:t>
            </a:r>
            <a:r>
              <a:rPr lang="sl-SI" b="1" dirty="0">
                <a:solidFill>
                  <a:srgbClr val="C00000"/>
                </a:solidFill>
              </a:rPr>
              <a:t>države v razvoju</a:t>
            </a:r>
            <a:r>
              <a:rPr lang="sl-SI" b="1" dirty="0"/>
              <a:t>.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4511824" y="3429001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C00000"/>
                </a:solidFill>
              </a:rPr>
              <a:t>BRICS</a:t>
            </a:r>
            <a:r>
              <a:rPr lang="sl-SI" b="1" dirty="0"/>
              <a:t> so po gospodarski moči dohitele razvite države.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7680176" y="3429000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C00000"/>
                </a:solidFill>
              </a:rPr>
              <a:t>Arabske države </a:t>
            </a:r>
            <a:r>
              <a:rPr lang="sl-SI" b="1" dirty="0"/>
              <a:t>vlagajo denar v različne gospodarske panoge.</a:t>
            </a:r>
          </a:p>
        </p:txBody>
      </p:sp>
      <p:cxnSp>
        <p:nvCxnSpPr>
          <p:cNvPr id="10" name="Raven puščični konektor 9"/>
          <p:cNvCxnSpPr/>
          <p:nvPr/>
        </p:nvCxnSpPr>
        <p:spPr>
          <a:xfrm>
            <a:off x="5519936" y="2996952"/>
            <a:ext cx="0" cy="43204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konektor 11"/>
          <p:cNvCxnSpPr/>
          <p:nvPr/>
        </p:nvCxnSpPr>
        <p:spPr>
          <a:xfrm>
            <a:off x="3287688" y="2996952"/>
            <a:ext cx="0" cy="43204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uščični konektor 13"/>
          <p:cNvCxnSpPr/>
          <p:nvPr/>
        </p:nvCxnSpPr>
        <p:spPr>
          <a:xfrm>
            <a:off x="8544272" y="2924944"/>
            <a:ext cx="0" cy="50405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Seven Reasons for Alibaba's Ground-Breaking Succ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4703353"/>
            <a:ext cx="3830483" cy="2154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Fine dining without the waiting list in Duba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4729058"/>
            <a:ext cx="3061957" cy="1955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Amazon.com: Talking Tom and Friends: Appstore for Androi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62" y="4729058"/>
            <a:ext cx="2030276" cy="2030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80809"/>
      </p:ext>
    </p:extLst>
  </p:cSld>
  <p:clrMapOvr>
    <a:masterClrMapping/>
  </p:clrMapOvr>
  <p:transition spd="slow" advTm="118739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sl-SI" sz="2800" dirty="0" smtClean="0">
                <a:solidFill>
                  <a:schemeClr val="tx1"/>
                </a:solidFill>
              </a:rPr>
              <a:t>Posledice </a:t>
            </a:r>
            <a:r>
              <a:rPr lang="sl-SI" sz="2800" dirty="0">
                <a:solidFill>
                  <a:schemeClr val="tx1"/>
                </a:solidFill>
              </a:rPr>
              <a:t>svetovnega gospodarskega razvoja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1919536" y="1196752"/>
            <a:ext cx="8064896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000" b="1" dirty="0"/>
              <a:t>Svetovni gospodarski razvoj je izboljšal življenje ljudi po svetu, a ima številne</a:t>
            </a:r>
            <a:r>
              <a:rPr lang="sl-SI" sz="2000" b="1" dirty="0">
                <a:solidFill>
                  <a:srgbClr val="C00000"/>
                </a:solidFill>
              </a:rPr>
              <a:t> negativne posledice:</a:t>
            </a:r>
          </a:p>
        </p:txBody>
      </p:sp>
      <p:grpSp>
        <p:nvGrpSpPr>
          <p:cNvPr id="14" name="Skupina 13"/>
          <p:cNvGrpSpPr/>
          <p:nvPr/>
        </p:nvGrpSpPr>
        <p:grpSpPr>
          <a:xfrm>
            <a:off x="1919536" y="2204864"/>
            <a:ext cx="8064896" cy="1656184"/>
            <a:chOff x="395536" y="2204864"/>
            <a:chExt cx="8064896" cy="1872208"/>
          </a:xfrm>
        </p:grpSpPr>
        <p:sp>
          <p:nvSpPr>
            <p:cNvPr id="5" name="Pravokotnik 4"/>
            <p:cNvSpPr/>
            <p:nvPr/>
          </p:nvSpPr>
          <p:spPr>
            <a:xfrm>
              <a:off x="395536" y="2204864"/>
              <a:ext cx="8064896" cy="187220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l-SI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POLITIČNE </a:t>
              </a:r>
            </a:p>
            <a:p>
              <a:r>
                <a:rPr lang="sl-SI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POSLEDICE:</a:t>
              </a:r>
            </a:p>
          </p:txBody>
        </p:sp>
        <p:sp>
          <p:nvSpPr>
            <p:cNvPr id="8" name="Oblaček s puščico desno 7"/>
            <p:cNvSpPr/>
            <p:nvPr/>
          </p:nvSpPr>
          <p:spPr>
            <a:xfrm>
              <a:off x="1907704" y="2286264"/>
              <a:ext cx="3240360" cy="1718800"/>
            </a:xfrm>
            <a:prstGeom prst="rightArrowCallou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l-SI" sz="1600" b="1" dirty="0"/>
                <a:t>velike potrebe po </a:t>
              </a:r>
              <a:r>
                <a:rPr lang="sl-SI" sz="1600" b="1" dirty="0" smtClean="0"/>
                <a:t>energiji (nafta …),</a:t>
              </a:r>
              <a:r>
                <a:rPr lang="sl-SI" sz="1600" b="1" dirty="0"/>
                <a:t>	</a:t>
              </a:r>
            </a:p>
            <a:p>
              <a:r>
                <a:rPr lang="sl-SI" sz="1600" b="1" dirty="0"/>
                <a:t>pomanjkanje vode</a:t>
              </a:r>
            </a:p>
            <a:p>
              <a:pPr algn="ctr"/>
              <a:endParaRPr lang="sl-SI" b="1" dirty="0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5508104" y="2780928"/>
              <a:ext cx="2232248" cy="1043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Spori med narodi, gospodarski,</a:t>
              </a:r>
            </a:p>
            <a:p>
              <a:r>
                <a:rPr lang="sl-SI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politični problemi.</a:t>
              </a: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1919536" y="4077072"/>
            <a:ext cx="8064896" cy="1800200"/>
            <a:chOff x="467544" y="4293096"/>
            <a:chExt cx="8064896" cy="1944216"/>
          </a:xfrm>
        </p:grpSpPr>
        <p:sp>
          <p:nvSpPr>
            <p:cNvPr id="6" name="Pravokotnik 5"/>
            <p:cNvSpPr/>
            <p:nvPr/>
          </p:nvSpPr>
          <p:spPr>
            <a:xfrm>
              <a:off x="467544" y="4293096"/>
              <a:ext cx="8064896" cy="194421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l-SI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UNIČEVANJE</a:t>
              </a:r>
            </a:p>
            <a:p>
              <a:r>
                <a:rPr lang="sl-SI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OKOLJA:</a:t>
              </a:r>
            </a:p>
          </p:txBody>
        </p:sp>
        <p:sp>
          <p:nvSpPr>
            <p:cNvPr id="11" name="Oblaček s puščico desno 10"/>
            <p:cNvSpPr/>
            <p:nvPr/>
          </p:nvSpPr>
          <p:spPr>
            <a:xfrm>
              <a:off x="1979712" y="4365104"/>
              <a:ext cx="3384376" cy="1800200"/>
            </a:xfrm>
            <a:prstGeom prst="rightArrowCallou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l-SI" b="1" dirty="0" smtClean="0"/>
                <a:t>Izpusti, plastika, </a:t>
              </a:r>
              <a:r>
                <a:rPr lang="sl-SI" b="1" dirty="0"/>
                <a:t>intenzivno </a:t>
              </a:r>
              <a:r>
                <a:rPr lang="sl-SI" b="1" dirty="0" smtClean="0"/>
                <a:t>kmetovanje … </a:t>
              </a:r>
              <a:endParaRPr lang="sl-SI" b="1" dirty="0"/>
            </a:p>
          </p:txBody>
        </p:sp>
        <p:sp>
          <p:nvSpPr>
            <p:cNvPr id="13" name="PoljeZBesedilom 12"/>
            <p:cNvSpPr txBox="1"/>
            <p:nvPr/>
          </p:nvSpPr>
          <p:spPr>
            <a:xfrm>
              <a:off x="5508104" y="5013176"/>
              <a:ext cx="2448272" cy="698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Segrevanje ozračja, uničevanje okolja.</a:t>
              </a:r>
            </a:p>
          </p:txBody>
        </p:sp>
      </p:grpSp>
      <p:sp>
        <p:nvSpPr>
          <p:cNvPr id="16" name="PoljeZBesedilom 15"/>
          <p:cNvSpPr txBox="1"/>
          <p:nvPr/>
        </p:nvSpPr>
        <p:spPr>
          <a:xfrm>
            <a:off x="1991544" y="6093296"/>
            <a:ext cx="2520280" cy="36933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C00000"/>
                </a:solidFill>
              </a:rPr>
              <a:t>“ZELENI RAZVOJ”?</a:t>
            </a:r>
          </a:p>
        </p:txBody>
      </p:sp>
      <p:sp>
        <p:nvSpPr>
          <p:cNvPr id="17" name="PoljeZBesedilom 16"/>
          <p:cNvSpPr txBox="1"/>
          <p:nvPr/>
        </p:nvSpPr>
        <p:spPr>
          <a:xfrm>
            <a:off x="4871864" y="6093296"/>
            <a:ext cx="2160240" cy="36933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C00000"/>
                </a:solidFill>
              </a:rPr>
              <a:t>RECIKLIRANJE?</a:t>
            </a:r>
          </a:p>
        </p:txBody>
      </p:sp>
      <p:sp>
        <p:nvSpPr>
          <p:cNvPr id="18" name="PoljeZBesedilom 17"/>
          <p:cNvSpPr txBox="1"/>
          <p:nvPr/>
        </p:nvSpPr>
        <p:spPr>
          <a:xfrm>
            <a:off x="7320136" y="6093297"/>
            <a:ext cx="2520280" cy="646331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C00000"/>
                </a:solidFill>
              </a:rPr>
              <a:t>TRAJNOSTNI RAZVOJ?</a:t>
            </a: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57720"/>
      </p:ext>
    </p:extLst>
  </p:cSld>
  <p:clrMapOvr>
    <a:masterClrMapping/>
  </p:clrMapOvr>
  <p:transition spd="slow" advTm="10851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0137" y="836712"/>
            <a:ext cx="2944311" cy="56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jeZBesedilom 11"/>
          <p:cNvSpPr txBox="1"/>
          <p:nvPr/>
        </p:nvSpPr>
        <p:spPr>
          <a:xfrm>
            <a:off x="496389" y="404665"/>
            <a:ext cx="6607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rgbClr val="C00000"/>
                </a:solidFill>
              </a:rPr>
              <a:t>Za kaj se zavzemajo člani te organizacije?</a:t>
            </a:r>
          </a:p>
        </p:txBody>
      </p:sp>
      <p:pic>
        <p:nvPicPr>
          <p:cNvPr id="7170" name="Picture 2" descr="EU summit: student protesters and Greenpeace activists war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7" y="2342605"/>
            <a:ext cx="7190508" cy="3766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47612"/>
      </p:ext>
    </p:extLst>
  </p:cSld>
  <p:clrMapOvr>
    <a:masterClrMapping/>
  </p:clrMapOvr>
  <p:transition spd="slow" advTm="2793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67155" y="1348291"/>
            <a:ext cx="10282163" cy="3740075"/>
          </a:xfrm>
        </p:spPr>
        <p:txBody>
          <a:bodyPr>
            <a:normAutofit lnSpcReduction="10000"/>
          </a:bodyPr>
          <a:lstStyle/>
          <a:p>
            <a:pPr algn="l" eaLnBrk="1" hangingPunct="1">
              <a:lnSpc>
                <a:spcPct val="90000"/>
              </a:lnSpc>
            </a:pPr>
            <a:r>
              <a:rPr lang="sl-SI" altLang="sl-SI" sz="1800" b="1" u="sng" dirty="0" smtClean="0">
                <a:solidFill>
                  <a:schemeClr val="accent6">
                    <a:lumMod val="75000"/>
                  </a:schemeClr>
                </a:solidFill>
              </a:rPr>
              <a:t>GOSPODARSKO POVEZOVANJE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800" dirty="0" smtClean="0"/>
              <a:t>Po DSV pri </a:t>
            </a:r>
            <a:r>
              <a:rPr lang="sl-SI" sz="1800" b="1" dirty="0" smtClean="0">
                <a:solidFill>
                  <a:srgbClr val="FF0000"/>
                </a:solidFill>
              </a:rPr>
              <a:t>obnovi sveta</a:t>
            </a:r>
            <a:r>
              <a:rPr lang="sl-SI" sz="1800" dirty="0" smtClean="0"/>
              <a:t> pomagajo SVETOVNA BANKA, MEDNARODNI MONETARNI SKLAD in OECD (Organizacija za ekonomsko sodelovanje in razvoj)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800" dirty="0" smtClean="0"/>
              <a:t> Veliko vlogo ima tudi WTO (svetovna trgovinska organizacija)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800" dirty="0" smtClean="0"/>
              <a:t>V Evropi je najuspešnejša EGS (današnja EU)</a:t>
            </a:r>
          </a:p>
          <a:p>
            <a:endParaRPr lang="sl-SI" sz="1800" b="1" u="sng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sl-SI" sz="1800" b="1" u="sng" dirty="0" smtClean="0">
                <a:solidFill>
                  <a:schemeClr val="bg1">
                    <a:lumMod val="50000"/>
                  </a:schemeClr>
                </a:solidFill>
              </a:rPr>
              <a:t>GLOBALIZACIJA</a:t>
            </a:r>
            <a:endParaRPr lang="sl-SI" sz="1800" b="1" u="sng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b="1" dirty="0" smtClean="0">
                <a:solidFill>
                  <a:srgbClr val="FF0000"/>
                </a:solidFill>
              </a:rPr>
              <a:t>Naraščanje</a:t>
            </a:r>
            <a:r>
              <a:rPr lang="sl-SI" sz="2000" dirty="0" smtClean="0"/>
              <a:t> svetovne trgovine in pomena multinacionalk</a:t>
            </a:r>
            <a:endParaRPr lang="sl-S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 smtClean="0"/>
              <a:t>Omogoča globalne </a:t>
            </a:r>
            <a:r>
              <a:rPr lang="sl-SI" sz="2000" b="1" dirty="0" smtClean="0">
                <a:solidFill>
                  <a:srgbClr val="FF0000"/>
                </a:solidFill>
              </a:rPr>
              <a:t>priložnosti</a:t>
            </a:r>
            <a:r>
              <a:rPr lang="sl-SI" sz="2000" b="1" dirty="0" smtClean="0"/>
              <a:t>, </a:t>
            </a:r>
            <a:r>
              <a:rPr lang="sl-SI" sz="2000" dirty="0" smtClean="0"/>
              <a:t>vendar tudi </a:t>
            </a:r>
            <a:r>
              <a:rPr lang="sl-SI" sz="2000" b="1" dirty="0" smtClean="0">
                <a:solidFill>
                  <a:srgbClr val="FF0000"/>
                </a:solidFill>
              </a:rPr>
              <a:t>probleme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b="1" u="sng" dirty="0" smtClean="0">
                <a:solidFill>
                  <a:srgbClr val="FF0000"/>
                </a:solidFill>
              </a:rPr>
              <a:t>Zaradi povezanosti sveta so tudi krize globalne</a:t>
            </a:r>
            <a:endParaRPr lang="sl-SI" sz="2000" b="1" u="sng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000" b="1" dirty="0" smtClean="0"/>
          </a:p>
          <a:p>
            <a:pPr algn="l" eaLnBrk="1" hangingPunct="1">
              <a:lnSpc>
                <a:spcPct val="90000"/>
              </a:lnSpc>
            </a:pPr>
            <a:endParaRPr lang="sl-SI" altLang="sl-SI" sz="24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49234" y="476251"/>
            <a:ext cx="10206446" cy="716823"/>
          </a:xfrm>
        </p:spPr>
        <p:txBody>
          <a:bodyPr/>
          <a:lstStyle/>
          <a:p>
            <a:pPr algn="ctr" eaLnBrk="1" hangingPunct="1"/>
            <a:r>
              <a:rPr lang="sl-SI" altLang="sl-SI" sz="4400" b="1" u="sng" dirty="0" smtClean="0">
                <a:solidFill>
                  <a:srgbClr val="FF0000"/>
                </a:solidFill>
              </a:rPr>
              <a:t>GLOBALIZACIJA</a:t>
            </a:r>
            <a:endParaRPr lang="sl-SI" altLang="sl-SI" sz="5400" b="1" u="sng" dirty="0" smtClean="0">
              <a:solidFill>
                <a:srgbClr val="FF0000"/>
              </a:solidFill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2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7"/>
    </mc:Choice>
    <mc:Fallback xmlns="">
      <p:transition spd="slow" advTm="9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5|11.7|2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2.3|40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sta lesa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251</Words>
  <Application>Microsoft Office PowerPoint</Application>
  <PresentationFormat>Širokozaslonsko</PresentationFormat>
  <Paragraphs>57</Paragraphs>
  <Slides>6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2" baseType="lpstr">
      <vt:lpstr>Arial</vt:lpstr>
      <vt:lpstr>Georgia</vt:lpstr>
      <vt:lpstr>Tahoma</vt:lpstr>
      <vt:lpstr>Trebuchet MS</vt:lpstr>
      <vt:lpstr>Wingdings</vt:lpstr>
      <vt:lpstr>Vrsta lesa</vt:lpstr>
      <vt:lpstr>2.4 GLOBALIZACIJA</vt:lpstr>
      <vt:lpstr>Naraščanje svetovne trgovine</vt:lpstr>
      <vt:lpstr>PowerPointova predstavitev</vt:lpstr>
      <vt:lpstr>Posledice svetovnega gospodarskega razvoja</vt:lpstr>
      <vt:lpstr>PowerPointova predstavitev</vt:lpstr>
      <vt:lpstr>GLOBALIZACIJA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GOSPODARSKE SPREMEMBE</dc:title>
  <dc:creator>rbrate@guest.arnes.si</dc:creator>
  <cp:lastModifiedBy>rbrate@guest.arnes.si</cp:lastModifiedBy>
  <cp:revision>19</cp:revision>
  <dcterms:created xsi:type="dcterms:W3CDTF">2020-04-09T14:38:00Z</dcterms:created>
  <dcterms:modified xsi:type="dcterms:W3CDTF">2020-05-06T16:20:33Z</dcterms:modified>
</cp:coreProperties>
</file>