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1" r:id="rId3"/>
    <p:sldId id="264" r:id="rId4"/>
    <p:sldId id="265" r:id="rId5"/>
    <p:sldId id="257" r:id="rId6"/>
    <p:sldId id="266" r:id="rId7"/>
    <p:sldId id="258" r:id="rId8"/>
    <p:sldId id="259" r:id="rId9"/>
    <p:sldId id="263" r:id="rId10"/>
  </p:sldIdLst>
  <p:sldSz cx="9144000" cy="6858000" type="screen4x3"/>
  <p:notesSz cx="6858000" cy="9144000"/>
  <p:defaultTextStyle>
    <a:defPPr>
      <a:defRPr lang="sl-SI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005F"/>
    <a:srgbClr val="FF0066"/>
    <a:srgbClr val="FF0000"/>
    <a:srgbClr val="FFCC00"/>
    <a:srgbClr val="0066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19" autoAdjust="0"/>
    <p:restoredTop sz="94660"/>
  </p:normalViewPr>
  <p:slideViewPr>
    <p:cSldViewPr>
      <p:cViewPr varScale="1">
        <p:scale>
          <a:sx n="83" d="100"/>
          <a:sy n="83" d="100"/>
        </p:scale>
        <p:origin x="1507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sl-S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DF93D9-B966-4E50-8E2C-E195AC65F9EC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364340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DB6CF7-2C38-44A9-BE2E-2DBAEC17135F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540043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0F98A0-3BBC-4A27-A725-510675E9A39A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921642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28B240-1D50-453F-AC10-288F4A6BCC27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06080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36922C-7F80-4CFD-9009-1719CBDAF60B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183269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36E837-C4BB-49C4-A0D6-A493C87ABBD0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193742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3206D2-DBCD-42FD-B640-3FD4D53C0836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171368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5E661F-3991-4027-B6F8-CA0C859B5E12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985899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D92D6C-DF92-4427-A896-16B2985CAF5C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771161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E3F0AE-7545-4F70-BC37-F2672183D3B7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873483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 smtClean="0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3C8285-E2C9-46FF-A225-7DD74775BE86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516565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 smtClean="0"/>
              <a:t>Kliknite, če želite urediti slog naslova matrice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 smtClean="0"/>
              <a:t>Kliknite, če želite urediti sloge besedila matrice</a:t>
            </a:r>
          </a:p>
          <a:p>
            <a:pPr lvl="1"/>
            <a:r>
              <a:rPr lang="sl-SI" altLang="sl-SI" smtClean="0"/>
              <a:t>Druga raven</a:t>
            </a:r>
          </a:p>
          <a:p>
            <a:pPr lvl="2"/>
            <a:r>
              <a:rPr lang="sl-SI" altLang="sl-SI" smtClean="0"/>
              <a:t>Tretja raven</a:t>
            </a:r>
          </a:p>
          <a:p>
            <a:pPr lvl="3"/>
            <a:r>
              <a:rPr lang="sl-SI" altLang="sl-SI" smtClean="0"/>
              <a:t>Četrta raven</a:t>
            </a:r>
          </a:p>
          <a:p>
            <a:pPr lvl="4"/>
            <a:r>
              <a:rPr lang="sl-SI" altLang="sl-SI" smtClean="0"/>
              <a:t>Peta raven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3998C87E-52AE-4593-A20B-B0F9D4BE08BF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youtube.com/watch?v=xpLXUAoi3hU" TargetMode="External"/><Relationship Id="rId4" Type="http://schemas.openxmlformats.org/officeDocument/2006/relationships/hyperlink" Target="http://www.youtube.com/watch?v=P2xC8U8fiYA&amp;NR=1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upload.wikimedia.org/wikipedia/commons/1/11/Otto_I_Manuscriptum_Mediolanense_c_1200.jpg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youtube.com/watch?v=WyTpNrK8D74&amp;eurl=http%3A%2F%2Fwww%2Eblinkx%2Ecom%2Fvideo%2Fvenerina%2Dpot%2D2005%2Dkamnik%2Dpart%2D1%2F%5Fw3R%5FXbIzlAiozHkZRfANw&amp;feature=player_embedded" TargetMode="External"/><Relationship Id="rId4" Type="http://schemas.openxmlformats.org/officeDocument/2006/relationships/hyperlink" Target="http://www.youtube.com/watch?v=VMWJzYf-orc&amp;feature=related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981075"/>
            <a:ext cx="9144000" cy="5876925"/>
            <a:chOff x="-2503" y="-5324"/>
            <a:chExt cx="23837" cy="14930"/>
          </a:xfrm>
        </p:grpSpPr>
        <p:pic>
          <p:nvPicPr>
            <p:cNvPr id="2053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503" y="-5285"/>
              <a:ext cx="10766" cy="148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4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0" y="-5324"/>
              <a:ext cx="13374" cy="148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051" name="Rectangle 5"/>
          <p:cNvSpPr>
            <a:spLocks noChangeArrowheads="1"/>
          </p:cNvSpPr>
          <p:nvPr/>
        </p:nvSpPr>
        <p:spPr bwMode="auto">
          <a:xfrm>
            <a:off x="250825" y="188913"/>
            <a:ext cx="5073650" cy="70167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2000" b="1">
                <a:solidFill>
                  <a:srgbClr val="FFFF00"/>
                </a:solidFill>
              </a:rPr>
              <a:t>KAKŠNA JE BILA</a:t>
            </a:r>
            <a:r>
              <a:rPr lang="sl-SI" altLang="sl-SI" sz="2000">
                <a:solidFill>
                  <a:srgbClr val="FFFF00"/>
                </a:solidFill>
              </a:rPr>
              <a:t> </a:t>
            </a:r>
            <a:r>
              <a:rPr lang="sl-SI" altLang="sl-SI" sz="2000" b="1">
                <a:solidFill>
                  <a:srgbClr val="FFFF00"/>
                </a:solidFill>
              </a:rPr>
              <a:t>PODOBA EVROPE</a:t>
            </a:r>
            <a:r>
              <a:rPr lang="sl-SI" altLang="sl-SI" sz="2000">
                <a:solidFill>
                  <a:srgbClr val="FFFF00"/>
                </a:solidFill>
              </a:rPr>
              <a:t> </a:t>
            </a:r>
            <a:r>
              <a:rPr lang="sl-SI" altLang="sl-SI" sz="2000" b="1">
                <a:solidFill>
                  <a:srgbClr val="FFFF00"/>
                </a:solidFill>
              </a:rPr>
              <a:t>OKOLI LETA 1000 </a:t>
            </a:r>
            <a:r>
              <a:rPr lang="sl-SI" altLang="sl-SI" sz="1600" b="1">
                <a:solidFill>
                  <a:srgbClr val="FFFF00"/>
                </a:solidFill>
              </a:rPr>
              <a:t>Učb. str. 105</a:t>
            </a:r>
          </a:p>
        </p:txBody>
      </p:sp>
      <p:sp>
        <p:nvSpPr>
          <p:cNvPr id="2052" name="AutoShape 7">
            <a:hlinkClick r:id="rId4" highlightClick="1"/>
          </p:cNvPr>
          <p:cNvSpPr>
            <a:spLocks noChangeArrowheads="1"/>
          </p:cNvSpPr>
          <p:nvPr/>
        </p:nvSpPr>
        <p:spPr bwMode="auto">
          <a:xfrm>
            <a:off x="5830888" y="333375"/>
            <a:ext cx="2628900" cy="576263"/>
          </a:xfrm>
          <a:prstGeom prst="actionButtonBlank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>
                <a:hlinkClick r:id="rId5"/>
              </a:rPr>
              <a:t>Pravljica: </a:t>
            </a:r>
            <a:r>
              <a:rPr lang="sl-SI" altLang="sl-SI" sz="1800">
                <a:hlinkClick r:id="rId5"/>
              </a:rPr>
              <a:t>VIKING VIKE</a:t>
            </a:r>
            <a:endParaRPr lang="sl-SI" altLang="sl-SI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ChangeArrowheads="1"/>
          </p:cNvSpPr>
          <p:nvPr/>
        </p:nvSpPr>
        <p:spPr bwMode="auto">
          <a:xfrm>
            <a:off x="122238" y="3060700"/>
            <a:ext cx="7273925" cy="1016000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sl-SI" altLang="sl-SI" sz="2000" b="1"/>
              <a:t> Nestabilnost</a:t>
            </a:r>
            <a:r>
              <a:rPr lang="sl-SI" altLang="sl-SI" sz="2000"/>
              <a:t> v Evropi (šibki frankovski vladarji (850/1000). </a:t>
            </a:r>
          </a:p>
          <a:p>
            <a:pPr eaLnBrk="1" hangingPunct="1">
              <a:spcBef>
                <a:spcPct val="0"/>
              </a:spcBef>
            </a:pPr>
            <a:r>
              <a:rPr lang="sl-SI" altLang="sl-SI" sz="2000"/>
              <a:t> Vpadi in ropanja mest, vasi in samostanov</a:t>
            </a:r>
          </a:p>
          <a:p>
            <a:pPr eaLnBrk="1" hangingPunct="1">
              <a:spcBef>
                <a:spcPct val="0"/>
              </a:spcBef>
            </a:pPr>
            <a:r>
              <a:rPr lang="sl-SI" altLang="sl-SI" sz="2000"/>
              <a:t> Gospodarski </a:t>
            </a:r>
            <a:r>
              <a:rPr lang="sl-SI" altLang="sl-SI" sz="2000" b="1"/>
              <a:t>zastoj</a:t>
            </a:r>
          </a:p>
        </p:txBody>
      </p:sp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3708400" y="5373688"/>
            <a:ext cx="5364163" cy="1014412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sl-SI" altLang="sl-SI" sz="2000" b="1" dirty="0" smtClean="0">
                <a:solidFill>
                  <a:srgbClr val="FF0000"/>
                </a:solidFill>
              </a:rPr>
              <a:t>    Saraceni</a:t>
            </a:r>
            <a:r>
              <a:rPr lang="sl-SI" altLang="sl-SI" sz="2000" dirty="0" smtClean="0">
                <a:solidFill>
                  <a:srgbClr val="FF0000"/>
                </a:solidFill>
              </a:rPr>
              <a:t> </a:t>
            </a:r>
            <a:r>
              <a:rPr lang="sl-SI" altLang="sl-SI" sz="2000" dirty="0" smtClean="0"/>
              <a:t>(Arabci iz sev. Afrike) z juga</a:t>
            </a: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sl-SI" altLang="sl-SI" sz="2000" b="1" dirty="0" smtClean="0">
                <a:solidFill>
                  <a:srgbClr val="FF0000"/>
                </a:solidFill>
              </a:rPr>
              <a:t>Madžari</a:t>
            </a:r>
            <a:r>
              <a:rPr lang="sl-SI" altLang="sl-SI" sz="2000" dirty="0" smtClean="0"/>
              <a:t> (azijsko ljudstvo) z vzhoda</a:t>
            </a: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sl-SI" altLang="sl-SI" sz="2000" b="1" dirty="0" smtClean="0">
                <a:solidFill>
                  <a:srgbClr val="FF0000"/>
                </a:solidFill>
              </a:rPr>
              <a:t>Vikingi</a:t>
            </a:r>
            <a:r>
              <a:rPr lang="sl-SI" altLang="sl-SI" sz="2000" dirty="0" smtClean="0"/>
              <a:t> (Germani iz Sev. Evrope) iz severa</a:t>
            </a:r>
          </a:p>
        </p:txBody>
      </p:sp>
      <p:sp>
        <p:nvSpPr>
          <p:cNvPr id="3076" name="Rectangle 5"/>
          <p:cNvSpPr>
            <a:spLocks noChangeArrowheads="1"/>
          </p:cNvSpPr>
          <p:nvPr/>
        </p:nvSpPr>
        <p:spPr bwMode="auto">
          <a:xfrm>
            <a:off x="3602038" y="379413"/>
            <a:ext cx="1939925" cy="4619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2400" b="1">
                <a:solidFill>
                  <a:srgbClr val="FF0000"/>
                </a:solidFill>
              </a:rPr>
              <a:t>NOVI VPADI</a:t>
            </a:r>
            <a:endParaRPr lang="sl-SI" altLang="sl-SI" sz="2400">
              <a:solidFill>
                <a:srgbClr val="FF0000"/>
              </a:solidFill>
            </a:endParaRPr>
          </a:p>
        </p:txBody>
      </p:sp>
      <p:pic>
        <p:nvPicPr>
          <p:cNvPr id="2" name="Slika 1" descr="Hungarians - Wikipedi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437" y="1052736"/>
            <a:ext cx="5461555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Slika 2" descr="Saracen - Wikipedia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016" y="4077072"/>
            <a:ext cx="3903057" cy="2780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25" y="52388"/>
            <a:ext cx="7502525" cy="675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50" y="1196975"/>
            <a:ext cx="8928100" cy="1223963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FontTx/>
              <a:buNone/>
              <a:defRPr/>
            </a:pPr>
            <a:r>
              <a:rPr lang="sl-SI" sz="2400" b="1" i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	</a:t>
            </a:r>
            <a:r>
              <a:rPr lang="sl-SI" sz="2000" dirty="0" smtClean="0">
                <a:solidFill>
                  <a:schemeClr val="bg1"/>
                </a:solidFill>
              </a:rPr>
              <a:t>Ob koncu 9. stol. pridejo nomadski Madžari (</a:t>
            </a:r>
            <a:r>
              <a:rPr lang="sl-SI" sz="20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Ogri</a:t>
            </a:r>
            <a:r>
              <a:rPr lang="sl-SI" sz="2000" dirty="0" smtClean="0">
                <a:solidFill>
                  <a:schemeClr val="bg1"/>
                </a:solidFill>
              </a:rPr>
              <a:t>). Pol stoletja ropajo, in plenijo po Evropi. Po porazu proti cesarju Otonu I. leta 955 se za stalno naselijo v </a:t>
            </a:r>
            <a:r>
              <a:rPr lang="sl-SI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Panonski nižini</a:t>
            </a:r>
            <a:r>
              <a:rPr lang="sl-SI" sz="2000" dirty="0" smtClean="0">
                <a:solidFill>
                  <a:schemeClr val="bg1"/>
                </a:solidFill>
              </a:rPr>
              <a:t>. S tem je bil prekinjen ozemeljski stik med Zahodnimi (Čehi, Slovaki, Moravci) in Južnimi Slovani (Slovenci, Hrvati…).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sl-SI" sz="2000" b="1" i="1" dirty="0" smtClean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sl-SI" sz="2400" b="1" i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  <a:endParaRPr lang="sl-SI" sz="2000" b="1" i="1" dirty="0" smtClean="0"/>
          </a:p>
        </p:txBody>
      </p:sp>
      <p:sp>
        <p:nvSpPr>
          <p:cNvPr id="5123" name="Rectangle 5"/>
          <p:cNvSpPr>
            <a:spLocks noChangeArrowheads="1"/>
          </p:cNvSpPr>
          <p:nvPr/>
        </p:nvSpPr>
        <p:spPr bwMode="auto">
          <a:xfrm>
            <a:off x="2684463" y="379413"/>
            <a:ext cx="3775075" cy="4619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2400" b="1">
                <a:solidFill>
                  <a:srgbClr val="FF0000"/>
                </a:solidFill>
              </a:rPr>
              <a:t>NASELITEV MADŽAROV</a:t>
            </a:r>
            <a:endParaRPr lang="sl-SI" altLang="sl-SI" sz="2400">
              <a:solidFill>
                <a:srgbClr val="FF0000"/>
              </a:solidFill>
            </a:endParaRP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103" y="2406251"/>
            <a:ext cx="6432981" cy="4407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539750" y="760413"/>
            <a:ext cx="4919663" cy="1016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sl-SI" altLang="sl-SI" sz="2000"/>
              <a:t> Germanski Normani iz Sev. Evrope. </a:t>
            </a:r>
          </a:p>
          <a:p>
            <a:pPr eaLnBrk="1" hangingPunct="1">
              <a:spcBef>
                <a:spcPct val="0"/>
              </a:spcBef>
            </a:pPr>
            <a:r>
              <a:rPr lang="sl-SI" altLang="sl-SI" sz="2000"/>
              <a:t> Kmetje in ribiči.</a:t>
            </a:r>
          </a:p>
          <a:p>
            <a:pPr eaLnBrk="1" hangingPunct="1">
              <a:spcBef>
                <a:spcPct val="0"/>
              </a:spcBef>
            </a:pPr>
            <a:r>
              <a:rPr lang="sl-SI" altLang="sl-SI" sz="2000"/>
              <a:t> Živeli preprosto in častili mnoge bogove.</a:t>
            </a:r>
          </a:p>
        </p:txBody>
      </p:sp>
      <p:sp>
        <p:nvSpPr>
          <p:cNvPr id="6147" name="Rectangle 5"/>
          <p:cNvSpPr>
            <a:spLocks noChangeArrowheads="1"/>
          </p:cNvSpPr>
          <p:nvPr/>
        </p:nvSpPr>
        <p:spPr bwMode="auto">
          <a:xfrm>
            <a:off x="3906838" y="234950"/>
            <a:ext cx="1330325" cy="4619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2400" b="1">
                <a:solidFill>
                  <a:srgbClr val="FF0000"/>
                </a:solidFill>
              </a:rPr>
              <a:t>VIKINGI</a:t>
            </a: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395288" y="3071813"/>
            <a:ext cx="8424862" cy="1016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2000" b="1">
                <a:solidFill>
                  <a:srgbClr val="FF0000"/>
                </a:solidFill>
              </a:rPr>
              <a:t>Trgovci </a:t>
            </a:r>
            <a:endParaRPr lang="sl-SI" altLang="sl-SI" sz="200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</a:pPr>
            <a:r>
              <a:rPr lang="sl-SI" altLang="sl-SI" sz="2000"/>
              <a:t> Kupovali srebro, svila, začimbe, vino, dragulji, steklo, keramika ... </a:t>
            </a:r>
          </a:p>
          <a:p>
            <a:pPr eaLnBrk="1" hangingPunct="1">
              <a:spcBef>
                <a:spcPct val="0"/>
              </a:spcBef>
            </a:pPr>
            <a:r>
              <a:rPr lang="sl-SI" altLang="sl-SI" sz="2000"/>
              <a:t> Prodajali: železne izdelke, usnje, volno, med, žito, suhe ribe in okle.</a:t>
            </a: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3851275" y="4221163"/>
            <a:ext cx="5257800" cy="132397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2000" b="1">
                <a:solidFill>
                  <a:srgbClr val="FF0000"/>
                </a:solidFill>
              </a:rPr>
              <a:t>Raziskovalci in kolonialisti</a:t>
            </a:r>
            <a:endParaRPr lang="sl-SI" altLang="sl-SI" sz="200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</a:pPr>
            <a:r>
              <a:rPr lang="sl-SI" altLang="sl-SI" sz="2000"/>
              <a:t> Pripluli do Islandije, Grenlandije in Amerike. </a:t>
            </a:r>
          </a:p>
          <a:p>
            <a:pPr eaLnBrk="1" hangingPunct="1">
              <a:spcBef>
                <a:spcPct val="0"/>
              </a:spcBef>
            </a:pPr>
            <a:r>
              <a:rPr lang="sl-SI" altLang="sl-SI" sz="2000"/>
              <a:t> Po ruskih rekah do Konstantinopla.</a:t>
            </a:r>
          </a:p>
          <a:p>
            <a:pPr eaLnBrk="1" hangingPunct="1">
              <a:spcBef>
                <a:spcPct val="0"/>
              </a:spcBef>
            </a:pPr>
            <a:r>
              <a:rPr lang="sl-SI" altLang="sl-SI" sz="2000"/>
              <a:t> Poseljevali Anglijo, Islandijo in Grenlandijo.</a:t>
            </a:r>
          </a:p>
        </p:txBody>
      </p:sp>
      <p:pic>
        <p:nvPicPr>
          <p:cNvPr id="3083" name="Picture 11" descr="viking_sho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776244"/>
            <a:ext cx="1772868" cy="13299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4" name="Rectangle 12"/>
          <p:cNvSpPr>
            <a:spLocks noChangeArrowheads="1"/>
          </p:cNvSpPr>
          <p:nvPr/>
        </p:nvSpPr>
        <p:spPr bwMode="auto">
          <a:xfrm>
            <a:off x="571500" y="2224088"/>
            <a:ext cx="2773363" cy="40005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2000" b="1">
                <a:solidFill>
                  <a:srgbClr val="FF0000"/>
                </a:solidFill>
              </a:rPr>
              <a:t>Pirati in roparji</a:t>
            </a:r>
            <a:r>
              <a:rPr lang="sl-SI" altLang="sl-SI" sz="2000"/>
              <a:t> (ladje)</a:t>
            </a: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760580"/>
            <a:ext cx="3168352" cy="23600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53136"/>
            <a:ext cx="3833774" cy="2194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 animBg="1"/>
      <p:bldP spid="3079" grpId="0" animBg="1"/>
      <p:bldP spid="3080" grpId="0" animBg="1"/>
      <p:bldP spid="308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539750" y="914400"/>
            <a:ext cx="8208963" cy="708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sl-SI" altLang="sl-SI" sz="2000"/>
              <a:t> Iz severne Afrike napadajo in tudi zasedajo Južno Evropo. </a:t>
            </a:r>
          </a:p>
          <a:p>
            <a:pPr eaLnBrk="1" hangingPunct="1">
              <a:spcBef>
                <a:spcPct val="0"/>
              </a:spcBef>
            </a:pPr>
            <a:r>
              <a:rPr lang="sl-SI" altLang="sl-SI" sz="2000"/>
              <a:t> Zasedejo Pirenejski polotok, Sicilijo in nekatera italijanska mesta.</a:t>
            </a:r>
          </a:p>
        </p:txBody>
      </p:sp>
      <p:sp>
        <p:nvSpPr>
          <p:cNvPr id="7171" name="Rectangle 5"/>
          <p:cNvSpPr>
            <a:spLocks noChangeArrowheads="1"/>
          </p:cNvSpPr>
          <p:nvPr/>
        </p:nvSpPr>
        <p:spPr bwMode="auto">
          <a:xfrm>
            <a:off x="2930525" y="234950"/>
            <a:ext cx="3282950" cy="4619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2400" b="1">
                <a:solidFill>
                  <a:srgbClr val="FF0000"/>
                </a:solidFill>
              </a:rPr>
              <a:t>SARACENI (ARABCI)</a:t>
            </a: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855224"/>
            <a:ext cx="5112568" cy="49159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ChangeArrowheads="1"/>
          </p:cNvSpPr>
          <p:nvPr/>
        </p:nvSpPr>
        <p:spPr bwMode="auto">
          <a:xfrm>
            <a:off x="1570038" y="1122363"/>
            <a:ext cx="6003925" cy="16319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2000" b="1">
                <a:solidFill>
                  <a:srgbClr val="FF0000"/>
                </a:solidFill>
              </a:rPr>
              <a:t>Okoli leta 1000 je moč evropskih kraljev upadla:</a:t>
            </a:r>
            <a:endParaRPr lang="sl-SI" altLang="sl-SI" sz="200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</a:pPr>
            <a:r>
              <a:rPr lang="sl-SI" altLang="sl-SI" sz="2000"/>
              <a:t> </a:t>
            </a:r>
            <a:r>
              <a:rPr lang="sl-SI" altLang="sl-SI" sz="2000" b="1"/>
              <a:t>Naraste </a:t>
            </a:r>
            <a:r>
              <a:rPr lang="sl-SI" altLang="sl-SI" sz="2000"/>
              <a:t>moč posameznih plemičev,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2000" b="1"/>
              <a:t>• </a:t>
            </a:r>
            <a:r>
              <a:rPr lang="sl-SI" altLang="sl-SI" sz="2000"/>
              <a:t>Kmetje so postali nesvobodni tlačani.</a:t>
            </a:r>
          </a:p>
          <a:p>
            <a:pPr eaLnBrk="1" hangingPunct="1">
              <a:spcBef>
                <a:spcPct val="0"/>
              </a:spcBef>
            </a:pPr>
            <a:r>
              <a:rPr lang="sl-SI" altLang="sl-SI" sz="2000"/>
              <a:t> Okrepitev fevdalizma (vojvodine). </a:t>
            </a:r>
          </a:p>
          <a:p>
            <a:pPr eaLnBrk="1" hangingPunct="1">
              <a:spcBef>
                <a:spcPct val="0"/>
              </a:spcBef>
            </a:pPr>
            <a:r>
              <a:rPr lang="sl-SI" altLang="sl-SI" sz="2000"/>
              <a:t> </a:t>
            </a:r>
            <a:r>
              <a:rPr lang="sl-SI" altLang="sl-SI" sz="2000" b="1"/>
              <a:t>Vojaški spopadi</a:t>
            </a:r>
            <a:r>
              <a:rPr lang="sl-SI" altLang="sl-SI" sz="2000"/>
              <a:t> v Evropi.</a:t>
            </a:r>
          </a:p>
        </p:txBody>
      </p:sp>
      <p:sp>
        <p:nvSpPr>
          <p:cNvPr id="8195" name="Rectangle 5"/>
          <p:cNvSpPr>
            <a:spLocks noChangeArrowheads="1"/>
          </p:cNvSpPr>
          <p:nvPr/>
        </p:nvSpPr>
        <p:spPr bwMode="auto">
          <a:xfrm>
            <a:off x="3017838" y="404813"/>
            <a:ext cx="4086225" cy="4619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2400" b="1">
                <a:solidFill>
                  <a:srgbClr val="FF0000"/>
                </a:solidFill>
              </a:rPr>
              <a:t>RAZDROBLJENA EVROPA</a:t>
            </a:r>
          </a:p>
        </p:txBody>
      </p:sp>
      <p:graphicFrame>
        <p:nvGraphicFramePr>
          <p:cNvPr id="4186" name="Group 90"/>
          <p:cNvGraphicFramePr>
            <a:graphicFrameLocks noGrp="1"/>
          </p:cNvGraphicFramePr>
          <p:nvPr/>
        </p:nvGraphicFramePr>
        <p:xfrm>
          <a:off x="539750" y="3211513"/>
          <a:ext cx="8135938" cy="3267075"/>
        </p:xfrm>
        <a:graphic>
          <a:graphicData uri="http://schemas.openxmlformats.org/drawingml/2006/table">
            <a:tbl>
              <a:tblPr/>
              <a:tblGrid>
                <a:gridCol w="2735263">
                  <a:extLst>
                    <a:ext uri="{9D8B030D-6E8A-4147-A177-3AD203B41FA5}">
                      <a16:colId xmlns:a16="http://schemas.microsoft.com/office/drawing/2014/main" val="1343432816"/>
                    </a:ext>
                  </a:extLst>
                </a:gridCol>
                <a:gridCol w="2689225">
                  <a:extLst>
                    <a:ext uri="{9D8B030D-6E8A-4147-A177-3AD203B41FA5}">
                      <a16:colId xmlns:a16="http://schemas.microsoft.com/office/drawing/2014/main" val="3261110662"/>
                    </a:ext>
                  </a:extLst>
                </a:gridCol>
                <a:gridCol w="2711450">
                  <a:extLst>
                    <a:ext uri="{9D8B030D-6E8A-4147-A177-3AD203B41FA5}">
                      <a16:colId xmlns:a16="http://schemas.microsoft.com/office/drawing/2014/main" val="2107341650"/>
                    </a:ext>
                  </a:extLst>
                </a:gridCol>
              </a:tblGrid>
              <a:tr h="64004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/>
                          <a:latin typeface="Arial" panose="020B0604020202020204" pitchFamily="34" charset="0"/>
                        </a:rPr>
                        <a:t>RIMSKO-NEMŠKO CESARSTVO</a:t>
                      </a:r>
                    </a:p>
                  </a:txBody>
                  <a:tcPr marT="45704" marB="45704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KRALJEVINA FRANCIJA</a:t>
                      </a:r>
                    </a:p>
                  </a:txBody>
                  <a:tcPr marT="45704" marB="45704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KRALJEVINA ANGLIJA</a:t>
                      </a:r>
                    </a:p>
                  </a:txBody>
                  <a:tcPr marT="45704" marB="45704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6984898"/>
                  </a:ext>
                </a:extLst>
              </a:tr>
              <a:tr h="262702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Od Nemčije do Italije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Oton I. Veliki., cesar</a:t>
                      </a:r>
                    </a:p>
                  </a:txBody>
                  <a:tcPr marT="45704" marB="45704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Šibki kralji sklicujejo </a:t>
                      </a:r>
                      <a:r>
                        <a:rPr kumimoji="0" lang="sl-SI" altLang="sl-SI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zbore</a:t>
                      </a:r>
                      <a:r>
                        <a:rPr kumimoji="0" lang="sl-SI" altLang="sl-SI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: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sl-SI" altLang="sl-SI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 plemstva,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sl-SI" altLang="sl-SI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 cerkvenih veljakov,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sl-SI" altLang="sl-SI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 pomembnejših mest.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altLang="sl-SI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Nasprotniki angleški kralji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altLang="sl-SI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04" marB="45704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sl-SI" altLang="sl-SI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 Državna sodišča.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sl-SI" altLang="sl-SI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sl-SI" altLang="sl-SI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Magna</a:t>
                      </a:r>
                      <a:r>
                        <a:rPr kumimoji="0" lang="sl-SI" altLang="sl-SI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 Carta- </a:t>
                      </a:r>
                      <a:r>
                        <a:rPr kumimoji="0" lang="sl-SI" altLang="sl-SI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plemiči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  omejili kraljevo oblast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sl-SI" altLang="sl-SI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 Zbori plemstva in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  premožnih meščanov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  so sčasoma postali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  </a:t>
                      </a:r>
                      <a:r>
                        <a:rPr kumimoji="0" lang="sl-SI" altLang="sl-SI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parlament</a:t>
                      </a:r>
                    </a:p>
                  </a:txBody>
                  <a:tcPr marT="45704" marB="45704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7722129"/>
                  </a:ext>
                </a:extLst>
              </a:tr>
            </a:tbl>
          </a:graphicData>
        </a:graphic>
      </p:graphicFrame>
      <p:pic>
        <p:nvPicPr>
          <p:cNvPr id="8210" name="Picture 73" descr="Slika:Otto I Manuscriptum Mediolanense c 1200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506913"/>
            <a:ext cx="2736850" cy="1982787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5"/>
          <p:cNvSpPr>
            <a:spLocks noChangeArrowheads="1"/>
          </p:cNvSpPr>
          <p:nvPr/>
        </p:nvSpPr>
        <p:spPr bwMode="auto">
          <a:xfrm>
            <a:off x="4002088" y="295275"/>
            <a:ext cx="1139825" cy="4619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2400" b="1">
                <a:solidFill>
                  <a:srgbClr val="FF0000"/>
                </a:solidFill>
              </a:rPr>
              <a:t>VITEZI</a:t>
            </a:r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330200" y="3798888"/>
            <a:ext cx="4106863" cy="28622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2000" b="1">
                <a:solidFill>
                  <a:srgbClr val="FF0000"/>
                </a:solidFill>
              </a:rPr>
              <a:t>Vitezi</a:t>
            </a:r>
          </a:p>
          <a:p>
            <a:pPr eaLnBrk="1" hangingPunct="1">
              <a:spcBef>
                <a:spcPct val="0"/>
              </a:spcBef>
            </a:pPr>
            <a:r>
              <a:rPr lang="sl-SI" altLang="sl-SI" sz="2000">
                <a:solidFill>
                  <a:srgbClr val="FF0000"/>
                </a:solidFill>
              </a:rPr>
              <a:t> privatni vojaki fevdalcev (grbi),</a:t>
            </a:r>
          </a:p>
          <a:p>
            <a:pPr eaLnBrk="1" hangingPunct="1">
              <a:spcBef>
                <a:spcPct val="0"/>
              </a:spcBef>
            </a:pPr>
            <a:r>
              <a:rPr lang="sl-SI" altLang="sl-SI" sz="2000">
                <a:solidFill>
                  <a:srgbClr val="EA005F"/>
                </a:solidFill>
              </a:rPr>
              <a:t> izurjeni konjeniki, </a:t>
            </a:r>
          </a:p>
          <a:p>
            <a:pPr eaLnBrk="1" hangingPunct="1">
              <a:spcBef>
                <a:spcPct val="0"/>
              </a:spcBef>
            </a:pPr>
            <a:r>
              <a:rPr lang="sl-SI" altLang="sl-SI" sz="2000">
                <a:solidFill>
                  <a:srgbClr val="FF0000"/>
                </a:solidFill>
              </a:rPr>
              <a:t> gradovi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sl-SI" altLang="sl-SI" sz="200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2000" b="1">
                <a:solidFill>
                  <a:schemeClr val="accent2"/>
                </a:solidFill>
              </a:rPr>
              <a:t>Ideali viteštva </a:t>
            </a:r>
          </a:p>
          <a:p>
            <a:pPr eaLnBrk="1" hangingPunct="1">
              <a:spcBef>
                <a:spcPct val="0"/>
              </a:spcBef>
            </a:pPr>
            <a:r>
              <a:rPr lang="sl-SI" altLang="sl-SI" sz="2000">
                <a:solidFill>
                  <a:schemeClr val="accent2"/>
                </a:solidFill>
              </a:rPr>
              <a:t> pogum,</a:t>
            </a:r>
          </a:p>
          <a:p>
            <a:pPr eaLnBrk="1" hangingPunct="1">
              <a:spcBef>
                <a:spcPct val="0"/>
              </a:spcBef>
            </a:pPr>
            <a:r>
              <a:rPr lang="sl-SI" altLang="sl-SI" sz="2000">
                <a:solidFill>
                  <a:schemeClr val="accent2"/>
                </a:solidFill>
              </a:rPr>
              <a:t> zvestoba plemiču, Bogu in dami, </a:t>
            </a:r>
          </a:p>
          <a:p>
            <a:pPr eaLnBrk="1" hangingPunct="1">
              <a:spcBef>
                <a:spcPct val="0"/>
              </a:spcBef>
            </a:pPr>
            <a:r>
              <a:rPr lang="sl-SI" altLang="sl-SI" sz="2000">
                <a:solidFill>
                  <a:schemeClr val="accent2"/>
                </a:solidFill>
              </a:rPr>
              <a:t> ščititi so morali oslabele in revne.</a:t>
            </a:r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5291138" y="773113"/>
            <a:ext cx="3887787" cy="708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2000" b="1">
                <a:solidFill>
                  <a:srgbClr val="FF0000"/>
                </a:solidFill>
              </a:rPr>
              <a:t>Viteški turnirji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2000">
                <a:solidFill>
                  <a:srgbClr val="EA005F"/>
                </a:solidFill>
              </a:rPr>
              <a:t>Priprava na bojevanje</a:t>
            </a:r>
            <a:r>
              <a:rPr lang="sl-SI" altLang="sl-SI" sz="2000">
                <a:solidFill>
                  <a:srgbClr val="FF0000"/>
                </a:solidFill>
              </a:rPr>
              <a:t>. </a:t>
            </a:r>
          </a:p>
        </p:txBody>
      </p:sp>
      <p:pic>
        <p:nvPicPr>
          <p:cNvPr id="5128" name="Picture 8" descr="war06-knigh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849313"/>
            <a:ext cx="3671888" cy="279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9" descr="war07-aym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6263" y="1773238"/>
            <a:ext cx="3141662" cy="477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3" name="Text Box 10"/>
          <p:cNvSpPr txBox="1">
            <a:spLocks noChangeArrowheads="1"/>
          </p:cNvSpPr>
          <p:nvPr/>
        </p:nvSpPr>
        <p:spPr bwMode="auto">
          <a:xfrm>
            <a:off x="5651500" y="6381750"/>
            <a:ext cx="316865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400"/>
              <a:t>Posvetitev v viteza, šah, boj</a:t>
            </a:r>
          </a:p>
        </p:txBody>
      </p:sp>
      <p:sp>
        <p:nvSpPr>
          <p:cNvPr id="9224" name="AutoShape 12">
            <a:hlinkClick r:id="rId4" highlightClick="1"/>
          </p:cNvPr>
          <p:cNvSpPr>
            <a:spLocks noChangeArrowheads="1"/>
          </p:cNvSpPr>
          <p:nvPr/>
        </p:nvSpPr>
        <p:spPr bwMode="auto">
          <a:xfrm>
            <a:off x="4078288" y="1844675"/>
            <a:ext cx="1500187" cy="927100"/>
          </a:xfrm>
          <a:prstGeom prst="actionButtonBlank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400" b="1">
                <a:solidFill>
                  <a:schemeClr val="bg1"/>
                </a:solidFill>
              </a:rPr>
              <a:t>Pravljica o </a:t>
            </a:r>
            <a:br>
              <a:rPr lang="sl-SI" altLang="sl-SI" sz="1400" b="1">
                <a:solidFill>
                  <a:schemeClr val="bg1"/>
                </a:solidFill>
              </a:rPr>
            </a:br>
            <a:r>
              <a:rPr lang="sl-SI" altLang="sl-SI" sz="1400" b="1">
                <a:solidFill>
                  <a:schemeClr val="bg1"/>
                </a:solidFill>
              </a:rPr>
              <a:t>ERAZMU </a:t>
            </a:r>
            <a:br>
              <a:rPr lang="sl-SI" altLang="sl-SI" sz="1400" b="1">
                <a:solidFill>
                  <a:schemeClr val="bg1"/>
                </a:solidFill>
              </a:rPr>
            </a:br>
            <a:r>
              <a:rPr lang="sl-SI" altLang="sl-SI" sz="1400" b="1">
                <a:solidFill>
                  <a:schemeClr val="bg1"/>
                </a:solidFill>
              </a:rPr>
              <a:t>PREDJAMSKEM</a:t>
            </a:r>
          </a:p>
        </p:txBody>
      </p:sp>
      <p:sp>
        <p:nvSpPr>
          <p:cNvPr id="9225" name="AutoShape 13">
            <a:hlinkClick r:id="rId5" highlightClick="1"/>
          </p:cNvPr>
          <p:cNvSpPr>
            <a:spLocks noChangeArrowheads="1"/>
          </p:cNvSpPr>
          <p:nvPr/>
        </p:nvSpPr>
        <p:spPr bwMode="auto">
          <a:xfrm>
            <a:off x="4140200" y="3068638"/>
            <a:ext cx="1439863" cy="573087"/>
          </a:xfrm>
          <a:prstGeom prst="actionButtonBlank">
            <a:avLst/>
          </a:prstGeom>
          <a:solidFill>
            <a:srgbClr val="FF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600" b="1">
                <a:solidFill>
                  <a:schemeClr val="bg1"/>
                </a:solidFill>
              </a:rPr>
              <a:t>VITEŠKI </a:t>
            </a:r>
            <a:br>
              <a:rPr lang="sl-SI" altLang="sl-SI" sz="1600" b="1">
                <a:solidFill>
                  <a:schemeClr val="bg1"/>
                </a:solidFill>
              </a:rPr>
            </a:br>
            <a:r>
              <a:rPr lang="sl-SI" altLang="sl-SI" sz="1600" b="1">
                <a:solidFill>
                  <a:schemeClr val="bg1"/>
                </a:solidFill>
              </a:rPr>
              <a:t>DVOBOJ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 animBg="1"/>
      <p:bldP spid="51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5"/>
          <p:cNvSpPr>
            <a:spLocks noChangeArrowheads="1"/>
          </p:cNvSpPr>
          <p:nvPr/>
        </p:nvSpPr>
        <p:spPr bwMode="auto">
          <a:xfrm>
            <a:off x="568325" y="1268413"/>
            <a:ext cx="8208963" cy="46196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2400" b="1">
                <a:solidFill>
                  <a:srgbClr val="FFFF00"/>
                </a:solidFill>
              </a:rPr>
              <a:t>6.1	PODOBA EVROPE</a:t>
            </a:r>
            <a:r>
              <a:rPr lang="sl-SI" altLang="sl-SI" sz="2400">
                <a:solidFill>
                  <a:srgbClr val="FFFF00"/>
                </a:solidFill>
              </a:rPr>
              <a:t> </a:t>
            </a:r>
            <a:r>
              <a:rPr lang="sl-SI" altLang="sl-SI" sz="2400" b="1">
                <a:solidFill>
                  <a:srgbClr val="FFFF00"/>
                </a:solidFill>
              </a:rPr>
              <a:t>OKOLI LETA 1000</a:t>
            </a:r>
            <a:endParaRPr lang="sl-SI" altLang="sl-SI" sz="1800" b="1">
              <a:solidFill>
                <a:srgbClr val="FFFF00"/>
              </a:solidFill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539750" y="1916113"/>
            <a:ext cx="8207375" cy="3170237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sl-SI" altLang="sl-SI" sz="2000" b="1" u="sng" dirty="0"/>
              <a:t>1. VPADI</a:t>
            </a:r>
          </a:p>
          <a:p>
            <a:pPr eaLnBrk="1" hangingPunct="1">
              <a:buFontTx/>
              <a:buChar char="•"/>
              <a:defRPr/>
            </a:pPr>
            <a:r>
              <a:rPr lang="sl-SI" altLang="sl-SI" sz="2000" dirty="0">
                <a:solidFill>
                  <a:srgbClr val="FF0000"/>
                </a:solidFill>
              </a:rPr>
              <a:t>   Saraceni</a:t>
            </a:r>
            <a:r>
              <a:rPr lang="sl-SI" altLang="sl-SI" sz="2000" dirty="0"/>
              <a:t> (Arabci) na J</a:t>
            </a:r>
          </a:p>
          <a:p>
            <a:pPr eaLnBrk="1" hangingPunct="1">
              <a:defRPr/>
            </a:pPr>
            <a:r>
              <a:rPr lang="sl-SI" altLang="sl-SI" sz="2000" dirty="0"/>
              <a:t>•   </a:t>
            </a:r>
            <a:r>
              <a:rPr lang="sl-SI" altLang="sl-SI" sz="2000" dirty="0">
                <a:solidFill>
                  <a:srgbClr val="FF0000"/>
                </a:solidFill>
              </a:rPr>
              <a:t>Madžari</a:t>
            </a:r>
            <a:r>
              <a:rPr lang="sl-SI" altLang="sl-SI" sz="2000" dirty="0"/>
              <a:t> z V (Panonska nižina)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sl-SI" altLang="sl-SI" sz="2000" dirty="0">
                <a:solidFill>
                  <a:srgbClr val="FF0000"/>
                </a:solidFill>
              </a:rPr>
              <a:t>Vikingi</a:t>
            </a:r>
            <a:r>
              <a:rPr lang="sl-SI" altLang="sl-SI" sz="2000" dirty="0"/>
              <a:t> (s </a:t>
            </a:r>
            <a:r>
              <a:rPr lang="sl-SI" altLang="sl-SI" sz="2000" dirty="0" err="1"/>
              <a:t>S</a:t>
            </a:r>
            <a:r>
              <a:rPr lang="sl-SI" altLang="sl-SI" sz="2000" dirty="0"/>
              <a:t> in Z)</a:t>
            </a:r>
          </a:p>
          <a:p>
            <a:pPr eaLnBrk="1" hangingPunct="1">
              <a:defRPr/>
            </a:pPr>
            <a:r>
              <a:rPr lang="sl-SI" altLang="sl-SI" sz="2000" dirty="0"/>
              <a:t>Posledice so gospodarski zastoj, upad moči vladarjev in naraščanje moči plemičev, poslabšanje položaja kmetov … Začnejo se spopadi za prevlado v Evropi.</a:t>
            </a:r>
          </a:p>
          <a:p>
            <a:pPr eaLnBrk="1" hangingPunct="1">
              <a:defRPr/>
            </a:pPr>
            <a:endParaRPr lang="sl-SI" altLang="sl-SI" sz="2000" b="1" u="sng" dirty="0"/>
          </a:p>
          <a:p>
            <a:pPr eaLnBrk="1" hangingPunct="1">
              <a:defRPr/>
            </a:pPr>
            <a:r>
              <a:rPr lang="sl-SI" altLang="sl-SI" sz="2000" b="1" u="sng" dirty="0"/>
              <a:t>2. VITEZI</a:t>
            </a:r>
          </a:p>
          <a:p>
            <a:pPr eaLnBrk="1" hangingPunct="1">
              <a:defRPr/>
            </a:pPr>
            <a:r>
              <a:rPr lang="sl-SI" altLang="sl-SI" sz="2000" dirty="0"/>
              <a:t>Izoblikuje se nova </a:t>
            </a:r>
            <a:r>
              <a:rPr lang="sl-SI" altLang="sl-SI" sz="2000" b="1" dirty="0"/>
              <a:t>viteška kultura</a:t>
            </a:r>
            <a:r>
              <a:rPr lang="sl-SI" altLang="sl-SI" sz="2000" dirty="0"/>
              <a:t> (vojščaki, urjenje, gradovi …).</a:t>
            </a:r>
          </a:p>
        </p:txBody>
      </p:sp>
      <p:sp>
        <p:nvSpPr>
          <p:cNvPr id="10244" name="Rectangle 5"/>
          <p:cNvSpPr>
            <a:spLocks noChangeArrowheads="1"/>
          </p:cNvSpPr>
          <p:nvPr/>
        </p:nvSpPr>
        <p:spPr bwMode="auto">
          <a:xfrm>
            <a:off x="598488" y="452438"/>
            <a:ext cx="8208962" cy="52228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2800" b="1">
                <a:solidFill>
                  <a:srgbClr val="FF0000"/>
                </a:solidFill>
              </a:rPr>
              <a:t>6.	VISOKI SREDNJI VEK</a:t>
            </a:r>
            <a:endParaRPr lang="sl-SI" altLang="sl-SI" sz="20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ivzeti načrt">
  <a:themeElements>
    <a:clrScheme name="Privzeti nač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ivzeti načr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Privzeti nač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1036</TotalTime>
  <Words>405</Words>
  <Application>Microsoft Office PowerPoint</Application>
  <PresentationFormat>Diaprojekcija na zaslonu (4:3)</PresentationFormat>
  <Paragraphs>77</Paragraphs>
  <Slides>9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9</vt:i4>
      </vt:variant>
    </vt:vector>
  </HeadingPairs>
  <TitlesOfParts>
    <vt:vector size="12" baseType="lpstr">
      <vt:lpstr>Arial</vt:lpstr>
      <vt:lpstr>Calibri</vt:lpstr>
      <vt:lpstr>Privzeti načrt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Diapozitiv 1</dc:title>
  <dc:creator>Ministerstvo za Šolstvo</dc:creator>
  <cp:lastModifiedBy>rbrate@guest.arnes.si</cp:lastModifiedBy>
  <cp:revision>22</cp:revision>
  <dcterms:created xsi:type="dcterms:W3CDTF">2009-07-15T17:07:07Z</dcterms:created>
  <dcterms:modified xsi:type="dcterms:W3CDTF">2020-05-03T19:10:15Z</dcterms:modified>
</cp:coreProperties>
</file>