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84" r:id="rId4"/>
    <p:sldId id="272" r:id="rId5"/>
    <p:sldId id="285" r:id="rId6"/>
    <p:sldId id="286" r:id="rId7"/>
    <p:sldId id="287" r:id="rId8"/>
    <p:sldId id="288" r:id="rId9"/>
    <p:sldId id="294" r:id="rId10"/>
    <p:sldId id="297" r:id="rId11"/>
    <p:sldId id="298" r:id="rId12"/>
    <p:sldId id="300" r:id="rId13"/>
    <p:sldId id="290" r:id="rId14"/>
    <p:sldId id="276" r:id="rId15"/>
    <p:sldId id="289" r:id="rId16"/>
    <p:sldId id="291" r:id="rId17"/>
    <p:sldId id="295" r:id="rId18"/>
    <p:sldId id="301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0" autoAdjust="0"/>
    <p:restoredTop sz="94660"/>
  </p:normalViewPr>
  <p:slideViewPr>
    <p:cSldViewPr>
      <p:cViewPr>
        <p:scale>
          <a:sx n="40" d="100"/>
          <a:sy n="40" d="100"/>
        </p:scale>
        <p:origin x="-252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BF959-0EF7-4205-80E9-8477B670E28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8A31-3238-487E-B569-518D5141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8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18A31-3238-487E-B569-518D5141F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B72630-01CD-48AD-A58D-5205E614206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9D5E069-E959-4566-8057-ECE6FBD3FE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MEET MY FAMILY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4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33365" y="4653136"/>
            <a:ext cx="3309803" cy="1028573"/>
          </a:xfrm>
        </p:spPr>
        <p:txBody>
          <a:bodyPr/>
          <a:lstStyle/>
          <a:p>
            <a:pPr algn="ctr"/>
            <a:r>
              <a:rPr lang="en-US" dirty="0" smtClean="0"/>
              <a:t>Book page 58–75</a:t>
            </a:r>
          </a:p>
          <a:p>
            <a:pPr algn="ctr"/>
            <a:r>
              <a:rPr lang="en-US" dirty="0" smtClean="0"/>
              <a:t>Workbook page 54–71</a:t>
            </a:r>
            <a:endParaRPr lang="en-US" dirty="0"/>
          </a:p>
        </p:txBody>
      </p:sp>
      <p:pic>
        <p:nvPicPr>
          <p:cNvPr id="2050" name="Picture 2" descr="Doodle of happy family — Stock Vector © virinaflora #1040926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392488" cy="330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436096" y="62068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b="1" dirty="0" smtClean="0">
                <a:solidFill>
                  <a:schemeClr val="bg1"/>
                </a:solidFill>
              </a:rPr>
              <a:t>1. del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NICE - prijeten</a:t>
            </a:r>
          </a:p>
          <a:p>
            <a:r>
              <a:rPr lang="sl-SI" dirty="0" smtClean="0"/>
              <a:t>GREAT – odličen</a:t>
            </a:r>
          </a:p>
          <a:p>
            <a:r>
              <a:rPr lang="sl-SI" dirty="0" smtClean="0"/>
              <a:t>FRIENDLY - prijazen</a:t>
            </a:r>
          </a:p>
          <a:p>
            <a:r>
              <a:rPr lang="sl-SI" dirty="0" smtClean="0"/>
              <a:t>FUSSY - izbirčen</a:t>
            </a:r>
          </a:p>
          <a:p>
            <a:r>
              <a:rPr lang="sl-SI" dirty="0" smtClean="0"/>
              <a:t>LAZY - len</a:t>
            </a:r>
          </a:p>
          <a:p>
            <a:r>
              <a:rPr lang="sl-SI" dirty="0" smtClean="0"/>
              <a:t>LOUD - glasen</a:t>
            </a:r>
          </a:p>
          <a:p>
            <a:r>
              <a:rPr lang="sl-SI" dirty="0" smtClean="0"/>
              <a:t>HAPPY - vesel</a:t>
            </a:r>
          </a:p>
          <a:p>
            <a:r>
              <a:rPr lang="sl-SI" dirty="0" smtClean="0"/>
              <a:t>DANGEROUS – nevaren </a:t>
            </a:r>
            <a:endParaRPr lang="sl-SI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80920" cy="685880"/>
          </a:xfrm>
        </p:spPr>
        <p:txBody>
          <a:bodyPr>
            <a:noAutofit/>
          </a:bodyPr>
          <a:lstStyle/>
          <a:p>
            <a:pPr algn="ctr"/>
            <a:r>
              <a:rPr lang="sl-SI" sz="3200" dirty="0" err="1" smtClean="0">
                <a:solidFill>
                  <a:srgbClr val="C00000"/>
                </a:solidFill>
              </a:rPr>
              <a:t>What</a:t>
            </a:r>
            <a:r>
              <a:rPr lang="sl-SI" sz="3200" dirty="0" smtClean="0">
                <a:solidFill>
                  <a:srgbClr val="C00000"/>
                </a:solidFill>
              </a:rPr>
              <a:t> is </a:t>
            </a:r>
            <a:r>
              <a:rPr lang="sl-SI" sz="3200" dirty="0" err="1" smtClean="0">
                <a:solidFill>
                  <a:srgbClr val="C00000"/>
                </a:solidFill>
              </a:rPr>
              <a:t>your</a:t>
            </a:r>
            <a:r>
              <a:rPr lang="sl-SI" sz="3200" dirty="0" smtClean="0">
                <a:solidFill>
                  <a:srgbClr val="C00000"/>
                </a:solidFill>
              </a:rPr>
              <a:t> </a:t>
            </a:r>
            <a:r>
              <a:rPr lang="sl-SI" sz="3200" dirty="0" err="1" smtClean="0">
                <a:solidFill>
                  <a:srgbClr val="C00000"/>
                </a:solidFill>
              </a:rPr>
              <a:t>mum</a:t>
            </a:r>
            <a:r>
              <a:rPr lang="sl-SI" sz="3200" dirty="0" smtClean="0">
                <a:solidFill>
                  <a:srgbClr val="C00000"/>
                </a:solidFill>
              </a:rPr>
              <a:t> like? </a:t>
            </a:r>
            <a:r>
              <a:rPr lang="sl-SI" sz="3200" dirty="0" err="1" smtClean="0">
                <a:solidFill>
                  <a:srgbClr val="C00000"/>
                </a:solidFill>
              </a:rPr>
              <a:t>What</a:t>
            </a:r>
            <a:r>
              <a:rPr lang="sl-SI" sz="3200" dirty="0" smtClean="0">
                <a:solidFill>
                  <a:srgbClr val="C00000"/>
                </a:solidFill>
              </a:rPr>
              <a:t> is </a:t>
            </a:r>
            <a:r>
              <a:rPr lang="sl-SI" sz="3200" dirty="0" err="1" smtClean="0">
                <a:solidFill>
                  <a:srgbClr val="C00000"/>
                </a:solidFill>
              </a:rPr>
              <a:t>dad</a:t>
            </a:r>
            <a:r>
              <a:rPr lang="sl-SI" sz="3200" dirty="0" smtClean="0">
                <a:solidFill>
                  <a:srgbClr val="C00000"/>
                </a:solidFill>
              </a:rPr>
              <a:t> like?</a:t>
            </a:r>
            <a:br>
              <a:rPr lang="sl-SI" sz="3200" dirty="0" smtClean="0">
                <a:solidFill>
                  <a:srgbClr val="C00000"/>
                </a:solidFill>
              </a:rPr>
            </a:br>
            <a:r>
              <a:rPr lang="sl-SI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Kakšna je tvoja mama? Kakšen je tvoj oče?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Slika 6" descr="Rezultat iskanja slik za opposites funny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04" y="3304069"/>
            <a:ext cx="1937385" cy="151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ᐈ Grammar stock pictures, Royalty Free adjective cliparts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59" y="1903347"/>
            <a:ext cx="1335391" cy="13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pposite words with bad and good - Download Free Vectors, Clipart ..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1724" y="1846394"/>
            <a:ext cx="1924532" cy="14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Opposites Clipart | Free download on ClipArtMa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15" y="3283822"/>
            <a:ext cx="1727712" cy="13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Opposite clipart 4 » Clipart Stati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39" y="4842663"/>
            <a:ext cx="2106233" cy="16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2"/>
          <p:cNvSpPr txBox="1">
            <a:spLocks/>
          </p:cNvSpPr>
          <p:nvPr/>
        </p:nvSpPr>
        <p:spPr>
          <a:xfrm>
            <a:off x="4716016" y="1988840"/>
            <a:ext cx="4248472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mum</a:t>
            </a:r>
            <a:r>
              <a:rPr lang="sl-SI" dirty="0"/>
              <a:t> is </a:t>
            </a:r>
            <a:r>
              <a:rPr lang="sl-SI" dirty="0" err="1"/>
              <a:t>nice</a:t>
            </a:r>
            <a:r>
              <a:rPr lang="sl-SI" dirty="0"/>
              <a:t>. </a:t>
            </a:r>
          </a:p>
          <a:p>
            <a:r>
              <a:rPr lang="sl-SI" dirty="0"/>
              <a:t>I'm </a:t>
            </a:r>
            <a:r>
              <a:rPr lang="sl-SI" dirty="0" err="1"/>
              <a:t>great</a:t>
            </a:r>
            <a:r>
              <a:rPr lang="sl-SI" dirty="0"/>
              <a:t>. </a:t>
            </a:r>
          </a:p>
          <a:p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sister</a:t>
            </a:r>
            <a:r>
              <a:rPr lang="sl-SI" dirty="0"/>
              <a:t> is </a:t>
            </a:r>
            <a:r>
              <a:rPr lang="sl-SI" dirty="0" err="1"/>
              <a:t>friendly</a:t>
            </a:r>
            <a:r>
              <a:rPr lang="sl-SI" dirty="0"/>
              <a:t>. </a:t>
            </a:r>
          </a:p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grandpa</a:t>
            </a:r>
            <a:r>
              <a:rPr lang="sl-SI" dirty="0" smtClean="0"/>
              <a:t> is </a:t>
            </a:r>
            <a:r>
              <a:rPr lang="sl-SI" dirty="0" err="1" smtClean="0"/>
              <a:t>fussy</a:t>
            </a:r>
            <a:r>
              <a:rPr lang="sl-SI" dirty="0" smtClean="0"/>
              <a:t>. </a:t>
            </a:r>
            <a:endParaRPr lang="sl-SI" dirty="0"/>
          </a:p>
          <a:p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brother</a:t>
            </a:r>
            <a:r>
              <a:rPr lang="sl-SI" dirty="0"/>
              <a:t> is </a:t>
            </a:r>
            <a:r>
              <a:rPr lang="sl-SI" dirty="0" err="1"/>
              <a:t>lazy</a:t>
            </a:r>
            <a:r>
              <a:rPr lang="sl-SI" dirty="0"/>
              <a:t>. </a:t>
            </a:r>
          </a:p>
          <a:p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dad</a:t>
            </a:r>
            <a:r>
              <a:rPr lang="sl-SI" dirty="0"/>
              <a:t> is </a:t>
            </a:r>
            <a:r>
              <a:rPr lang="sl-SI" dirty="0" err="1"/>
              <a:t>loud</a:t>
            </a:r>
            <a:r>
              <a:rPr lang="sl-SI" dirty="0"/>
              <a:t>. </a:t>
            </a:r>
          </a:p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/>
              <a:t>parents</a:t>
            </a:r>
            <a:r>
              <a:rPr lang="sl-SI" dirty="0"/>
              <a:t> are </a:t>
            </a:r>
            <a:r>
              <a:rPr lang="sl-SI" dirty="0" err="1"/>
              <a:t>happy</a:t>
            </a:r>
            <a:r>
              <a:rPr lang="sl-SI" dirty="0"/>
              <a:t>.</a:t>
            </a:r>
          </a:p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snake</a:t>
            </a:r>
            <a:r>
              <a:rPr lang="sl-SI" dirty="0"/>
              <a:t> is </a:t>
            </a:r>
            <a:r>
              <a:rPr lang="sl-SI" dirty="0" err="1"/>
              <a:t>dangerous</a:t>
            </a:r>
            <a:r>
              <a:rPr lang="sl-SI" dirty="0"/>
              <a:t>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48872" cy="685880"/>
          </a:xfrm>
        </p:spPr>
        <p:txBody>
          <a:bodyPr>
            <a:normAutofit fontScale="90000"/>
          </a:bodyPr>
          <a:lstStyle/>
          <a:p>
            <a:r>
              <a:rPr lang="sl-SI" dirty="0" err="1" smtClean="0">
                <a:solidFill>
                  <a:srgbClr val="C00000"/>
                </a:solidFill>
              </a:rPr>
              <a:t>What</a:t>
            </a:r>
            <a:r>
              <a:rPr lang="sl-SI" dirty="0" smtClean="0">
                <a:solidFill>
                  <a:srgbClr val="C00000"/>
                </a:solidFill>
              </a:rPr>
              <a:t> is </a:t>
            </a:r>
            <a:r>
              <a:rPr lang="sl-SI" dirty="0" err="1" smtClean="0">
                <a:solidFill>
                  <a:srgbClr val="C00000"/>
                </a:solidFill>
              </a:rPr>
              <a:t>he</a:t>
            </a:r>
            <a:r>
              <a:rPr lang="sl-SI" dirty="0" smtClean="0">
                <a:solidFill>
                  <a:srgbClr val="C00000"/>
                </a:solidFill>
              </a:rPr>
              <a:t> like? </a:t>
            </a:r>
            <a:r>
              <a:rPr lang="sl-SI" dirty="0" err="1" smtClean="0">
                <a:solidFill>
                  <a:srgbClr val="C00000"/>
                </a:solidFill>
              </a:rPr>
              <a:t>What</a:t>
            </a:r>
            <a:r>
              <a:rPr lang="sl-SI" dirty="0" smtClean="0">
                <a:solidFill>
                  <a:srgbClr val="C00000"/>
                </a:solidFill>
              </a:rPr>
              <a:t> is </a:t>
            </a:r>
            <a:r>
              <a:rPr lang="sl-SI" dirty="0" err="1" smtClean="0">
                <a:solidFill>
                  <a:srgbClr val="C00000"/>
                </a:solidFill>
              </a:rPr>
              <a:t>she</a:t>
            </a:r>
            <a:r>
              <a:rPr lang="sl-SI" dirty="0" smtClean="0">
                <a:solidFill>
                  <a:srgbClr val="C00000"/>
                </a:solidFill>
              </a:rPr>
              <a:t> like?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2035318"/>
            <a:ext cx="4248472" cy="3888432"/>
          </a:xfrm>
        </p:spPr>
        <p:txBody>
          <a:bodyPr>
            <a:normAutofit/>
          </a:bodyPr>
          <a:lstStyle/>
          <a:p>
            <a:r>
              <a:rPr lang="sl-SI" dirty="0" smtClean="0"/>
              <a:t>NICE - prijeten</a:t>
            </a:r>
          </a:p>
          <a:p>
            <a:r>
              <a:rPr lang="sl-SI" dirty="0" smtClean="0"/>
              <a:t>GREAT – odličen</a:t>
            </a:r>
          </a:p>
          <a:p>
            <a:r>
              <a:rPr lang="sl-SI" dirty="0" smtClean="0"/>
              <a:t>FRIENDLY - prijazen</a:t>
            </a:r>
          </a:p>
          <a:p>
            <a:r>
              <a:rPr lang="sl-SI" dirty="0" smtClean="0"/>
              <a:t>FUSSY - izbirčen</a:t>
            </a:r>
          </a:p>
          <a:p>
            <a:r>
              <a:rPr lang="sl-SI" dirty="0" smtClean="0"/>
              <a:t>LAZY - len</a:t>
            </a:r>
          </a:p>
          <a:p>
            <a:r>
              <a:rPr lang="sl-SI" dirty="0" smtClean="0"/>
              <a:t>LOUD - glasen</a:t>
            </a:r>
          </a:p>
          <a:p>
            <a:r>
              <a:rPr lang="sl-SI" dirty="0" smtClean="0"/>
              <a:t>HAPPY - vesel</a:t>
            </a:r>
          </a:p>
          <a:p>
            <a:r>
              <a:rPr lang="sl-SI" dirty="0" smtClean="0"/>
              <a:t>DANGEROUS – nevaren 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499992" y="50877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 smtClean="0">
                <a:solidFill>
                  <a:schemeClr val="bg1"/>
                </a:solidFill>
              </a:rPr>
              <a:t>NOTEBOOK-zapis v zvezek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728800" y="1052736"/>
            <a:ext cx="7887349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Open your workbook at page </a:t>
            </a:r>
            <a:r>
              <a:rPr lang="sl-SI" dirty="0" smtClean="0"/>
              <a:t>63, 65</a:t>
            </a:r>
            <a:r>
              <a:rPr lang="en-US" dirty="0" smtClean="0"/>
              <a:t>.</a:t>
            </a:r>
            <a:endParaRPr lang="sl-SI" dirty="0" smtClean="0"/>
          </a:p>
          <a:p>
            <a:pPr marL="68580" indent="0">
              <a:buNone/>
            </a:pPr>
            <a:r>
              <a:rPr lang="sl-SI" sz="2000" dirty="0" smtClean="0"/>
              <a:t>(Odpri delovni zvezek na stani 63, 65.)</a:t>
            </a:r>
            <a:endParaRPr lang="en-US" sz="2000" dirty="0" smtClean="0"/>
          </a:p>
          <a:p>
            <a:r>
              <a:rPr lang="en-US" dirty="0" smtClean="0"/>
              <a:t>Do the exercise</a:t>
            </a:r>
            <a:r>
              <a:rPr lang="sl-SI" dirty="0" smtClean="0"/>
              <a:t>s on </a:t>
            </a:r>
            <a:r>
              <a:rPr lang="sl-SI" dirty="0" err="1" smtClean="0"/>
              <a:t>pages</a:t>
            </a:r>
            <a:r>
              <a:rPr lang="sl-SI" dirty="0" smtClean="0"/>
              <a:t> 63 </a:t>
            </a:r>
            <a:r>
              <a:rPr lang="sl-SI" dirty="0" err="1" smtClean="0"/>
              <a:t>and</a:t>
            </a:r>
            <a:r>
              <a:rPr lang="sl-SI" dirty="0" smtClean="0"/>
              <a:t> 65</a:t>
            </a:r>
            <a:r>
              <a:rPr lang="en-US" dirty="0" smtClean="0"/>
              <a:t>. </a:t>
            </a:r>
            <a:endParaRPr lang="sl-SI" dirty="0" smtClean="0"/>
          </a:p>
          <a:p>
            <a:pPr marL="68580" indent="0">
              <a:buNone/>
            </a:pPr>
            <a:r>
              <a:rPr lang="sl-SI" sz="2000" dirty="0" smtClean="0"/>
              <a:t>(Reši naloge na strani 63 in 65.)</a:t>
            </a:r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r>
              <a:rPr lang="sl-SI" sz="2000" dirty="0" err="1" smtClean="0"/>
              <a:t>Remember</a:t>
            </a:r>
            <a:r>
              <a:rPr lang="sl-SI" sz="2000" dirty="0" smtClean="0"/>
              <a:t>? </a:t>
            </a:r>
            <a:r>
              <a:rPr lang="sl-SI" sz="1400" dirty="0" smtClean="0"/>
              <a:t>Se spomniš?</a:t>
            </a:r>
          </a:p>
          <a:p>
            <a:pPr marL="68580" indent="0">
              <a:buNone/>
            </a:pPr>
            <a:endParaRPr lang="sl-SI" sz="1400" dirty="0"/>
          </a:p>
          <a:p>
            <a:pPr marL="68580" indent="0">
              <a:buNone/>
            </a:pPr>
            <a:r>
              <a:rPr lang="sl-SI" sz="2800" dirty="0">
                <a:solidFill>
                  <a:srgbClr val="C00000"/>
                </a:solidFill>
              </a:rPr>
              <a:t> </a:t>
            </a:r>
            <a:r>
              <a:rPr lang="sl-SI" sz="2800" dirty="0" smtClean="0">
                <a:solidFill>
                  <a:srgbClr val="C00000"/>
                </a:solidFill>
              </a:rPr>
              <a:t>  HE		    SHE	      IT	      		THEY</a:t>
            </a:r>
          </a:p>
          <a:p>
            <a:pPr marL="68580" indent="0">
              <a:buNone/>
            </a:pPr>
            <a:endParaRPr lang="sl-SI" sz="2800" dirty="0">
              <a:solidFill>
                <a:srgbClr val="C00000"/>
              </a:solidFill>
            </a:endParaRPr>
          </a:p>
          <a:p>
            <a:pPr marL="68580" indent="0">
              <a:buNone/>
            </a:pPr>
            <a:endParaRPr lang="sl-SI" sz="2800" dirty="0">
              <a:solidFill>
                <a:srgbClr val="C00000"/>
              </a:solidFill>
            </a:endParaRPr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r>
              <a:rPr lang="sl-SI" sz="2000" dirty="0" smtClean="0">
                <a:solidFill>
                  <a:srgbClr val="C00000"/>
                </a:solidFill>
              </a:rPr>
              <a:t>HE</a:t>
            </a:r>
            <a:r>
              <a:rPr lang="sl-SI" sz="2000" dirty="0" smtClean="0"/>
              <a:t> is a </a:t>
            </a:r>
            <a:r>
              <a:rPr lang="sl-SI" sz="2000" dirty="0" err="1" smtClean="0"/>
              <a:t>boy</a:t>
            </a:r>
            <a:r>
              <a:rPr lang="sl-SI" sz="2000" dirty="0" smtClean="0"/>
              <a:t>.	  </a:t>
            </a:r>
            <a:r>
              <a:rPr lang="sl-SI" sz="2000" dirty="0" smtClean="0">
                <a:solidFill>
                  <a:srgbClr val="C00000"/>
                </a:solidFill>
              </a:rPr>
              <a:t>SHE</a:t>
            </a:r>
            <a:r>
              <a:rPr lang="sl-SI" sz="2000" dirty="0" smtClean="0"/>
              <a:t> is a </a:t>
            </a:r>
            <a:r>
              <a:rPr lang="sl-SI" sz="2000" dirty="0" err="1" smtClean="0"/>
              <a:t>girl</a:t>
            </a:r>
            <a:r>
              <a:rPr lang="sl-SI" sz="2000" dirty="0" smtClean="0"/>
              <a:t>.</a:t>
            </a:r>
            <a:r>
              <a:rPr lang="sl-SI" sz="2000" dirty="0"/>
              <a:t> </a:t>
            </a:r>
            <a:r>
              <a:rPr lang="sl-SI" sz="2000" dirty="0" smtClean="0"/>
              <a:t>     </a:t>
            </a:r>
            <a:r>
              <a:rPr lang="sl-SI" sz="2000" dirty="0" smtClean="0">
                <a:solidFill>
                  <a:srgbClr val="C00000"/>
                </a:solidFill>
              </a:rPr>
              <a:t> IT </a:t>
            </a:r>
            <a:r>
              <a:rPr lang="sl-SI" sz="2000" dirty="0" smtClean="0"/>
              <a:t>is a dog.       </a:t>
            </a:r>
            <a:r>
              <a:rPr lang="sl-SI" sz="2000" dirty="0" smtClean="0">
                <a:solidFill>
                  <a:srgbClr val="C00000"/>
                </a:solidFill>
              </a:rPr>
              <a:t>THEY </a:t>
            </a:r>
            <a:r>
              <a:rPr lang="sl-SI" sz="2000" dirty="0" smtClean="0"/>
              <a:t>are </a:t>
            </a:r>
            <a:r>
              <a:rPr lang="sl-SI" sz="2000" dirty="0" err="1" smtClean="0"/>
              <a:t>friends</a:t>
            </a:r>
            <a:r>
              <a:rPr lang="sl-SI" sz="2000" dirty="0" smtClean="0"/>
              <a:t>. </a:t>
            </a: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86881" y="4070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WORKBOOK – p. 63, 65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595877" cy="19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 She Picture Prompt Board by Speech and Things | TpT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4344366"/>
            <a:ext cx="1224136" cy="16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 She Picture Prompt Board by Speech and Things | Tp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5029" y="4293096"/>
            <a:ext cx="1133875" cy="16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 She Picture Prompt Board by Speech and Things | TpT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4074" y="4293096"/>
            <a:ext cx="1224136" cy="16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e She Picture Prompt Board by Speech and Things | TpT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9589" y="4283297"/>
            <a:ext cx="1000698" cy="16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11560" y="3068960"/>
            <a:ext cx="8004589" cy="33123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ibrary of dog clipart transparent stock for kids png files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6" y="4494040"/>
            <a:ext cx="1092749" cy="13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456674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role-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play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sl-SI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Poslušaj in zaigraj.)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886188"/>
            <a:ext cx="4814533" cy="556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BOOK – p. 68, </a:t>
            </a:r>
            <a:r>
              <a:rPr lang="sl-SI" sz="2400" dirty="0" err="1" smtClean="0">
                <a:solidFill>
                  <a:schemeClr val="bg1"/>
                </a:solidFill>
              </a:rPr>
              <a:t>ex</a:t>
            </a:r>
            <a:r>
              <a:rPr lang="sl-SI" sz="2400" dirty="0" smtClean="0">
                <a:solidFill>
                  <a:schemeClr val="bg1"/>
                </a:solidFill>
              </a:rPr>
              <a:t>. 16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11 Skladba 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3754626"/>
            <a:ext cx="1512168" cy="151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51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Open your workbook at page </a:t>
            </a:r>
            <a:r>
              <a:rPr lang="sl-SI" dirty="0" smtClean="0"/>
              <a:t>64</a:t>
            </a:r>
            <a:r>
              <a:rPr lang="en-US" dirty="0" smtClean="0"/>
              <a:t>.</a:t>
            </a:r>
            <a:endParaRPr lang="sl-SI" dirty="0" smtClean="0"/>
          </a:p>
          <a:p>
            <a:pPr marL="68580" indent="0">
              <a:buNone/>
            </a:pPr>
            <a:r>
              <a:rPr lang="sl-SI" sz="2000" dirty="0" smtClean="0"/>
              <a:t>(Odpri delovni zvezek na stani 64.)</a:t>
            </a:r>
            <a:endParaRPr lang="en-US" sz="2000" dirty="0" smtClean="0"/>
          </a:p>
          <a:p>
            <a:r>
              <a:rPr lang="en-US" dirty="0" smtClean="0"/>
              <a:t>Do the exercise</a:t>
            </a:r>
            <a:r>
              <a:rPr lang="sl-SI" dirty="0" smtClean="0"/>
              <a:t> 16</a:t>
            </a:r>
            <a:r>
              <a:rPr lang="en-US" dirty="0" smtClean="0"/>
              <a:t>. </a:t>
            </a:r>
            <a:endParaRPr lang="sl-SI" dirty="0" smtClean="0"/>
          </a:p>
          <a:p>
            <a:pPr marL="68580" indent="0">
              <a:buNone/>
            </a:pPr>
            <a:r>
              <a:rPr lang="sl-SI" sz="2000" dirty="0" smtClean="0"/>
              <a:t>(Reši nalogo 16.)</a:t>
            </a:r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r>
              <a:rPr lang="sl-SI" sz="2000" dirty="0" smtClean="0">
                <a:solidFill>
                  <a:srgbClr val="C00000"/>
                </a:solidFill>
              </a:rPr>
              <a:t>Pri reševanju si lahko pomagaš tako, da še enkrat poslušaš posnetek na prejšnji strani projekcije.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86881" y="4070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WORKBOOK – p. 64, </a:t>
            </a:r>
            <a:r>
              <a:rPr lang="sl-SI" sz="2000" dirty="0" err="1" smtClean="0">
                <a:solidFill>
                  <a:schemeClr val="bg1"/>
                </a:solidFill>
              </a:rPr>
              <a:t>ex</a:t>
            </a:r>
            <a:r>
              <a:rPr lang="sl-SI" sz="2000" dirty="0" smtClean="0">
                <a:solidFill>
                  <a:schemeClr val="bg1"/>
                </a:solidFill>
              </a:rPr>
              <a:t>. 16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tick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(Poslušaj posnetek in odkljukaj pravilno sliko.)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2564904"/>
            <a:ext cx="694174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BOOK – p. 69, </a:t>
            </a:r>
            <a:r>
              <a:rPr lang="sl-SI" sz="2400" dirty="0" err="1" smtClean="0">
                <a:solidFill>
                  <a:schemeClr val="bg1"/>
                </a:solidFill>
              </a:rPr>
              <a:t>ex</a:t>
            </a:r>
            <a:r>
              <a:rPr lang="sl-SI" sz="2400" dirty="0" smtClean="0">
                <a:solidFill>
                  <a:schemeClr val="bg1"/>
                </a:solidFill>
              </a:rPr>
              <a:t>. 17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3" name="Picture 5" descr="Check.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3292" y="2780928"/>
            <a:ext cx="843820" cy="8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heck.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4299" y="2713049"/>
            <a:ext cx="843820" cy="8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heck.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4378" y="3600864"/>
            <a:ext cx="843820" cy="8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heck.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7215" y="3585105"/>
            <a:ext cx="843820" cy="8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heck.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0" y="4428925"/>
            <a:ext cx="843820" cy="8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heck.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4299" y="4444684"/>
            <a:ext cx="843820" cy="8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heck.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5346632"/>
            <a:ext cx="843820" cy="8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heck.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3279" y="5346632"/>
            <a:ext cx="843820" cy="84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2 Skladba 1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44017" y="908720"/>
            <a:ext cx="1139259" cy="11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3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705372"/>
            <a:ext cx="7992888" cy="1143000"/>
          </a:xfrm>
        </p:spPr>
        <p:txBody>
          <a:bodyPr>
            <a:noAutofit/>
          </a:bodyPr>
          <a:lstStyle/>
          <a:p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Listen to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story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b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Write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down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numbers</a:t>
            </a:r>
            <a:r>
              <a:rPr lang="sl-SI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800" dirty="0" smtClean="0"/>
              <a:t>Poslušaj zgodbo. </a:t>
            </a:r>
            <a:br>
              <a:rPr lang="sl-SI" sz="1800" dirty="0" smtClean="0"/>
            </a:br>
            <a:r>
              <a:rPr lang="sl-SI" sz="1800" dirty="0" smtClean="0"/>
              <a:t>Zapiši številke.</a:t>
            </a:r>
            <a:endParaRPr lang="en-US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7640" y="829149"/>
            <a:ext cx="5304072" cy="60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BOOK – p. 70, </a:t>
            </a:r>
            <a:r>
              <a:rPr lang="sl-SI" sz="2400" dirty="0" err="1" smtClean="0">
                <a:solidFill>
                  <a:schemeClr val="bg1"/>
                </a:solidFill>
              </a:rPr>
              <a:t>ex</a:t>
            </a:r>
            <a:r>
              <a:rPr lang="sl-SI" sz="2400" dirty="0" smtClean="0">
                <a:solidFill>
                  <a:schemeClr val="bg1"/>
                </a:solidFill>
              </a:rPr>
              <a:t>. 19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995936" y="8367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1</a:t>
            </a:r>
            <a:endParaRPr lang="en-US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876256" y="9807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2</a:t>
            </a:r>
            <a:endParaRPr lang="en-US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932040" y="29249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3</a:t>
            </a:r>
            <a:endParaRPr lang="en-US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778981" y="338835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4</a:t>
            </a:r>
            <a:endParaRPr lang="en-US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176684" y="418152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5</a:t>
            </a:r>
            <a:endParaRPr lang="en-US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508104" y="435970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6</a:t>
            </a:r>
            <a:endParaRPr lang="en-US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936236" y="402740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7</a:t>
            </a:r>
            <a:endParaRPr lang="en-US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491194" y="472720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8</a:t>
            </a:r>
            <a:endParaRPr lang="en-US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665359" y="623731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9</a:t>
            </a:r>
            <a:endParaRPr lang="en-US" b="1" dirty="0"/>
          </a:p>
        </p:txBody>
      </p:sp>
      <p:pic>
        <p:nvPicPr>
          <p:cNvPr id="6" name="14 Skladba 1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3432899"/>
            <a:ext cx="1152128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24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77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Open your workbook at page </a:t>
            </a:r>
            <a:r>
              <a:rPr lang="sl-SI" dirty="0" smtClean="0"/>
              <a:t>66</a:t>
            </a:r>
            <a:r>
              <a:rPr lang="en-US" dirty="0" smtClean="0"/>
              <a:t>.</a:t>
            </a:r>
            <a:endParaRPr lang="sl-SI" dirty="0" smtClean="0"/>
          </a:p>
          <a:p>
            <a:pPr marL="68580" indent="0">
              <a:buNone/>
            </a:pPr>
            <a:r>
              <a:rPr lang="sl-SI" sz="2000" dirty="0" smtClean="0"/>
              <a:t>(Odpri delovni zvezek na stani 66.)</a:t>
            </a:r>
            <a:endParaRPr lang="en-US" sz="2000" dirty="0" smtClean="0"/>
          </a:p>
          <a:p>
            <a:r>
              <a:rPr lang="en-US" dirty="0" smtClean="0"/>
              <a:t>Do the exercise</a:t>
            </a:r>
            <a:r>
              <a:rPr lang="sl-SI" dirty="0" smtClean="0"/>
              <a:t> 20</a:t>
            </a:r>
            <a:r>
              <a:rPr lang="en-US" dirty="0" smtClean="0"/>
              <a:t>. </a:t>
            </a:r>
            <a:endParaRPr lang="sl-SI" dirty="0" smtClean="0"/>
          </a:p>
          <a:p>
            <a:pPr marL="68580" indent="0">
              <a:buNone/>
            </a:pPr>
            <a:r>
              <a:rPr lang="sl-SI" sz="2000" dirty="0" smtClean="0"/>
              <a:t>(Reši nalogo 20.)</a:t>
            </a:r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r>
              <a:rPr lang="sl-SI" sz="2000" dirty="0">
                <a:solidFill>
                  <a:srgbClr val="C00000"/>
                </a:solidFill>
              </a:rPr>
              <a:t>Pri reševanju si lahko pomagaš tako, da še enkrat poslušaš posnetek na prejšnji strani projekcije.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86881" y="4070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WORKBOOK – p. 66, </a:t>
            </a:r>
            <a:r>
              <a:rPr lang="sl-SI" sz="2000" dirty="0" err="1" smtClean="0">
                <a:solidFill>
                  <a:schemeClr val="bg1"/>
                </a:solidFill>
              </a:rPr>
              <a:t>ex</a:t>
            </a:r>
            <a:r>
              <a:rPr lang="sl-SI" sz="2000" dirty="0" smtClean="0">
                <a:solidFill>
                  <a:schemeClr val="bg1"/>
                </a:solidFill>
              </a:rPr>
              <a:t>. 20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oljeZBesedilom 4"/>
          <p:cNvSpPr txBox="1"/>
          <p:nvPr/>
        </p:nvSpPr>
        <p:spPr>
          <a:xfrm>
            <a:off x="4716016" y="1304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</a:rPr>
              <a:t>BREAK!!!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Exercise Play Cards for movement breaks by Everything ASD | Tp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3788" y="764704"/>
            <a:ext cx="4104456" cy="55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052736"/>
            <a:ext cx="8208912" cy="5328592"/>
          </a:xfrm>
        </p:spPr>
        <p:txBody>
          <a:bodyPr>
            <a:normAutofit fontScale="92500"/>
          </a:bodyPr>
          <a:lstStyle/>
          <a:p>
            <a:pPr marL="525780" indent="-457200">
              <a:buFont typeface="+mj-lt"/>
              <a:buAutoNum type="arabicPeriod"/>
            </a:pPr>
            <a:r>
              <a:rPr lang="sl-SI" dirty="0" smtClean="0"/>
              <a:t>Pripravi zvezek (</a:t>
            </a:r>
            <a:r>
              <a:rPr lang="sl-SI" dirty="0" err="1" smtClean="0"/>
              <a:t>notebook</a:t>
            </a:r>
            <a:r>
              <a:rPr lang="sl-SI" dirty="0" smtClean="0"/>
              <a:t>) za angleščino, delovni zvezek za angleščino (</a:t>
            </a:r>
            <a:r>
              <a:rPr lang="sl-SI" dirty="0" err="1" smtClean="0"/>
              <a:t>workbook</a:t>
            </a:r>
            <a:r>
              <a:rPr lang="sl-SI" dirty="0" smtClean="0"/>
              <a:t>) in učbenik za angleščino (</a:t>
            </a:r>
            <a:r>
              <a:rPr lang="sl-SI" dirty="0" err="1" smtClean="0"/>
              <a:t>book</a:t>
            </a:r>
            <a:r>
              <a:rPr lang="sl-SI" dirty="0"/>
              <a:t>)</a:t>
            </a:r>
            <a:r>
              <a:rPr lang="sl-SI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Označene imaš tudi strani. </a:t>
            </a:r>
            <a:r>
              <a:rPr lang="sl-SI" u="sng" dirty="0" smtClean="0"/>
              <a:t>Če ti ne uspe vseh nalog rešiti, nič hudega, boš lahko dokončal/-a tudi naslednji teden. Poskusi pa narediti čim več. </a:t>
            </a:r>
          </a:p>
          <a:p>
            <a:pPr marL="525780" indent="-457200">
              <a:buFont typeface="+mj-lt"/>
              <a:buAutoNum type="arabicPeriod"/>
            </a:pPr>
            <a:r>
              <a:rPr lang="sl-SI" u="sng" dirty="0" smtClean="0">
                <a:solidFill>
                  <a:srgbClr val="C00000"/>
                </a:solidFill>
              </a:rPr>
              <a:t>Na nekaterih prosojnicah imaš znak	         . Klikni nanj in poslušaj posnetek. Posnetek lahko poslušaš večkrat. 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Če boš imel/-a kje težave, nas prosi za pomoč (po elektronski pošti).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Na zadnjih prosojnicah so tudi rešitve delovnega zvezka. Preveri, ali si pravilno rešil/-a naloge v delovnem zvezku. Napačne poskusi popraviti.</a:t>
            </a:r>
          </a:p>
          <a:p>
            <a:pPr marL="525780" indent="-457200">
              <a:buFont typeface="+mj-lt"/>
              <a:buAutoNum type="arabicPeriod"/>
            </a:pPr>
            <a:r>
              <a:rPr lang="sl-SI" dirty="0" smtClean="0"/>
              <a:t>Zdaj pa veselo na delo!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r>
              <a:rPr lang="sl-SI" dirty="0" smtClean="0"/>
              <a:t> </a:t>
            </a:r>
          </a:p>
          <a:p>
            <a:pPr marL="525780" indent="-457200">
              <a:buFont typeface="+mj-lt"/>
              <a:buAutoNum type="arabicPeriod"/>
            </a:pPr>
            <a:endParaRPr lang="sl-SI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Navodila za delo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7043" y="2924944"/>
            <a:ext cx="648072" cy="5972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U58-2 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980728"/>
            <a:ext cx="1178166" cy="1178166"/>
          </a:xfrm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6432" y="1916832"/>
            <a:ext cx="5169864" cy="4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grada vsebine 2"/>
          <p:cNvSpPr txBox="1">
            <a:spLocks/>
          </p:cNvSpPr>
          <p:nvPr/>
        </p:nvSpPr>
        <p:spPr>
          <a:xfrm>
            <a:off x="793537" y="836712"/>
            <a:ext cx="6777317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sl-SI" dirty="0" smtClean="0"/>
              <a:t>Listen, </a:t>
            </a:r>
            <a:r>
              <a:rPr lang="sl-SI" dirty="0" err="1" smtClean="0"/>
              <a:t>look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point</a:t>
            </a:r>
            <a:r>
              <a:rPr lang="sl-SI" dirty="0" smtClean="0"/>
              <a:t>.</a:t>
            </a:r>
          </a:p>
          <a:p>
            <a:pPr marL="68580" indent="0">
              <a:buNone/>
            </a:pPr>
            <a:r>
              <a:rPr lang="sl-SI" sz="1600" dirty="0" smtClean="0"/>
              <a:t>(Poslušaj, poglej in pokaži.)</a:t>
            </a:r>
            <a:endParaRPr lang="en-US" sz="1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REVISION - ponovitev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723060" y="2153785"/>
            <a:ext cx="2088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granddaugter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Anna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   David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   </a:t>
            </a:r>
            <a:r>
              <a:rPr lang="sl-SI" dirty="0" err="1" smtClean="0"/>
              <a:t>father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5445" y="620688"/>
            <a:ext cx="8352928" cy="6714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ASK AND ANSWER!</a:t>
            </a:r>
            <a:r>
              <a:rPr lang="sl-SI" sz="3200" dirty="0">
                <a:solidFill>
                  <a:srgbClr val="C00000"/>
                </a:solidFill>
              </a:rPr>
              <a:t> </a:t>
            </a:r>
            <a:r>
              <a:rPr lang="sl-SI" sz="3200" dirty="0" smtClean="0"/>
              <a:t>Vprašaj in odgovori.</a:t>
            </a:r>
            <a:endParaRPr lang="en-US" sz="3200" dirty="0"/>
          </a:p>
        </p:txBody>
      </p:sp>
      <p:sp>
        <p:nvSpPr>
          <p:cNvPr id="15" name="Ograda vsebine 4"/>
          <p:cNvSpPr txBox="1">
            <a:spLocks/>
          </p:cNvSpPr>
          <p:nvPr/>
        </p:nvSpPr>
        <p:spPr>
          <a:xfrm>
            <a:off x="2218366" y="1262010"/>
            <a:ext cx="5841213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Whose</a:t>
            </a:r>
            <a:r>
              <a:rPr lang="en-US" dirty="0" smtClean="0"/>
              <a:t> horse is this?</a:t>
            </a:r>
          </a:p>
          <a:p>
            <a:r>
              <a:rPr lang="en-US" dirty="0" smtClean="0"/>
              <a:t>This is granddaughter</a:t>
            </a:r>
            <a:r>
              <a:rPr lang="en-US" dirty="0" smtClean="0">
                <a:solidFill>
                  <a:srgbClr val="C00000"/>
                </a:solidFill>
              </a:rPr>
              <a:t>‘s </a:t>
            </a:r>
            <a:r>
              <a:rPr lang="en-US" dirty="0" smtClean="0">
                <a:solidFill>
                  <a:schemeClr val="tx1"/>
                </a:solidFill>
              </a:rPr>
              <a:t>horse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Whose</a:t>
            </a:r>
            <a:r>
              <a:rPr lang="en-US" dirty="0" smtClean="0"/>
              <a:t> turtle is this?</a:t>
            </a:r>
          </a:p>
          <a:p>
            <a:r>
              <a:rPr lang="en-US" dirty="0" smtClean="0"/>
              <a:t>This is Anna</a:t>
            </a:r>
            <a:r>
              <a:rPr lang="en-US" dirty="0" smtClean="0">
                <a:solidFill>
                  <a:srgbClr val="C00000"/>
                </a:solidFill>
              </a:rPr>
              <a:t>‘s </a:t>
            </a:r>
            <a:r>
              <a:rPr lang="en-US" dirty="0" smtClean="0"/>
              <a:t>turtle.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Whose</a:t>
            </a:r>
            <a:r>
              <a:rPr lang="en-US" dirty="0" smtClean="0"/>
              <a:t> car is this?</a:t>
            </a:r>
          </a:p>
          <a:p>
            <a:r>
              <a:rPr lang="en-US" dirty="0" smtClean="0"/>
              <a:t>This is David</a:t>
            </a:r>
            <a:r>
              <a:rPr lang="en-US" dirty="0" smtClean="0">
                <a:solidFill>
                  <a:srgbClr val="C00000"/>
                </a:solidFill>
              </a:rPr>
              <a:t>‘s </a:t>
            </a:r>
            <a:r>
              <a:rPr lang="en-US" dirty="0" smtClean="0"/>
              <a:t>car.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Whose </a:t>
            </a:r>
            <a:r>
              <a:rPr lang="en-US" dirty="0" smtClean="0"/>
              <a:t>ship is this?</a:t>
            </a:r>
          </a:p>
          <a:p>
            <a:r>
              <a:rPr lang="en-US" dirty="0" smtClean="0"/>
              <a:t>This is father</a:t>
            </a:r>
            <a:r>
              <a:rPr lang="en-US" dirty="0" smtClean="0">
                <a:solidFill>
                  <a:srgbClr val="C00000"/>
                </a:solidFill>
              </a:rPr>
              <a:t>‘s </a:t>
            </a:r>
            <a:r>
              <a:rPr lang="en-US" dirty="0" smtClean="0"/>
              <a:t>ship.</a:t>
            </a:r>
            <a:endParaRPr lang="en-US" dirty="0"/>
          </a:p>
        </p:txBody>
      </p:sp>
      <p:pic>
        <p:nvPicPr>
          <p:cNvPr id="9" name="Slika 8" descr="C:\Users\koren\AppData\Local\Microsoft\Windows\INetCache\Content.MSO\A48A7562.t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2" y="1217681"/>
            <a:ext cx="851609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0" y="2564904"/>
            <a:ext cx="1171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33" y="3629188"/>
            <a:ext cx="1352747" cy="69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1" y="4950161"/>
            <a:ext cx="881854" cy="7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REVISION - ponovitev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71064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TWIG AND HOOKIE‘S FAMILY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64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2679596"/>
            <a:ext cx="6015861" cy="380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467544" y="1340768"/>
            <a:ext cx="86764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l-SI" dirty="0"/>
              <a:t>Open </a:t>
            </a:r>
            <a:r>
              <a:rPr lang="en-US" dirty="0"/>
              <a:t>your</a:t>
            </a:r>
            <a:r>
              <a:rPr lang="sl-SI" dirty="0"/>
              <a:t> </a:t>
            </a:r>
            <a:r>
              <a:rPr lang="sl-SI" dirty="0" err="1"/>
              <a:t>book</a:t>
            </a:r>
            <a:r>
              <a:rPr lang="sl-SI" dirty="0"/>
              <a:t> at </a:t>
            </a:r>
            <a:r>
              <a:rPr lang="sl-SI" dirty="0" err="1"/>
              <a:t>page</a:t>
            </a:r>
            <a:r>
              <a:rPr lang="sl-SI" dirty="0"/>
              <a:t> </a:t>
            </a:r>
            <a:r>
              <a:rPr lang="sl-SI" dirty="0" smtClean="0"/>
              <a:t>64, </a:t>
            </a:r>
            <a:r>
              <a:rPr lang="en-US" dirty="0"/>
              <a:t>exercise</a:t>
            </a:r>
            <a:r>
              <a:rPr lang="sl-SI" dirty="0"/>
              <a:t> </a:t>
            </a:r>
            <a:r>
              <a:rPr lang="sl-SI" dirty="0" smtClean="0"/>
              <a:t>9. </a:t>
            </a:r>
            <a:r>
              <a:rPr lang="sl-SI" dirty="0"/>
              <a:t> </a:t>
            </a:r>
            <a:r>
              <a:rPr lang="sl-SI" dirty="0" smtClean="0"/>
              <a:t>       </a:t>
            </a:r>
            <a:r>
              <a:rPr lang="sl-SI" sz="1200" dirty="0" smtClean="0"/>
              <a:t>(</a:t>
            </a:r>
            <a:r>
              <a:rPr lang="sl-SI" sz="1200" dirty="0"/>
              <a:t>Odpri učbenik na strani </a:t>
            </a:r>
            <a:r>
              <a:rPr lang="sl-SI" sz="1200" dirty="0" smtClean="0"/>
              <a:t>64, </a:t>
            </a:r>
            <a:r>
              <a:rPr lang="sl-SI" sz="1200" dirty="0"/>
              <a:t>naloga </a:t>
            </a:r>
            <a:r>
              <a:rPr lang="sl-SI" sz="1200" dirty="0" smtClean="0"/>
              <a:t>9.)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Listen. </a:t>
            </a:r>
            <a:r>
              <a:rPr lang="sl-SI" dirty="0" err="1" smtClean="0"/>
              <a:t>Meet</a:t>
            </a:r>
            <a:r>
              <a:rPr lang="sl-SI" dirty="0" smtClean="0"/>
              <a:t> </a:t>
            </a:r>
            <a:r>
              <a:rPr lang="sl-SI" dirty="0" err="1" smtClean="0"/>
              <a:t>Twig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Hookie</a:t>
            </a:r>
            <a:r>
              <a:rPr lang="sl-SI" dirty="0" smtClean="0"/>
              <a:t>‘s </a:t>
            </a:r>
            <a:r>
              <a:rPr lang="sl-SI" dirty="0" err="1" smtClean="0"/>
              <a:t>family</a:t>
            </a:r>
            <a:r>
              <a:rPr lang="sl-SI" dirty="0" smtClean="0"/>
              <a:t>.	 </a:t>
            </a:r>
            <a:r>
              <a:rPr lang="sl-SI" sz="1200" dirty="0" smtClean="0"/>
              <a:t>(Poslušaj. Spoznaj </a:t>
            </a:r>
            <a:r>
              <a:rPr lang="sl-SI" sz="1200" dirty="0" err="1" smtClean="0"/>
              <a:t>Twigovo</a:t>
            </a:r>
            <a:r>
              <a:rPr lang="sl-SI" sz="1200" dirty="0" smtClean="0"/>
              <a:t> in </a:t>
            </a:r>
            <a:r>
              <a:rPr lang="sl-SI" sz="1200" dirty="0" err="1" smtClean="0"/>
              <a:t>Hookijevo</a:t>
            </a:r>
            <a:r>
              <a:rPr lang="sl-SI" sz="1200" dirty="0" smtClean="0"/>
              <a:t> družino.)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l-SI" dirty="0" err="1" smtClean="0"/>
              <a:t>Try</a:t>
            </a:r>
            <a:r>
              <a:rPr lang="sl-SI" dirty="0" smtClean="0"/>
              <a:t> to </a:t>
            </a:r>
            <a:r>
              <a:rPr lang="sl-SI" dirty="0" err="1" smtClean="0"/>
              <a:t>read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conversation</a:t>
            </a:r>
            <a:r>
              <a:rPr lang="sl-SI" dirty="0" smtClean="0"/>
              <a:t>. 			          </a:t>
            </a:r>
            <a:r>
              <a:rPr lang="sl-SI" sz="1200" dirty="0" smtClean="0"/>
              <a:t>(Poskusi prebrati pogovor.) </a:t>
            </a:r>
            <a:endParaRPr lang="sl-SI" sz="1400" dirty="0"/>
          </a:p>
        </p:txBody>
      </p:sp>
      <p:pic>
        <p:nvPicPr>
          <p:cNvPr id="6" name="08 Skladba 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224" y="4077072"/>
            <a:ext cx="1224136" cy="1224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34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4716016" y="-53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bg1"/>
                </a:solidFill>
              </a:rPr>
              <a:t>BOOK – p. 64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303753"/>
            <a:ext cx="8064896" cy="464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Read and guess the right number</a:t>
            </a:r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l-SI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(Preberi povedi in ugotovi pravilne številke.)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9809" y="2769078"/>
            <a:ext cx="7683690" cy="267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716016" y="-53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BOOK – p. 64, </a:t>
            </a:r>
            <a:r>
              <a:rPr lang="sl-SI" sz="2400" dirty="0" err="1" smtClean="0">
                <a:solidFill>
                  <a:schemeClr val="bg1"/>
                </a:solidFill>
              </a:rPr>
              <a:t>ex</a:t>
            </a:r>
            <a:r>
              <a:rPr lang="sl-SI" sz="2400" dirty="0" smtClean="0">
                <a:solidFill>
                  <a:schemeClr val="bg1"/>
                </a:solidFill>
              </a:rPr>
              <a:t>. 11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222669" y="4255281"/>
            <a:ext cx="360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/>
              <a:t>2</a:t>
            </a:r>
            <a:endParaRPr lang="sl-SI" sz="1600" b="1" dirty="0" smtClean="0"/>
          </a:p>
          <a:p>
            <a:r>
              <a:rPr lang="sl-SI" sz="1600" b="1" dirty="0" smtClean="0"/>
              <a:t>1</a:t>
            </a:r>
          </a:p>
          <a:p>
            <a:r>
              <a:rPr lang="sl-SI" sz="1600" b="1" dirty="0" smtClean="0"/>
              <a:t>4</a:t>
            </a:r>
          </a:p>
          <a:p>
            <a:r>
              <a:rPr lang="sl-SI" sz="1600" b="1" dirty="0"/>
              <a:t>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497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834" y="1916832"/>
            <a:ext cx="5904656" cy="291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499992" y="50877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 smtClean="0">
                <a:solidFill>
                  <a:schemeClr val="bg1"/>
                </a:solidFill>
              </a:rPr>
              <a:t>NOTEBOOK-zapis v zvezek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38673" y="485438"/>
            <a:ext cx="6777317" cy="6032443"/>
          </a:xfrm>
        </p:spPr>
        <p:txBody>
          <a:bodyPr>
            <a:normAutofit/>
          </a:bodyPr>
          <a:lstStyle/>
          <a:p>
            <a:r>
              <a:rPr lang="sl-SI" dirty="0" smtClean="0"/>
              <a:t>Listen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remember</a:t>
            </a:r>
            <a:r>
              <a:rPr lang="sl-SI" dirty="0" smtClean="0"/>
              <a:t>. </a:t>
            </a:r>
          </a:p>
          <a:p>
            <a:pPr marL="68580" indent="0">
              <a:buNone/>
            </a:pPr>
            <a:r>
              <a:rPr lang="sl-SI" sz="1600" dirty="0" smtClean="0"/>
              <a:t>    (Poslušaj in si zapomni.)</a:t>
            </a:r>
          </a:p>
          <a:p>
            <a:r>
              <a:rPr lang="sl-SI" dirty="0" err="1" smtClean="0"/>
              <a:t>Write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sentences</a:t>
            </a:r>
            <a:r>
              <a:rPr lang="sl-SI" dirty="0" smtClean="0"/>
              <a:t> in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notebook</a:t>
            </a:r>
            <a:r>
              <a:rPr lang="sl-SI" dirty="0" smtClean="0"/>
              <a:t>. </a:t>
            </a:r>
            <a:r>
              <a:rPr lang="sl-SI" sz="1600" dirty="0" smtClean="0"/>
              <a:t>(Napiši slišane povedi v zvezek.)</a:t>
            </a:r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pPr marL="68580" indent="0">
              <a:buNone/>
            </a:pPr>
            <a:r>
              <a:rPr lang="en-US" sz="1600" dirty="0" smtClean="0"/>
              <a:t>Example</a:t>
            </a:r>
            <a:r>
              <a:rPr lang="sl-SI" sz="1600" dirty="0" smtClean="0"/>
              <a:t> (primer zapisa v zvezku)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Jack is nine. He has got one brother</a:t>
            </a:r>
            <a:r>
              <a:rPr lang="sl-SI" sz="1600" dirty="0" smtClean="0"/>
              <a:t> </a:t>
            </a:r>
            <a:r>
              <a:rPr lang="sl-SI" sz="1600" dirty="0" err="1" smtClean="0"/>
              <a:t>and</a:t>
            </a:r>
            <a:r>
              <a:rPr lang="sl-SI" sz="1600" dirty="0" smtClean="0"/>
              <a:t> no </a:t>
            </a:r>
            <a:r>
              <a:rPr lang="en-US" sz="1600" dirty="0" smtClean="0"/>
              <a:t>sisters.</a:t>
            </a:r>
          </a:p>
          <a:p>
            <a:r>
              <a:rPr lang="en-US" sz="1600" dirty="0" smtClean="0"/>
              <a:t>Paola is ten. She has got two sisters</a:t>
            </a:r>
            <a:r>
              <a:rPr lang="sl-SI" sz="1600" dirty="0" smtClean="0"/>
              <a:t> </a:t>
            </a:r>
            <a:r>
              <a:rPr lang="sl-SI" sz="1600" dirty="0" err="1" smtClean="0"/>
              <a:t>and</a:t>
            </a:r>
            <a:r>
              <a:rPr lang="sl-SI" sz="1600" dirty="0" smtClean="0"/>
              <a:t> no </a:t>
            </a:r>
            <a:r>
              <a:rPr lang="sl-SI" sz="1600" dirty="0" err="1" smtClean="0"/>
              <a:t>brothers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Sajad</a:t>
            </a:r>
            <a:r>
              <a:rPr lang="en-US" sz="1600" dirty="0" smtClean="0"/>
              <a:t> is six. He has got one brother and three sisters.</a:t>
            </a:r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endParaRPr lang="sl-SI" sz="1600" dirty="0"/>
          </a:p>
          <a:p>
            <a:endParaRPr lang="sl-SI" sz="1600" dirty="0" smtClean="0"/>
          </a:p>
          <a:p>
            <a:pPr lvl="8"/>
            <a:endParaRPr lang="sl-SI" sz="600" dirty="0"/>
          </a:p>
        </p:txBody>
      </p:sp>
      <p:pic>
        <p:nvPicPr>
          <p:cNvPr id="4" name="10 Skladba 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3596" y="2276872"/>
            <a:ext cx="1224788" cy="12247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oljeZBesedilom 7"/>
          <p:cNvSpPr txBox="1"/>
          <p:nvPr/>
        </p:nvSpPr>
        <p:spPr>
          <a:xfrm>
            <a:off x="2899048" y="417254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6</a:t>
            </a:r>
            <a:r>
              <a:rPr lang="sl-SI" b="1" dirty="0" smtClean="0"/>
              <a:t>	      1	           3</a:t>
            </a:r>
          </a:p>
          <a:p>
            <a:pPr marL="342900" indent="-342900">
              <a:buAutoNum type="arabicPlain" startAt="10"/>
            </a:pPr>
            <a:endParaRPr lang="en-US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926468" y="3293682"/>
            <a:ext cx="387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10	      0	           3</a:t>
            </a:r>
          </a:p>
          <a:p>
            <a:pPr marL="342900" indent="-342900">
              <a:buAutoNum type="arabicPlain" startAt="10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38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35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Open your workbook at page </a:t>
            </a:r>
            <a:r>
              <a:rPr lang="sl-SI" dirty="0" smtClean="0"/>
              <a:t>66</a:t>
            </a:r>
            <a:r>
              <a:rPr lang="en-US" dirty="0" smtClean="0"/>
              <a:t>.</a:t>
            </a:r>
            <a:endParaRPr lang="sl-SI" dirty="0" smtClean="0"/>
          </a:p>
          <a:p>
            <a:pPr marL="68580" indent="0">
              <a:buNone/>
            </a:pPr>
            <a:r>
              <a:rPr lang="sl-SI" sz="2000" dirty="0" smtClean="0"/>
              <a:t>(Odpri delovni zvezek na stani 66.)</a:t>
            </a:r>
            <a:endParaRPr lang="en-US" sz="2000" dirty="0" smtClean="0"/>
          </a:p>
          <a:p>
            <a:r>
              <a:rPr lang="en-US" dirty="0" smtClean="0"/>
              <a:t>Do the exercise</a:t>
            </a:r>
            <a:r>
              <a:rPr lang="sl-SI" dirty="0" smtClean="0"/>
              <a:t> 19</a:t>
            </a:r>
            <a:r>
              <a:rPr lang="en-US" dirty="0" smtClean="0"/>
              <a:t>. </a:t>
            </a:r>
            <a:endParaRPr lang="sl-SI" dirty="0" smtClean="0"/>
          </a:p>
          <a:p>
            <a:pPr marL="68580" indent="0">
              <a:buNone/>
            </a:pPr>
            <a:r>
              <a:rPr lang="sl-SI" sz="2000" dirty="0" smtClean="0"/>
              <a:t>(Reši nalogo 19.)</a:t>
            </a:r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  <a:p>
            <a:pPr marL="68580" indent="0">
              <a:buNone/>
            </a:pPr>
            <a:endParaRPr lang="sl-SI" sz="2000" dirty="0" smtClean="0"/>
          </a:p>
          <a:p>
            <a:pPr marL="68580" indent="0">
              <a:buNone/>
            </a:pP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86881" y="4070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bg1"/>
                </a:solidFill>
              </a:rPr>
              <a:t>WORKBOOK – p. 66, </a:t>
            </a:r>
            <a:r>
              <a:rPr lang="sl-SI" sz="2000" dirty="0" err="1" smtClean="0">
                <a:solidFill>
                  <a:schemeClr val="bg1"/>
                </a:solidFill>
              </a:rPr>
              <a:t>ex</a:t>
            </a:r>
            <a:r>
              <a:rPr lang="sl-SI" sz="2000" dirty="0" smtClean="0">
                <a:solidFill>
                  <a:schemeClr val="bg1"/>
                </a:solidFill>
              </a:rPr>
              <a:t>. 19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1254</TotalTime>
  <Words>635</Words>
  <Application>Microsoft Office PowerPoint</Application>
  <PresentationFormat>Diaprojekcija na zaslonu (4:3)</PresentationFormat>
  <Paragraphs>171</Paragraphs>
  <Slides>18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Austin</vt:lpstr>
      <vt:lpstr>MEET MY FAMILY  unit 4</vt:lpstr>
      <vt:lpstr>Navodila za delo</vt:lpstr>
      <vt:lpstr>PowerPointova predstavitev</vt:lpstr>
      <vt:lpstr>ASK AND ANSWER! Vprašaj in odgovori.</vt:lpstr>
      <vt:lpstr>TWIG AND HOOKIE‘S FAMILY</vt:lpstr>
      <vt:lpstr>PowerPointova predstavitev</vt:lpstr>
      <vt:lpstr>Read and guess the right numbers. (Preberi povedi in ugotovi pravilne številke.)</vt:lpstr>
      <vt:lpstr>PowerPointova predstavitev</vt:lpstr>
      <vt:lpstr>PowerPointova predstavitev</vt:lpstr>
      <vt:lpstr>What is your mum like? What is dad like? Kakšna je tvoja mama? Kakšen je tvoj oče?</vt:lpstr>
      <vt:lpstr>What is he like? What is she like?</vt:lpstr>
      <vt:lpstr>PowerPointova predstavitev</vt:lpstr>
      <vt:lpstr>Listen and role-play. (Poslušaj in zaigraj.)</vt:lpstr>
      <vt:lpstr>PowerPointova predstavitev</vt:lpstr>
      <vt:lpstr>Listen and tick. (Poslušaj posnetek in odkljukaj pravilno sliko.) </vt:lpstr>
      <vt:lpstr>Listen to the story.  Write down the  numbers.  Poslušaj zgodbo.  Zapiši številke.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MY FAMILY  unit 4</dc:title>
  <dc:creator>AljaP</dc:creator>
  <cp:lastModifiedBy>AljaP</cp:lastModifiedBy>
  <cp:revision>56</cp:revision>
  <dcterms:created xsi:type="dcterms:W3CDTF">2020-03-24T18:06:29Z</dcterms:created>
  <dcterms:modified xsi:type="dcterms:W3CDTF">2020-04-02T09:57:11Z</dcterms:modified>
</cp:coreProperties>
</file>