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96" r:id="rId2"/>
    <p:sldId id="297" r:id="rId3"/>
    <p:sldId id="298" r:id="rId4"/>
    <p:sldId id="299" r:id="rId5"/>
    <p:sldId id="268" r:id="rId6"/>
    <p:sldId id="269" r:id="rId7"/>
    <p:sldId id="290" r:id="rId8"/>
    <p:sldId id="286" r:id="rId9"/>
    <p:sldId id="287" r:id="rId10"/>
  </p:sldIdLst>
  <p:sldSz cx="9144000" cy="6858000" type="screen4x3"/>
  <p:notesSz cx="6858000" cy="9144000"/>
  <p:defaultTextStyle>
    <a:defPPr>
      <a:defRPr lang="sl-SI"/>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CCFF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4494" autoAdjust="0"/>
  </p:normalViewPr>
  <p:slideViewPr>
    <p:cSldViewPr>
      <p:cViewPr varScale="1">
        <p:scale>
          <a:sx n="83" d="100"/>
          <a:sy n="83" d="100"/>
        </p:scale>
        <p:origin x="14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Naslovni diapozitiv">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sl-SI">
                  <a:cs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sl-SI">
                  <a:cs typeface="Arial" charset="0"/>
                </a:endParaRPr>
              </a:p>
            </p:txBody>
          </p:sp>
        </p:grpSp>
      </p:grpSp>
      <p:sp>
        <p:nvSpPr>
          <p:cNvPr id="1346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sl-SI"/>
              <a:t>Kliknite, če želite urediti slog naslova matrice</a:t>
            </a:r>
          </a:p>
        </p:txBody>
      </p:sp>
      <p:sp>
        <p:nvSpPr>
          <p:cNvPr id="1346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sl-SI"/>
              <a:t>Kliknite, če želite urediti slog podnaslova matrice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Tahoma" pitchFamily="34" charset="0"/>
              </a:defRPr>
            </a:lvl1pPr>
          </a:lstStyle>
          <a:p>
            <a:pPr>
              <a:defRPr/>
            </a:pPr>
            <a:endParaRPr lang="sl-SI"/>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Tahoma" pitchFamily="34" charset="0"/>
              </a:defRPr>
            </a:lvl1pPr>
          </a:lstStyle>
          <a:p>
            <a:pPr>
              <a:defRPr/>
            </a:pPr>
            <a:endParaRPr lang="sl-SI"/>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3A62EBCC-FF9E-490F-BF18-6584FF4B75FC}" type="slidenum">
              <a:rPr lang="sl-SI" altLang="sl-SI"/>
              <a:pPr>
                <a:defRPr/>
              </a:pPr>
              <a:t>‹#›</a:t>
            </a:fld>
            <a:endParaRPr lang="sl-SI" altLang="sl-SI"/>
          </a:p>
        </p:txBody>
      </p:sp>
    </p:spTree>
    <p:extLst>
      <p:ext uri="{BB962C8B-B14F-4D97-AF65-F5344CB8AC3E}">
        <p14:creationId xmlns:p14="http://schemas.microsoft.com/office/powerpoint/2010/main" val="7420599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54"/>
          <p:cNvSpPr>
            <a:spLocks noGrp="1" noChangeArrowheads="1"/>
          </p:cNvSpPr>
          <p:nvPr>
            <p:ph type="dt" sz="half" idx="10"/>
          </p:nvPr>
        </p:nvSpPr>
        <p:spPr>
          <a:ln/>
        </p:spPr>
        <p:txBody>
          <a:bodyPr/>
          <a:lstStyle>
            <a:lvl1pPr>
              <a:defRPr/>
            </a:lvl1pPr>
          </a:lstStyle>
          <a:p>
            <a:pPr>
              <a:defRPr/>
            </a:pPr>
            <a:endParaRPr lang="sl-SI"/>
          </a:p>
        </p:txBody>
      </p:sp>
      <p:sp>
        <p:nvSpPr>
          <p:cNvPr id="5" name="Rectangle 155"/>
          <p:cNvSpPr>
            <a:spLocks noGrp="1" noChangeArrowheads="1"/>
          </p:cNvSpPr>
          <p:nvPr>
            <p:ph type="ftr" sz="quarter" idx="11"/>
          </p:nvPr>
        </p:nvSpPr>
        <p:spPr>
          <a:ln/>
        </p:spPr>
        <p:txBody>
          <a:bodyPr/>
          <a:lstStyle>
            <a:lvl1pPr>
              <a:defRPr/>
            </a:lvl1pPr>
          </a:lstStyle>
          <a:p>
            <a:pPr>
              <a:defRPr/>
            </a:pPr>
            <a:endParaRPr lang="sl-SI"/>
          </a:p>
        </p:txBody>
      </p:sp>
      <p:sp>
        <p:nvSpPr>
          <p:cNvPr id="6" name="Rectangle 156"/>
          <p:cNvSpPr>
            <a:spLocks noGrp="1" noChangeArrowheads="1"/>
          </p:cNvSpPr>
          <p:nvPr>
            <p:ph type="sldNum" sz="quarter" idx="12"/>
          </p:nvPr>
        </p:nvSpPr>
        <p:spPr>
          <a:ln/>
        </p:spPr>
        <p:txBody>
          <a:bodyPr/>
          <a:lstStyle>
            <a:lvl1pPr>
              <a:defRPr/>
            </a:lvl1pPr>
          </a:lstStyle>
          <a:p>
            <a:pPr>
              <a:defRPr/>
            </a:pPr>
            <a:fld id="{35E1A86F-196E-4D95-BFF6-0A53AC62D771}" type="slidenum">
              <a:rPr lang="sl-SI" altLang="sl-SI"/>
              <a:pPr>
                <a:defRPr/>
              </a:pPr>
              <a:t>‹#›</a:t>
            </a:fld>
            <a:endParaRPr lang="sl-SI" altLang="sl-SI"/>
          </a:p>
        </p:txBody>
      </p:sp>
    </p:spTree>
    <p:extLst>
      <p:ext uri="{BB962C8B-B14F-4D97-AF65-F5344CB8AC3E}">
        <p14:creationId xmlns:p14="http://schemas.microsoft.com/office/powerpoint/2010/main" val="328582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07188" y="228600"/>
            <a:ext cx="2135187" cy="587057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301625" y="228600"/>
            <a:ext cx="6253163" cy="587057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54"/>
          <p:cNvSpPr>
            <a:spLocks noGrp="1" noChangeArrowheads="1"/>
          </p:cNvSpPr>
          <p:nvPr>
            <p:ph type="dt" sz="half" idx="10"/>
          </p:nvPr>
        </p:nvSpPr>
        <p:spPr>
          <a:ln/>
        </p:spPr>
        <p:txBody>
          <a:bodyPr/>
          <a:lstStyle>
            <a:lvl1pPr>
              <a:defRPr/>
            </a:lvl1pPr>
          </a:lstStyle>
          <a:p>
            <a:pPr>
              <a:defRPr/>
            </a:pPr>
            <a:endParaRPr lang="sl-SI"/>
          </a:p>
        </p:txBody>
      </p:sp>
      <p:sp>
        <p:nvSpPr>
          <p:cNvPr id="5" name="Rectangle 155"/>
          <p:cNvSpPr>
            <a:spLocks noGrp="1" noChangeArrowheads="1"/>
          </p:cNvSpPr>
          <p:nvPr>
            <p:ph type="ftr" sz="quarter" idx="11"/>
          </p:nvPr>
        </p:nvSpPr>
        <p:spPr>
          <a:ln/>
        </p:spPr>
        <p:txBody>
          <a:bodyPr/>
          <a:lstStyle>
            <a:lvl1pPr>
              <a:defRPr/>
            </a:lvl1pPr>
          </a:lstStyle>
          <a:p>
            <a:pPr>
              <a:defRPr/>
            </a:pPr>
            <a:endParaRPr lang="sl-SI"/>
          </a:p>
        </p:txBody>
      </p:sp>
      <p:sp>
        <p:nvSpPr>
          <p:cNvPr id="6" name="Rectangle 156"/>
          <p:cNvSpPr>
            <a:spLocks noGrp="1" noChangeArrowheads="1"/>
          </p:cNvSpPr>
          <p:nvPr>
            <p:ph type="sldNum" sz="quarter" idx="12"/>
          </p:nvPr>
        </p:nvSpPr>
        <p:spPr>
          <a:ln/>
        </p:spPr>
        <p:txBody>
          <a:bodyPr/>
          <a:lstStyle>
            <a:lvl1pPr>
              <a:defRPr/>
            </a:lvl1pPr>
          </a:lstStyle>
          <a:p>
            <a:pPr>
              <a:defRPr/>
            </a:pPr>
            <a:fld id="{1D64FFFB-0A56-4663-AF6C-9357DE8D496D}" type="slidenum">
              <a:rPr lang="sl-SI" altLang="sl-SI"/>
              <a:pPr>
                <a:defRPr/>
              </a:pPr>
              <a:t>‹#›</a:t>
            </a:fld>
            <a:endParaRPr lang="sl-SI" altLang="sl-SI"/>
          </a:p>
        </p:txBody>
      </p:sp>
    </p:spTree>
    <p:extLst>
      <p:ext uri="{BB962C8B-B14F-4D97-AF65-F5344CB8AC3E}">
        <p14:creationId xmlns:p14="http://schemas.microsoft.com/office/powerpoint/2010/main" val="252362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Naslov in 4 vsebine">
    <p:spTree>
      <p:nvGrpSpPr>
        <p:cNvPr id="1" name=""/>
        <p:cNvGrpSpPr/>
        <p:nvPr/>
      </p:nvGrpSpPr>
      <p:grpSpPr>
        <a:xfrm>
          <a:off x="0" y="0"/>
          <a:ext cx="0" cy="0"/>
          <a:chOff x="0" y="0"/>
          <a:chExt cx="0" cy="0"/>
        </a:xfrm>
      </p:grpSpPr>
      <p:sp>
        <p:nvSpPr>
          <p:cNvPr id="2" name="Naslov 1"/>
          <p:cNvSpPr>
            <a:spLocks noGrp="1"/>
          </p:cNvSpPr>
          <p:nvPr>
            <p:ph type="title" sz="quarter"/>
          </p:nvPr>
        </p:nvSpPr>
        <p:spPr>
          <a:xfrm>
            <a:off x="301625" y="228600"/>
            <a:ext cx="8540750" cy="1143000"/>
          </a:xfrm>
        </p:spPr>
        <p:txBody>
          <a:bodyPr/>
          <a:lstStyle/>
          <a:p>
            <a:r>
              <a:rPr lang="sl-SI" smtClean="0"/>
              <a:t>Kliknite, če želite urediti slog naslova matrice</a:t>
            </a:r>
            <a:endParaRPr lang="sl-SI"/>
          </a:p>
        </p:txBody>
      </p:sp>
      <p:sp>
        <p:nvSpPr>
          <p:cNvPr id="3" name="Ograda vsebine 2"/>
          <p:cNvSpPr>
            <a:spLocks noGrp="1"/>
          </p:cNvSpPr>
          <p:nvPr>
            <p:ph sz="quarter" idx="1"/>
          </p:nvPr>
        </p:nvSpPr>
        <p:spPr>
          <a:xfrm>
            <a:off x="301625" y="1600200"/>
            <a:ext cx="4194175" cy="2173288"/>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600200"/>
            <a:ext cx="4194175" cy="2173288"/>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301625" y="3925888"/>
            <a:ext cx="4194175" cy="2173287"/>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vsebine 5"/>
          <p:cNvSpPr>
            <a:spLocks noGrp="1"/>
          </p:cNvSpPr>
          <p:nvPr>
            <p:ph sz="quarter" idx="4"/>
          </p:nvPr>
        </p:nvSpPr>
        <p:spPr>
          <a:xfrm>
            <a:off x="4648200" y="3925888"/>
            <a:ext cx="4194175" cy="2173287"/>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154"/>
          <p:cNvSpPr>
            <a:spLocks noGrp="1" noChangeArrowheads="1"/>
          </p:cNvSpPr>
          <p:nvPr>
            <p:ph type="dt" sz="half" idx="10"/>
          </p:nvPr>
        </p:nvSpPr>
        <p:spPr>
          <a:ln/>
        </p:spPr>
        <p:txBody>
          <a:bodyPr/>
          <a:lstStyle>
            <a:lvl1pPr>
              <a:defRPr/>
            </a:lvl1pPr>
          </a:lstStyle>
          <a:p>
            <a:pPr>
              <a:defRPr/>
            </a:pPr>
            <a:endParaRPr lang="sl-SI"/>
          </a:p>
        </p:txBody>
      </p:sp>
      <p:sp>
        <p:nvSpPr>
          <p:cNvPr id="8" name="Rectangle 155"/>
          <p:cNvSpPr>
            <a:spLocks noGrp="1" noChangeArrowheads="1"/>
          </p:cNvSpPr>
          <p:nvPr>
            <p:ph type="ftr" sz="quarter" idx="11"/>
          </p:nvPr>
        </p:nvSpPr>
        <p:spPr>
          <a:ln/>
        </p:spPr>
        <p:txBody>
          <a:bodyPr/>
          <a:lstStyle>
            <a:lvl1pPr>
              <a:defRPr/>
            </a:lvl1pPr>
          </a:lstStyle>
          <a:p>
            <a:pPr>
              <a:defRPr/>
            </a:pPr>
            <a:endParaRPr lang="sl-SI"/>
          </a:p>
        </p:txBody>
      </p:sp>
      <p:sp>
        <p:nvSpPr>
          <p:cNvPr id="9" name="Rectangle 156"/>
          <p:cNvSpPr>
            <a:spLocks noGrp="1" noChangeArrowheads="1"/>
          </p:cNvSpPr>
          <p:nvPr>
            <p:ph type="sldNum" sz="quarter" idx="12"/>
          </p:nvPr>
        </p:nvSpPr>
        <p:spPr>
          <a:ln/>
        </p:spPr>
        <p:txBody>
          <a:bodyPr/>
          <a:lstStyle>
            <a:lvl1pPr>
              <a:defRPr/>
            </a:lvl1pPr>
          </a:lstStyle>
          <a:p>
            <a:pPr>
              <a:defRPr/>
            </a:pPr>
            <a:fld id="{6C0FE9F9-5708-43FA-9300-F9798D41E551}" type="slidenum">
              <a:rPr lang="sl-SI" altLang="sl-SI"/>
              <a:pPr>
                <a:defRPr/>
              </a:pPr>
              <a:t>‹#›</a:t>
            </a:fld>
            <a:endParaRPr lang="sl-SI" altLang="sl-SI"/>
          </a:p>
        </p:txBody>
      </p:sp>
    </p:spTree>
    <p:extLst>
      <p:ext uri="{BB962C8B-B14F-4D97-AF65-F5344CB8AC3E}">
        <p14:creationId xmlns:p14="http://schemas.microsoft.com/office/powerpoint/2010/main" val="294597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54"/>
          <p:cNvSpPr>
            <a:spLocks noGrp="1" noChangeArrowheads="1"/>
          </p:cNvSpPr>
          <p:nvPr>
            <p:ph type="dt" sz="half" idx="10"/>
          </p:nvPr>
        </p:nvSpPr>
        <p:spPr>
          <a:ln/>
        </p:spPr>
        <p:txBody>
          <a:bodyPr/>
          <a:lstStyle>
            <a:lvl1pPr>
              <a:defRPr/>
            </a:lvl1pPr>
          </a:lstStyle>
          <a:p>
            <a:pPr>
              <a:defRPr/>
            </a:pPr>
            <a:endParaRPr lang="sl-SI"/>
          </a:p>
        </p:txBody>
      </p:sp>
      <p:sp>
        <p:nvSpPr>
          <p:cNvPr id="5" name="Rectangle 155"/>
          <p:cNvSpPr>
            <a:spLocks noGrp="1" noChangeArrowheads="1"/>
          </p:cNvSpPr>
          <p:nvPr>
            <p:ph type="ftr" sz="quarter" idx="11"/>
          </p:nvPr>
        </p:nvSpPr>
        <p:spPr>
          <a:ln/>
        </p:spPr>
        <p:txBody>
          <a:bodyPr/>
          <a:lstStyle>
            <a:lvl1pPr>
              <a:defRPr/>
            </a:lvl1pPr>
          </a:lstStyle>
          <a:p>
            <a:pPr>
              <a:defRPr/>
            </a:pPr>
            <a:endParaRPr lang="sl-SI"/>
          </a:p>
        </p:txBody>
      </p:sp>
      <p:sp>
        <p:nvSpPr>
          <p:cNvPr id="6" name="Rectangle 156"/>
          <p:cNvSpPr>
            <a:spLocks noGrp="1" noChangeArrowheads="1"/>
          </p:cNvSpPr>
          <p:nvPr>
            <p:ph type="sldNum" sz="quarter" idx="12"/>
          </p:nvPr>
        </p:nvSpPr>
        <p:spPr>
          <a:ln/>
        </p:spPr>
        <p:txBody>
          <a:bodyPr/>
          <a:lstStyle>
            <a:lvl1pPr>
              <a:defRPr/>
            </a:lvl1pPr>
          </a:lstStyle>
          <a:p>
            <a:pPr>
              <a:defRPr/>
            </a:pPr>
            <a:fld id="{60FC1C93-384B-4331-97B5-051B4649DC94}" type="slidenum">
              <a:rPr lang="sl-SI" altLang="sl-SI"/>
              <a:pPr>
                <a:defRPr/>
              </a:pPr>
              <a:t>‹#›</a:t>
            </a:fld>
            <a:endParaRPr lang="sl-SI" altLang="sl-SI"/>
          </a:p>
        </p:txBody>
      </p:sp>
    </p:spTree>
    <p:extLst>
      <p:ext uri="{BB962C8B-B14F-4D97-AF65-F5344CB8AC3E}">
        <p14:creationId xmlns:p14="http://schemas.microsoft.com/office/powerpoint/2010/main" val="251530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154"/>
          <p:cNvSpPr>
            <a:spLocks noGrp="1" noChangeArrowheads="1"/>
          </p:cNvSpPr>
          <p:nvPr>
            <p:ph type="dt" sz="half" idx="10"/>
          </p:nvPr>
        </p:nvSpPr>
        <p:spPr>
          <a:ln/>
        </p:spPr>
        <p:txBody>
          <a:bodyPr/>
          <a:lstStyle>
            <a:lvl1pPr>
              <a:defRPr/>
            </a:lvl1pPr>
          </a:lstStyle>
          <a:p>
            <a:pPr>
              <a:defRPr/>
            </a:pPr>
            <a:endParaRPr lang="sl-SI"/>
          </a:p>
        </p:txBody>
      </p:sp>
      <p:sp>
        <p:nvSpPr>
          <p:cNvPr id="5" name="Rectangle 155"/>
          <p:cNvSpPr>
            <a:spLocks noGrp="1" noChangeArrowheads="1"/>
          </p:cNvSpPr>
          <p:nvPr>
            <p:ph type="ftr" sz="quarter" idx="11"/>
          </p:nvPr>
        </p:nvSpPr>
        <p:spPr>
          <a:ln/>
        </p:spPr>
        <p:txBody>
          <a:bodyPr/>
          <a:lstStyle>
            <a:lvl1pPr>
              <a:defRPr/>
            </a:lvl1pPr>
          </a:lstStyle>
          <a:p>
            <a:pPr>
              <a:defRPr/>
            </a:pPr>
            <a:endParaRPr lang="sl-SI"/>
          </a:p>
        </p:txBody>
      </p:sp>
      <p:sp>
        <p:nvSpPr>
          <p:cNvPr id="6" name="Rectangle 156"/>
          <p:cNvSpPr>
            <a:spLocks noGrp="1" noChangeArrowheads="1"/>
          </p:cNvSpPr>
          <p:nvPr>
            <p:ph type="sldNum" sz="quarter" idx="12"/>
          </p:nvPr>
        </p:nvSpPr>
        <p:spPr>
          <a:ln/>
        </p:spPr>
        <p:txBody>
          <a:bodyPr/>
          <a:lstStyle>
            <a:lvl1pPr>
              <a:defRPr/>
            </a:lvl1pPr>
          </a:lstStyle>
          <a:p>
            <a:pPr>
              <a:defRPr/>
            </a:pPr>
            <a:fld id="{92FC49F8-792A-484C-A2CF-EA00C434D8A7}" type="slidenum">
              <a:rPr lang="sl-SI" altLang="sl-SI"/>
              <a:pPr>
                <a:defRPr/>
              </a:pPr>
              <a:t>‹#›</a:t>
            </a:fld>
            <a:endParaRPr lang="sl-SI" altLang="sl-SI"/>
          </a:p>
        </p:txBody>
      </p:sp>
    </p:spTree>
    <p:extLst>
      <p:ext uri="{BB962C8B-B14F-4D97-AF65-F5344CB8AC3E}">
        <p14:creationId xmlns:p14="http://schemas.microsoft.com/office/powerpoint/2010/main" val="62097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154"/>
          <p:cNvSpPr>
            <a:spLocks noGrp="1" noChangeArrowheads="1"/>
          </p:cNvSpPr>
          <p:nvPr>
            <p:ph type="dt" sz="half" idx="10"/>
          </p:nvPr>
        </p:nvSpPr>
        <p:spPr>
          <a:ln/>
        </p:spPr>
        <p:txBody>
          <a:bodyPr/>
          <a:lstStyle>
            <a:lvl1pPr>
              <a:defRPr/>
            </a:lvl1pPr>
          </a:lstStyle>
          <a:p>
            <a:pPr>
              <a:defRPr/>
            </a:pPr>
            <a:endParaRPr lang="sl-SI"/>
          </a:p>
        </p:txBody>
      </p:sp>
      <p:sp>
        <p:nvSpPr>
          <p:cNvPr id="6" name="Rectangle 155"/>
          <p:cNvSpPr>
            <a:spLocks noGrp="1" noChangeArrowheads="1"/>
          </p:cNvSpPr>
          <p:nvPr>
            <p:ph type="ftr" sz="quarter" idx="11"/>
          </p:nvPr>
        </p:nvSpPr>
        <p:spPr>
          <a:ln/>
        </p:spPr>
        <p:txBody>
          <a:bodyPr/>
          <a:lstStyle>
            <a:lvl1pPr>
              <a:defRPr/>
            </a:lvl1pPr>
          </a:lstStyle>
          <a:p>
            <a:pPr>
              <a:defRPr/>
            </a:pPr>
            <a:endParaRPr lang="sl-SI"/>
          </a:p>
        </p:txBody>
      </p:sp>
      <p:sp>
        <p:nvSpPr>
          <p:cNvPr id="7" name="Rectangle 156"/>
          <p:cNvSpPr>
            <a:spLocks noGrp="1" noChangeArrowheads="1"/>
          </p:cNvSpPr>
          <p:nvPr>
            <p:ph type="sldNum" sz="quarter" idx="12"/>
          </p:nvPr>
        </p:nvSpPr>
        <p:spPr>
          <a:ln/>
        </p:spPr>
        <p:txBody>
          <a:bodyPr/>
          <a:lstStyle>
            <a:lvl1pPr>
              <a:defRPr/>
            </a:lvl1pPr>
          </a:lstStyle>
          <a:p>
            <a:pPr>
              <a:defRPr/>
            </a:pPr>
            <a:fld id="{6B15FA10-AEE3-42F8-9FA8-0C56DA12A4A0}" type="slidenum">
              <a:rPr lang="sl-SI" altLang="sl-SI"/>
              <a:pPr>
                <a:defRPr/>
              </a:pPr>
              <a:t>‹#›</a:t>
            </a:fld>
            <a:endParaRPr lang="sl-SI" altLang="sl-SI"/>
          </a:p>
        </p:txBody>
      </p:sp>
    </p:spTree>
    <p:extLst>
      <p:ext uri="{BB962C8B-B14F-4D97-AF65-F5344CB8AC3E}">
        <p14:creationId xmlns:p14="http://schemas.microsoft.com/office/powerpoint/2010/main" val="223764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154"/>
          <p:cNvSpPr>
            <a:spLocks noGrp="1" noChangeArrowheads="1"/>
          </p:cNvSpPr>
          <p:nvPr>
            <p:ph type="dt" sz="half" idx="10"/>
          </p:nvPr>
        </p:nvSpPr>
        <p:spPr>
          <a:ln/>
        </p:spPr>
        <p:txBody>
          <a:bodyPr/>
          <a:lstStyle>
            <a:lvl1pPr>
              <a:defRPr/>
            </a:lvl1pPr>
          </a:lstStyle>
          <a:p>
            <a:pPr>
              <a:defRPr/>
            </a:pPr>
            <a:endParaRPr lang="sl-SI"/>
          </a:p>
        </p:txBody>
      </p:sp>
      <p:sp>
        <p:nvSpPr>
          <p:cNvPr id="8" name="Rectangle 155"/>
          <p:cNvSpPr>
            <a:spLocks noGrp="1" noChangeArrowheads="1"/>
          </p:cNvSpPr>
          <p:nvPr>
            <p:ph type="ftr" sz="quarter" idx="11"/>
          </p:nvPr>
        </p:nvSpPr>
        <p:spPr>
          <a:ln/>
        </p:spPr>
        <p:txBody>
          <a:bodyPr/>
          <a:lstStyle>
            <a:lvl1pPr>
              <a:defRPr/>
            </a:lvl1pPr>
          </a:lstStyle>
          <a:p>
            <a:pPr>
              <a:defRPr/>
            </a:pPr>
            <a:endParaRPr lang="sl-SI"/>
          </a:p>
        </p:txBody>
      </p:sp>
      <p:sp>
        <p:nvSpPr>
          <p:cNvPr id="9" name="Rectangle 156"/>
          <p:cNvSpPr>
            <a:spLocks noGrp="1" noChangeArrowheads="1"/>
          </p:cNvSpPr>
          <p:nvPr>
            <p:ph type="sldNum" sz="quarter" idx="12"/>
          </p:nvPr>
        </p:nvSpPr>
        <p:spPr>
          <a:ln/>
        </p:spPr>
        <p:txBody>
          <a:bodyPr/>
          <a:lstStyle>
            <a:lvl1pPr>
              <a:defRPr/>
            </a:lvl1pPr>
          </a:lstStyle>
          <a:p>
            <a:pPr>
              <a:defRPr/>
            </a:pPr>
            <a:fld id="{86965DCC-428B-4841-83D1-D5AE6D5FEDED}" type="slidenum">
              <a:rPr lang="sl-SI" altLang="sl-SI"/>
              <a:pPr>
                <a:defRPr/>
              </a:pPr>
              <a:t>‹#›</a:t>
            </a:fld>
            <a:endParaRPr lang="sl-SI" altLang="sl-SI"/>
          </a:p>
        </p:txBody>
      </p:sp>
    </p:spTree>
    <p:extLst>
      <p:ext uri="{BB962C8B-B14F-4D97-AF65-F5344CB8AC3E}">
        <p14:creationId xmlns:p14="http://schemas.microsoft.com/office/powerpoint/2010/main" val="398706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154"/>
          <p:cNvSpPr>
            <a:spLocks noGrp="1" noChangeArrowheads="1"/>
          </p:cNvSpPr>
          <p:nvPr>
            <p:ph type="dt" sz="half" idx="10"/>
          </p:nvPr>
        </p:nvSpPr>
        <p:spPr>
          <a:ln/>
        </p:spPr>
        <p:txBody>
          <a:bodyPr/>
          <a:lstStyle>
            <a:lvl1pPr>
              <a:defRPr/>
            </a:lvl1pPr>
          </a:lstStyle>
          <a:p>
            <a:pPr>
              <a:defRPr/>
            </a:pPr>
            <a:endParaRPr lang="sl-SI"/>
          </a:p>
        </p:txBody>
      </p:sp>
      <p:sp>
        <p:nvSpPr>
          <p:cNvPr id="4" name="Rectangle 155"/>
          <p:cNvSpPr>
            <a:spLocks noGrp="1" noChangeArrowheads="1"/>
          </p:cNvSpPr>
          <p:nvPr>
            <p:ph type="ftr" sz="quarter" idx="11"/>
          </p:nvPr>
        </p:nvSpPr>
        <p:spPr>
          <a:ln/>
        </p:spPr>
        <p:txBody>
          <a:bodyPr/>
          <a:lstStyle>
            <a:lvl1pPr>
              <a:defRPr/>
            </a:lvl1pPr>
          </a:lstStyle>
          <a:p>
            <a:pPr>
              <a:defRPr/>
            </a:pPr>
            <a:endParaRPr lang="sl-SI"/>
          </a:p>
        </p:txBody>
      </p:sp>
      <p:sp>
        <p:nvSpPr>
          <p:cNvPr id="5" name="Rectangle 156"/>
          <p:cNvSpPr>
            <a:spLocks noGrp="1" noChangeArrowheads="1"/>
          </p:cNvSpPr>
          <p:nvPr>
            <p:ph type="sldNum" sz="quarter" idx="12"/>
          </p:nvPr>
        </p:nvSpPr>
        <p:spPr>
          <a:ln/>
        </p:spPr>
        <p:txBody>
          <a:bodyPr/>
          <a:lstStyle>
            <a:lvl1pPr>
              <a:defRPr/>
            </a:lvl1pPr>
          </a:lstStyle>
          <a:p>
            <a:pPr>
              <a:defRPr/>
            </a:pPr>
            <a:fld id="{75CFB519-E6B0-449E-9771-7ADF1E3DB918}" type="slidenum">
              <a:rPr lang="sl-SI" altLang="sl-SI"/>
              <a:pPr>
                <a:defRPr/>
              </a:pPr>
              <a:t>‹#›</a:t>
            </a:fld>
            <a:endParaRPr lang="sl-SI" altLang="sl-SI"/>
          </a:p>
        </p:txBody>
      </p:sp>
    </p:spTree>
    <p:extLst>
      <p:ext uri="{BB962C8B-B14F-4D97-AF65-F5344CB8AC3E}">
        <p14:creationId xmlns:p14="http://schemas.microsoft.com/office/powerpoint/2010/main" val="102250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sl-SI"/>
          </a:p>
        </p:txBody>
      </p:sp>
      <p:sp>
        <p:nvSpPr>
          <p:cNvPr id="3" name="Rectangle 155"/>
          <p:cNvSpPr>
            <a:spLocks noGrp="1" noChangeArrowheads="1"/>
          </p:cNvSpPr>
          <p:nvPr>
            <p:ph type="ftr" sz="quarter" idx="11"/>
          </p:nvPr>
        </p:nvSpPr>
        <p:spPr>
          <a:ln/>
        </p:spPr>
        <p:txBody>
          <a:bodyPr/>
          <a:lstStyle>
            <a:lvl1pPr>
              <a:defRPr/>
            </a:lvl1pPr>
          </a:lstStyle>
          <a:p>
            <a:pPr>
              <a:defRPr/>
            </a:pPr>
            <a:endParaRPr lang="sl-SI"/>
          </a:p>
        </p:txBody>
      </p:sp>
      <p:sp>
        <p:nvSpPr>
          <p:cNvPr id="4" name="Rectangle 156"/>
          <p:cNvSpPr>
            <a:spLocks noGrp="1" noChangeArrowheads="1"/>
          </p:cNvSpPr>
          <p:nvPr>
            <p:ph type="sldNum" sz="quarter" idx="12"/>
          </p:nvPr>
        </p:nvSpPr>
        <p:spPr>
          <a:ln/>
        </p:spPr>
        <p:txBody>
          <a:bodyPr/>
          <a:lstStyle>
            <a:lvl1pPr>
              <a:defRPr/>
            </a:lvl1pPr>
          </a:lstStyle>
          <a:p>
            <a:pPr>
              <a:defRPr/>
            </a:pPr>
            <a:fld id="{B7AC51A8-D07C-4609-8B6D-9065D35E71C4}" type="slidenum">
              <a:rPr lang="sl-SI" altLang="sl-SI"/>
              <a:pPr>
                <a:defRPr/>
              </a:pPr>
              <a:t>‹#›</a:t>
            </a:fld>
            <a:endParaRPr lang="sl-SI" altLang="sl-SI"/>
          </a:p>
        </p:txBody>
      </p:sp>
    </p:spTree>
    <p:extLst>
      <p:ext uri="{BB962C8B-B14F-4D97-AF65-F5344CB8AC3E}">
        <p14:creationId xmlns:p14="http://schemas.microsoft.com/office/powerpoint/2010/main" val="29180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154"/>
          <p:cNvSpPr>
            <a:spLocks noGrp="1" noChangeArrowheads="1"/>
          </p:cNvSpPr>
          <p:nvPr>
            <p:ph type="dt" sz="half" idx="10"/>
          </p:nvPr>
        </p:nvSpPr>
        <p:spPr>
          <a:ln/>
        </p:spPr>
        <p:txBody>
          <a:bodyPr/>
          <a:lstStyle>
            <a:lvl1pPr>
              <a:defRPr/>
            </a:lvl1pPr>
          </a:lstStyle>
          <a:p>
            <a:pPr>
              <a:defRPr/>
            </a:pPr>
            <a:endParaRPr lang="sl-SI"/>
          </a:p>
        </p:txBody>
      </p:sp>
      <p:sp>
        <p:nvSpPr>
          <p:cNvPr id="6" name="Rectangle 155"/>
          <p:cNvSpPr>
            <a:spLocks noGrp="1" noChangeArrowheads="1"/>
          </p:cNvSpPr>
          <p:nvPr>
            <p:ph type="ftr" sz="quarter" idx="11"/>
          </p:nvPr>
        </p:nvSpPr>
        <p:spPr>
          <a:ln/>
        </p:spPr>
        <p:txBody>
          <a:bodyPr/>
          <a:lstStyle>
            <a:lvl1pPr>
              <a:defRPr/>
            </a:lvl1pPr>
          </a:lstStyle>
          <a:p>
            <a:pPr>
              <a:defRPr/>
            </a:pPr>
            <a:endParaRPr lang="sl-SI"/>
          </a:p>
        </p:txBody>
      </p:sp>
      <p:sp>
        <p:nvSpPr>
          <p:cNvPr id="7" name="Rectangle 156"/>
          <p:cNvSpPr>
            <a:spLocks noGrp="1" noChangeArrowheads="1"/>
          </p:cNvSpPr>
          <p:nvPr>
            <p:ph type="sldNum" sz="quarter" idx="12"/>
          </p:nvPr>
        </p:nvSpPr>
        <p:spPr>
          <a:ln/>
        </p:spPr>
        <p:txBody>
          <a:bodyPr/>
          <a:lstStyle>
            <a:lvl1pPr>
              <a:defRPr/>
            </a:lvl1pPr>
          </a:lstStyle>
          <a:p>
            <a:pPr>
              <a:defRPr/>
            </a:pPr>
            <a:fld id="{5DF85003-BDC4-4327-B503-D5D3A2B4672B}" type="slidenum">
              <a:rPr lang="sl-SI" altLang="sl-SI"/>
              <a:pPr>
                <a:defRPr/>
              </a:pPr>
              <a:t>‹#›</a:t>
            </a:fld>
            <a:endParaRPr lang="sl-SI" altLang="sl-SI"/>
          </a:p>
        </p:txBody>
      </p:sp>
    </p:spTree>
    <p:extLst>
      <p:ext uri="{BB962C8B-B14F-4D97-AF65-F5344CB8AC3E}">
        <p14:creationId xmlns:p14="http://schemas.microsoft.com/office/powerpoint/2010/main" val="150232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154"/>
          <p:cNvSpPr>
            <a:spLocks noGrp="1" noChangeArrowheads="1"/>
          </p:cNvSpPr>
          <p:nvPr>
            <p:ph type="dt" sz="half" idx="10"/>
          </p:nvPr>
        </p:nvSpPr>
        <p:spPr>
          <a:ln/>
        </p:spPr>
        <p:txBody>
          <a:bodyPr/>
          <a:lstStyle>
            <a:lvl1pPr>
              <a:defRPr/>
            </a:lvl1pPr>
          </a:lstStyle>
          <a:p>
            <a:pPr>
              <a:defRPr/>
            </a:pPr>
            <a:endParaRPr lang="sl-SI"/>
          </a:p>
        </p:txBody>
      </p:sp>
      <p:sp>
        <p:nvSpPr>
          <p:cNvPr id="6" name="Rectangle 155"/>
          <p:cNvSpPr>
            <a:spLocks noGrp="1" noChangeArrowheads="1"/>
          </p:cNvSpPr>
          <p:nvPr>
            <p:ph type="ftr" sz="quarter" idx="11"/>
          </p:nvPr>
        </p:nvSpPr>
        <p:spPr>
          <a:ln/>
        </p:spPr>
        <p:txBody>
          <a:bodyPr/>
          <a:lstStyle>
            <a:lvl1pPr>
              <a:defRPr/>
            </a:lvl1pPr>
          </a:lstStyle>
          <a:p>
            <a:pPr>
              <a:defRPr/>
            </a:pPr>
            <a:endParaRPr lang="sl-SI"/>
          </a:p>
        </p:txBody>
      </p:sp>
      <p:sp>
        <p:nvSpPr>
          <p:cNvPr id="7" name="Rectangle 156"/>
          <p:cNvSpPr>
            <a:spLocks noGrp="1" noChangeArrowheads="1"/>
          </p:cNvSpPr>
          <p:nvPr>
            <p:ph type="sldNum" sz="quarter" idx="12"/>
          </p:nvPr>
        </p:nvSpPr>
        <p:spPr>
          <a:ln/>
        </p:spPr>
        <p:txBody>
          <a:bodyPr/>
          <a:lstStyle>
            <a:lvl1pPr>
              <a:defRPr/>
            </a:lvl1pPr>
          </a:lstStyle>
          <a:p>
            <a:pPr>
              <a:defRPr/>
            </a:pPr>
            <a:fld id="{B6A5D3F1-5218-44FD-8C67-FFB91FFF672F}" type="slidenum">
              <a:rPr lang="sl-SI" altLang="sl-SI"/>
              <a:pPr>
                <a:defRPr/>
              </a:pPr>
              <a:t>‹#›</a:t>
            </a:fld>
            <a:endParaRPr lang="sl-SI" altLang="sl-SI"/>
          </a:p>
        </p:txBody>
      </p:sp>
    </p:spTree>
    <p:extLst>
      <p:ext uri="{BB962C8B-B14F-4D97-AF65-F5344CB8AC3E}">
        <p14:creationId xmlns:p14="http://schemas.microsoft.com/office/powerpoint/2010/main" val="73713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sl-SI" altLang="sl-SI" smtClean="0"/>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sl-SI">
                  <a:cs typeface="Arial" charset="0"/>
                </a:endParaRPr>
              </a:p>
            </p:txBody>
          </p:sp>
          <p:sp>
            <p:nvSpPr>
              <p:cNvPr id="124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sl-SI">
                  <a:cs typeface="Arial" charset="0"/>
                </a:endParaRPr>
              </a:p>
            </p:txBody>
          </p:sp>
        </p:grpSp>
      </p:grpSp>
      <p:sp>
        <p:nvSpPr>
          <p:cNvPr id="1244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244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endParaRPr lang="sl-SI"/>
          </a:p>
        </p:txBody>
      </p:sp>
      <p:sp>
        <p:nvSpPr>
          <p:cNvPr id="1244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sl-SI"/>
          </a:p>
        </p:txBody>
      </p:sp>
      <p:sp>
        <p:nvSpPr>
          <p:cNvPr id="1244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0F65AB39-F704-4BB3-9571-D57FADC4E185}" type="slidenum">
              <a:rPr lang="sl-SI" altLang="sl-SI"/>
              <a:pPr>
                <a:defRPr/>
              </a:pPr>
              <a:t>‹#›</a:t>
            </a:fld>
            <a:endParaRPr lang="sl-SI" altLang="sl-SI"/>
          </a:p>
        </p:txBody>
      </p:sp>
      <p:sp>
        <p:nvSpPr>
          <p:cNvPr id="1244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Tree>
  </p:cSld>
  <p:clrMap bg1="dk2" tx1="lt1" bg2="dk1" tx2="lt2" accent1="accent1" accent2="accent2" accent3="accent3" accent4="accent4" accent5="accent5" accent6="accent6" hlink="hlink" folHlink="folHlink"/>
  <p:sldLayoutIdLst>
    <p:sldLayoutId id="2147484384"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41"/>
                                        </p:tgtEl>
                                        <p:attrNameLst>
                                          <p:attrName>style.visibility</p:attrName>
                                        </p:attrNameLst>
                                      </p:cBhvr>
                                      <p:to>
                                        <p:strVal val="visible"/>
                                      </p:to>
                                    </p:set>
                                    <p:animEffect transition="in" filter="fade">
                                      <p:cBhvr>
                                        <p:cTn id="7" dur="2000"/>
                                        <p:tgtEl>
                                          <p:spTgt spid="12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45">
                                            <p:txEl>
                                              <p:pRg st="0" end="0"/>
                                            </p:txEl>
                                          </p:spTgt>
                                        </p:tgtEl>
                                        <p:attrNameLst>
                                          <p:attrName>style.visibility</p:attrName>
                                        </p:attrNameLst>
                                      </p:cBhvr>
                                      <p:to>
                                        <p:strVal val="visible"/>
                                      </p:to>
                                    </p:set>
                                    <p:animEffect transition="in" filter="fade">
                                      <p:cBhvr>
                                        <p:cTn id="12" dur="2000"/>
                                        <p:tgtEl>
                                          <p:spTgt spid="1244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445">
                                            <p:txEl>
                                              <p:pRg st="1" end="1"/>
                                            </p:txEl>
                                          </p:spTgt>
                                        </p:tgtEl>
                                        <p:attrNameLst>
                                          <p:attrName>style.visibility</p:attrName>
                                        </p:attrNameLst>
                                      </p:cBhvr>
                                      <p:to>
                                        <p:strVal val="visible"/>
                                      </p:to>
                                    </p:set>
                                    <p:animEffect transition="in" filter="fade">
                                      <p:cBhvr>
                                        <p:cTn id="15" dur="2000"/>
                                        <p:tgtEl>
                                          <p:spTgt spid="1244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445">
                                            <p:txEl>
                                              <p:pRg st="2" end="2"/>
                                            </p:txEl>
                                          </p:spTgt>
                                        </p:tgtEl>
                                        <p:attrNameLst>
                                          <p:attrName>style.visibility</p:attrName>
                                        </p:attrNameLst>
                                      </p:cBhvr>
                                      <p:to>
                                        <p:strVal val="visible"/>
                                      </p:to>
                                    </p:set>
                                    <p:animEffect transition="in" filter="fade">
                                      <p:cBhvr>
                                        <p:cTn id="18" dur="2000"/>
                                        <p:tgtEl>
                                          <p:spTgt spid="1244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445">
                                            <p:txEl>
                                              <p:pRg st="3" end="3"/>
                                            </p:txEl>
                                          </p:spTgt>
                                        </p:tgtEl>
                                        <p:attrNameLst>
                                          <p:attrName>style.visibility</p:attrName>
                                        </p:attrNameLst>
                                      </p:cBhvr>
                                      <p:to>
                                        <p:strVal val="visible"/>
                                      </p:to>
                                    </p:set>
                                    <p:animEffect transition="in" filter="fade">
                                      <p:cBhvr>
                                        <p:cTn id="21" dur="2000"/>
                                        <p:tgtEl>
                                          <p:spTgt spid="1244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445">
                                            <p:txEl>
                                              <p:pRg st="4" end="4"/>
                                            </p:txEl>
                                          </p:spTgt>
                                        </p:tgtEl>
                                        <p:attrNameLst>
                                          <p:attrName>style.visibility</p:attrName>
                                        </p:attrNameLst>
                                      </p:cBhvr>
                                      <p:to>
                                        <p:strVal val="visible"/>
                                      </p:to>
                                    </p:set>
                                    <p:animEffect transition="in" filter="fade">
                                      <p:cBhvr>
                                        <p:cTn id="24" dur="2000"/>
                                        <p:tgtEl>
                                          <p:spTgt spid="124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 grpId="0"/>
      <p:bldP spid="12445" grpId="0" build="p">
        <p:tmplLst>
          <p:tmpl lvl="1">
            <p:tnLst>
              <p:par>
                <p:cTn presetID="10" presetClass="entr" presetSubtype="0" fill="hold" nodeType="clickEffect">
                  <p:stCondLst>
                    <p:cond delay="0"/>
                  </p:stCondLst>
                  <p:childTnLst>
                    <p:set>
                      <p:cBhvr>
                        <p:cTn dur="1" fill="hold">
                          <p:stCondLst>
                            <p:cond delay="0"/>
                          </p:stCondLst>
                        </p:cTn>
                        <p:tgtEl>
                          <p:spTgt spid="12445"/>
                        </p:tgtEl>
                        <p:attrNameLst>
                          <p:attrName>style.visibility</p:attrName>
                        </p:attrNameLst>
                      </p:cBhvr>
                      <p:to>
                        <p:strVal val="visible"/>
                      </p:to>
                    </p:set>
                    <p:animEffect transition="in" filter="fade">
                      <p:cBhvr>
                        <p:cTn dur="2000"/>
                        <p:tgtEl>
                          <p:spTgt spid="1244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445"/>
                        </p:tgtEl>
                        <p:attrNameLst>
                          <p:attrName>style.visibility</p:attrName>
                        </p:attrNameLst>
                      </p:cBhvr>
                      <p:to>
                        <p:strVal val="visible"/>
                      </p:to>
                    </p:set>
                    <p:animEffect transition="in" filter="fade">
                      <p:cBhvr>
                        <p:cTn dur="2000"/>
                        <p:tgtEl>
                          <p:spTgt spid="1244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445"/>
                        </p:tgtEl>
                        <p:attrNameLst>
                          <p:attrName>style.visibility</p:attrName>
                        </p:attrNameLst>
                      </p:cBhvr>
                      <p:to>
                        <p:strVal val="visible"/>
                      </p:to>
                    </p:set>
                    <p:animEffect transition="in" filter="fade">
                      <p:cBhvr>
                        <p:cTn dur="2000"/>
                        <p:tgtEl>
                          <p:spTgt spid="1244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445"/>
                        </p:tgtEl>
                        <p:attrNameLst>
                          <p:attrName>style.visibility</p:attrName>
                        </p:attrNameLst>
                      </p:cBhvr>
                      <p:to>
                        <p:strVal val="visible"/>
                      </p:to>
                    </p:set>
                    <p:animEffect transition="in" filter="fade">
                      <p:cBhvr>
                        <p:cTn dur="2000"/>
                        <p:tgtEl>
                          <p:spTgt spid="1244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445"/>
                        </p:tgtEl>
                        <p:attrNameLst>
                          <p:attrName>style.visibility</p:attrName>
                        </p:attrNameLst>
                      </p:cBhvr>
                      <p:to>
                        <p:strVal val="visible"/>
                      </p:to>
                    </p:set>
                    <p:animEffect transition="in" filter="fade">
                      <p:cBhvr>
                        <p:cTn dur="2000"/>
                        <p:tgtEl>
                          <p:spTgt spid="12445"/>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ZugArfKkLnU"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Cb7mYJnJ5f8&amp;feature=related"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http://www.youtube.com/watch?v=MllrnSZxTkY&amp;feature=relat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79613" y="260350"/>
            <a:ext cx="5184775" cy="1196975"/>
          </a:xfrm>
          <a:prstGeom prst="rect">
            <a:avLst/>
          </a:prstGeom>
          <a:solidFill>
            <a:schemeClr val="bg1"/>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sl-SI" altLang="sl-SI" sz="2400" b="1"/>
              <a:t>GRADBENIŠTVO PRED 200 LETI </a:t>
            </a:r>
          </a:p>
          <a:p>
            <a:pPr algn="ctr">
              <a:spcBef>
                <a:spcPct val="0"/>
              </a:spcBef>
              <a:buClrTx/>
              <a:buSzTx/>
              <a:buFontTx/>
              <a:buNone/>
            </a:pPr>
            <a:r>
              <a:rPr lang="sl-SI" altLang="sl-SI" sz="2400" b="1"/>
              <a:t>ALI </a:t>
            </a:r>
          </a:p>
          <a:p>
            <a:pPr algn="ctr">
              <a:spcBef>
                <a:spcPct val="0"/>
              </a:spcBef>
              <a:buClrTx/>
              <a:buSzTx/>
              <a:buFontTx/>
              <a:buNone/>
            </a:pPr>
            <a:r>
              <a:rPr lang="sl-SI" altLang="sl-SI" sz="2400" b="1"/>
              <a:t>KAKŠNA SO BILA NOVA MESTA</a:t>
            </a:r>
          </a:p>
        </p:txBody>
      </p:sp>
      <p:sp>
        <p:nvSpPr>
          <p:cNvPr id="21507" name="Rectangle 5"/>
          <p:cNvSpPr>
            <a:spLocks noChangeArrowheads="1"/>
          </p:cNvSpPr>
          <p:nvPr/>
        </p:nvSpPr>
        <p:spPr bwMode="auto">
          <a:xfrm>
            <a:off x="2411413" y="6308725"/>
            <a:ext cx="4667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1600"/>
              <a:t>Celje, Vodna vrata, neznani avtor okoli leta 1830. </a:t>
            </a:r>
          </a:p>
        </p:txBody>
      </p:sp>
      <p:pic>
        <p:nvPicPr>
          <p:cNvPr id="21508" name="Picture 7" descr="image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557338"/>
            <a:ext cx="3614737" cy="4765675"/>
          </a:xfrm>
          <a:prstGeom prst="rect">
            <a:avLst/>
          </a:prstGeom>
          <a:noFill/>
          <a:ln w="9525">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1979613" y="333375"/>
            <a:ext cx="5205412" cy="406400"/>
          </a:xfrm>
          <a:prstGeom prst="rect">
            <a:avLst/>
          </a:prstGeom>
          <a:solidFill>
            <a:schemeClr val="bg1"/>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2000" b="1"/>
              <a:t>ZAKAJ SO V MESTIH PORUŠILI OBZIDJA</a:t>
            </a:r>
          </a:p>
        </p:txBody>
      </p:sp>
      <p:sp>
        <p:nvSpPr>
          <p:cNvPr id="3078" name="Rectangle 6"/>
          <p:cNvSpPr>
            <a:spLocks noChangeArrowheads="1"/>
          </p:cNvSpPr>
          <p:nvPr/>
        </p:nvSpPr>
        <p:spPr bwMode="auto">
          <a:xfrm>
            <a:off x="468313" y="1268413"/>
            <a:ext cx="3382962" cy="2235200"/>
          </a:xfrm>
          <a:prstGeom prst="rect">
            <a:avLst/>
          </a:prstGeom>
          <a:solidFill>
            <a:schemeClr val="bg1"/>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2000" b="1">
                <a:solidFill>
                  <a:srgbClr val="CC0000"/>
                </a:solidFill>
              </a:rPr>
              <a:t>OBZIDJA</a:t>
            </a:r>
            <a:r>
              <a:rPr lang="sl-SI" altLang="sl-SI" sz="2000"/>
              <a:t> so mesto </a:t>
            </a:r>
            <a:r>
              <a:rPr lang="sl-SI" altLang="sl-SI" sz="2000" b="1"/>
              <a:t>varovala</a:t>
            </a:r>
            <a:r>
              <a:rPr lang="sl-SI" altLang="sl-SI" sz="2000"/>
              <a:t> pred sovražniki, a tudi </a:t>
            </a:r>
            <a:r>
              <a:rPr lang="sl-SI" altLang="sl-SI" sz="2000" b="1"/>
              <a:t>preprečevala širjenje</a:t>
            </a:r>
            <a:r>
              <a:rPr lang="sl-SI" altLang="sl-SI" sz="2000"/>
              <a:t>.</a:t>
            </a:r>
          </a:p>
          <a:p>
            <a:pPr>
              <a:spcBef>
                <a:spcPct val="0"/>
              </a:spcBef>
              <a:buClrTx/>
              <a:buSzTx/>
              <a:buFontTx/>
              <a:buNone/>
            </a:pPr>
            <a:r>
              <a:rPr lang="sl-SI" altLang="sl-SI" sz="2000" b="1">
                <a:solidFill>
                  <a:srgbClr val="CC0000"/>
                </a:solidFill>
              </a:rPr>
              <a:t>Priseljevanje</a:t>
            </a:r>
            <a:endParaRPr lang="sl-SI" altLang="sl-SI" sz="2000">
              <a:solidFill>
                <a:srgbClr val="CC0000"/>
              </a:solidFill>
            </a:endParaRPr>
          </a:p>
          <a:p>
            <a:pPr>
              <a:spcBef>
                <a:spcPct val="0"/>
              </a:spcBef>
              <a:buClrTx/>
              <a:buSzTx/>
              <a:buFontTx/>
              <a:buNone/>
            </a:pPr>
            <a:r>
              <a:rPr lang="sl-SI" altLang="sl-SI" sz="2000"/>
              <a:t>Priseljenci v so iskali delo Število ljudi je naraščalo, </a:t>
            </a:r>
          </a:p>
          <a:p>
            <a:pPr>
              <a:spcBef>
                <a:spcPct val="0"/>
              </a:spcBef>
              <a:buClrTx/>
              <a:buSzTx/>
              <a:buFontTx/>
              <a:buNone/>
            </a:pPr>
            <a:r>
              <a:rPr lang="sl-SI" altLang="sl-SI" sz="2000"/>
              <a:t>zato so obzidja </a:t>
            </a:r>
            <a:r>
              <a:rPr lang="sl-SI" altLang="sl-SI" sz="2000" b="1"/>
              <a:t>porušili</a:t>
            </a:r>
            <a:r>
              <a:rPr lang="sl-SI" altLang="sl-SI" sz="2000"/>
              <a:t>.</a:t>
            </a:r>
          </a:p>
        </p:txBody>
      </p:sp>
      <p:sp>
        <p:nvSpPr>
          <p:cNvPr id="3079" name="Rectangle 7"/>
          <p:cNvSpPr>
            <a:spLocks noChangeArrowheads="1"/>
          </p:cNvSpPr>
          <p:nvPr/>
        </p:nvSpPr>
        <p:spPr bwMode="auto">
          <a:xfrm>
            <a:off x="468313" y="4149725"/>
            <a:ext cx="3384550" cy="1625600"/>
          </a:xfrm>
          <a:prstGeom prst="rect">
            <a:avLst/>
          </a:prstGeom>
          <a:solidFill>
            <a:schemeClr val="bg1"/>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2000" b="1">
                <a:solidFill>
                  <a:srgbClr val="CC0000"/>
                </a:solidFill>
              </a:rPr>
              <a:t>MESTA</a:t>
            </a:r>
            <a:r>
              <a:rPr lang="sl-SI" altLang="sl-SI" sz="2000"/>
              <a:t> so se širila brez načrtov, prometnih povezav</a:t>
            </a:r>
          </a:p>
          <a:p>
            <a:pPr>
              <a:spcBef>
                <a:spcPct val="0"/>
              </a:spcBef>
              <a:buClrTx/>
              <a:buSzTx/>
              <a:buFontTx/>
              <a:buNone/>
            </a:pPr>
            <a:r>
              <a:rPr lang="sl-SI" altLang="sl-SI" sz="2000"/>
              <a:t>in urejene kanalizacije. </a:t>
            </a:r>
          </a:p>
          <a:p>
            <a:pPr>
              <a:spcBef>
                <a:spcPct val="0"/>
              </a:spcBef>
              <a:buClrTx/>
              <a:buSzTx/>
              <a:buFontTx/>
              <a:buNone/>
            </a:pPr>
            <a:r>
              <a:rPr lang="sl-SI" altLang="sl-SI" sz="2000"/>
              <a:t>Postala so </a:t>
            </a:r>
            <a:r>
              <a:rPr lang="sl-SI" altLang="sl-SI" sz="2000" b="1"/>
              <a:t>prenaseljena</a:t>
            </a:r>
            <a:r>
              <a:rPr lang="sl-SI" altLang="sl-SI" sz="2000"/>
              <a:t>, </a:t>
            </a:r>
          </a:p>
          <a:p>
            <a:pPr>
              <a:spcBef>
                <a:spcPct val="0"/>
              </a:spcBef>
              <a:buClrTx/>
              <a:buSzTx/>
              <a:buFontTx/>
              <a:buNone/>
            </a:pPr>
            <a:r>
              <a:rPr lang="sl-SI" altLang="sl-SI" sz="2000" b="1"/>
              <a:t>hrupna </a:t>
            </a:r>
            <a:r>
              <a:rPr lang="sl-SI" altLang="sl-SI" sz="2000"/>
              <a:t>in </a:t>
            </a:r>
            <a:r>
              <a:rPr lang="sl-SI" altLang="sl-SI" sz="2000" b="1"/>
              <a:t>onesnažena</a:t>
            </a:r>
            <a:r>
              <a:rPr lang="sl-SI" altLang="sl-SI" sz="2000"/>
              <a:t>.</a:t>
            </a:r>
          </a:p>
        </p:txBody>
      </p:sp>
      <p:sp>
        <p:nvSpPr>
          <p:cNvPr id="3082" name="Rectangle 10"/>
          <p:cNvSpPr>
            <a:spLocks noChangeArrowheads="1"/>
          </p:cNvSpPr>
          <p:nvPr/>
        </p:nvSpPr>
        <p:spPr bwMode="auto">
          <a:xfrm>
            <a:off x="468313" y="765175"/>
            <a:ext cx="7577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2000"/>
              <a:t>Nekoč srednjeveška mesta so se </a:t>
            </a:r>
            <a:r>
              <a:rPr lang="sl-SI" altLang="sl-SI" sz="2000" b="1"/>
              <a:t>v novem veku</a:t>
            </a:r>
            <a:r>
              <a:rPr lang="sl-SI" altLang="sl-SI" sz="2000"/>
              <a:t> zelo spremenila </a:t>
            </a:r>
          </a:p>
        </p:txBody>
      </p:sp>
      <p:grpSp>
        <p:nvGrpSpPr>
          <p:cNvPr id="3093" name="Group 21"/>
          <p:cNvGrpSpPr>
            <a:grpSpLocks/>
          </p:cNvGrpSpPr>
          <p:nvPr/>
        </p:nvGrpSpPr>
        <p:grpSpPr bwMode="auto">
          <a:xfrm>
            <a:off x="5003800" y="1268413"/>
            <a:ext cx="3621088" cy="4956175"/>
            <a:chOff x="3152" y="799"/>
            <a:chExt cx="2281" cy="3122"/>
          </a:xfrm>
        </p:grpSpPr>
        <p:pic>
          <p:nvPicPr>
            <p:cNvPr id="22535" name="Picture 19" descr="Newcas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 y="799"/>
              <a:ext cx="2281" cy="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20"/>
            <p:cNvSpPr txBox="1">
              <a:spLocks noChangeArrowheads="1"/>
            </p:cNvSpPr>
            <p:nvPr/>
          </p:nvSpPr>
          <p:spPr bwMode="auto">
            <a:xfrm>
              <a:off x="4830" y="3748"/>
              <a:ext cx="55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1200"/>
                <a:t>Newcastle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1000"/>
                                        <p:tgtEl>
                                          <p:spTgt spid="3082"/>
                                        </p:tgtEl>
                                      </p:cBhvr>
                                    </p:animEffect>
                                    <p:anim calcmode="lin" valueType="num">
                                      <p:cBhvr>
                                        <p:cTn id="8" dur="1000" fill="hold"/>
                                        <p:tgtEl>
                                          <p:spTgt spid="3082"/>
                                        </p:tgtEl>
                                        <p:attrNameLst>
                                          <p:attrName>ppt_x</p:attrName>
                                        </p:attrNameLst>
                                      </p:cBhvr>
                                      <p:tavLst>
                                        <p:tav tm="0">
                                          <p:val>
                                            <p:strVal val="#ppt_x"/>
                                          </p:val>
                                        </p:tav>
                                        <p:tav tm="100000">
                                          <p:val>
                                            <p:strVal val="#ppt_x"/>
                                          </p:val>
                                        </p:tav>
                                      </p:tavLst>
                                    </p:anim>
                                    <p:anim calcmode="lin" valueType="num">
                                      <p:cBhvr>
                                        <p:cTn id="9" dur="900" decel="100000" fill="hold"/>
                                        <p:tgtEl>
                                          <p:spTgt spid="308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8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1000"/>
                                        <p:tgtEl>
                                          <p:spTgt spid="3077"/>
                                        </p:tgtEl>
                                      </p:cBhvr>
                                    </p:animEffect>
                                    <p:anim calcmode="lin" valueType="num">
                                      <p:cBhvr>
                                        <p:cTn id="16" dur="1000" fill="hold"/>
                                        <p:tgtEl>
                                          <p:spTgt spid="3077"/>
                                        </p:tgtEl>
                                        <p:attrNameLst>
                                          <p:attrName>ppt_x</p:attrName>
                                        </p:attrNameLst>
                                      </p:cBhvr>
                                      <p:tavLst>
                                        <p:tav tm="0">
                                          <p:val>
                                            <p:strVal val="#ppt_x"/>
                                          </p:val>
                                        </p:tav>
                                        <p:tav tm="100000">
                                          <p:val>
                                            <p:strVal val="#ppt_x"/>
                                          </p:val>
                                        </p:tav>
                                      </p:tavLst>
                                    </p:anim>
                                    <p:anim calcmode="lin" valueType="num">
                                      <p:cBhvr>
                                        <p:cTn id="17" dur="900" decel="100000" fill="hold"/>
                                        <p:tgtEl>
                                          <p:spTgt spid="307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077"/>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fade">
                                      <p:cBhvr>
                                        <p:cTn id="23" dur="1000"/>
                                        <p:tgtEl>
                                          <p:spTgt spid="3078"/>
                                        </p:tgtEl>
                                      </p:cBhvr>
                                    </p:animEffect>
                                    <p:anim calcmode="lin" valueType="num">
                                      <p:cBhvr>
                                        <p:cTn id="24" dur="1000" fill="hold"/>
                                        <p:tgtEl>
                                          <p:spTgt spid="3078"/>
                                        </p:tgtEl>
                                        <p:attrNameLst>
                                          <p:attrName>ppt_x</p:attrName>
                                        </p:attrNameLst>
                                      </p:cBhvr>
                                      <p:tavLst>
                                        <p:tav tm="0">
                                          <p:val>
                                            <p:strVal val="#ppt_x"/>
                                          </p:val>
                                        </p:tav>
                                        <p:tav tm="100000">
                                          <p:val>
                                            <p:strVal val="#ppt_x"/>
                                          </p:val>
                                        </p:tav>
                                      </p:tavLst>
                                    </p:anim>
                                    <p:anim calcmode="lin" valueType="num">
                                      <p:cBhvr>
                                        <p:cTn id="25"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3093"/>
                                        </p:tgtEl>
                                        <p:attrNameLst>
                                          <p:attrName>style.visibility</p:attrName>
                                        </p:attrNameLst>
                                      </p:cBhvr>
                                      <p:to>
                                        <p:strVal val="visible"/>
                                      </p:to>
                                    </p:set>
                                    <p:animEffect transition="in" filter="wipe(down)">
                                      <p:cBhvr>
                                        <p:cTn id="30" dur="500"/>
                                        <p:tgtEl>
                                          <p:spTgt spid="309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079"/>
                                        </p:tgtEl>
                                        <p:attrNameLst>
                                          <p:attrName>style.visibility</p:attrName>
                                        </p:attrNameLst>
                                      </p:cBhvr>
                                      <p:to>
                                        <p:strVal val="visible"/>
                                      </p:to>
                                    </p:set>
                                    <p:animEffect transition="in" filter="fade">
                                      <p:cBhvr>
                                        <p:cTn id="35" dur="1000"/>
                                        <p:tgtEl>
                                          <p:spTgt spid="3079"/>
                                        </p:tgtEl>
                                      </p:cBhvr>
                                    </p:animEffect>
                                    <p:anim calcmode="lin" valueType="num">
                                      <p:cBhvr>
                                        <p:cTn id="36" dur="1000" fill="hold"/>
                                        <p:tgtEl>
                                          <p:spTgt spid="3079"/>
                                        </p:tgtEl>
                                        <p:attrNameLst>
                                          <p:attrName>ppt_x</p:attrName>
                                        </p:attrNameLst>
                                      </p:cBhvr>
                                      <p:tavLst>
                                        <p:tav tm="0">
                                          <p:val>
                                            <p:strVal val="#ppt_x"/>
                                          </p:val>
                                        </p:tav>
                                        <p:tav tm="100000">
                                          <p:val>
                                            <p:strVal val="#ppt_x"/>
                                          </p:val>
                                        </p:tav>
                                      </p:tavLst>
                                    </p:anim>
                                    <p:anim calcmode="lin" valueType="num">
                                      <p:cBhvr>
                                        <p:cTn id="37"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krup_industrial_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196975"/>
            <a:ext cx="5129213" cy="3440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ChangeArrowheads="1"/>
          </p:cNvSpPr>
          <p:nvPr/>
        </p:nvSpPr>
        <p:spPr bwMode="auto">
          <a:xfrm>
            <a:off x="1979613" y="333375"/>
            <a:ext cx="51958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2000" b="1">
                <a:solidFill>
                  <a:srgbClr val="996600"/>
                </a:solidFill>
              </a:rPr>
              <a:t>ZAKAJ SO V MESTIH PORUŠILI OBZIDJA</a:t>
            </a:r>
          </a:p>
        </p:txBody>
      </p:sp>
      <p:sp>
        <p:nvSpPr>
          <p:cNvPr id="4101" name="Rectangle 5"/>
          <p:cNvSpPr>
            <a:spLocks noChangeArrowheads="1"/>
          </p:cNvSpPr>
          <p:nvPr/>
        </p:nvSpPr>
        <p:spPr bwMode="auto">
          <a:xfrm>
            <a:off x="179388" y="3644900"/>
            <a:ext cx="3313112" cy="1625600"/>
          </a:xfrm>
          <a:prstGeom prst="rect">
            <a:avLst/>
          </a:prstGeom>
          <a:solidFill>
            <a:schemeClr val="bg1"/>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2000" b="1">
                <a:solidFill>
                  <a:srgbClr val="CC0000"/>
                </a:solidFill>
              </a:rPr>
              <a:t>TOVARNE </a:t>
            </a:r>
          </a:p>
          <a:p>
            <a:pPr>
              <a:spcBef>
                <a:spcPct val="0"/>
              </a:spcBef>
              <a:buClrTx/>
              <a:buSzTx/>
              <a:buFontTx/>
              <a:buNone/>
            </a:pPr>
            <a:r>
              <a:rPr lang="sl-SI" altLang="sl-SI" sz="2000"/>
              <a:t>Pomenile so napredek.</a:t>
            </a:r>
          </a:p>
          <a:p>
            <a:pPr>
              <a:spcBef>
                <a:spcPct val="0"/>
              </a:spcBef>
              <a:buClrTx/>
              <a:buSzTx/>
              <a:buFontTx/>
              <a:buNone/>
            </a:pPr>
            <a:r>
              <a:rPr lang="sl-SI" altLang="sl-SI" sz="2000"/>
              <a:t>Možnost zaposlovanja</a:t>
            </a:r>
          </a:p>
          <a:p>
            <a:pPr>
              <a:spcBef>
                <a:spcPct val="0"/>
              </a:spcBef>
              <a:buClrTx/>
              <a:buSzTx/>
              <a:buFontTx/>
              <a:buNone/>
            </a:pPr>
            <a:r>
              <a:rPr lang="sl-SI" altLang="sl-SI" sz="2000"/>
              <a:t>Nastajale na obrobju mest </a:t>
            </a:r>
          </a:p>
          <a:p>
            <a:pPr>
              <a:spcBef>
                <a:spcPct val="0"/>
              </a:spcBef>
              <a:buClrTx/>
              <a:buSzTx/>
              <a:buFontTx/>
              <a:buNone/>
            </a:pPr>
            <a:r>
              <a:rPr lang="sl-SI" altLang="sl-SI" sz="2000"/>
              <a:t>Vedno nove in nove.</a:t>
            </a:r>
          </a:p>
        </p:txBody>
      </p:sp>
      <p:sp>
        <p:nvSpPr>
          <p:cNvPr id="4102" name="Rectangle 6"/>
          <p:cNvSpPr>
            <a:spLocks noChangeArrowheads="1"/>
          </p:cNvSpPr>
          <p:nvPr/>
        </p:nvSpPr>
        <p:spPr bwMode="auto">
          <a:xfrm>
            <a:off x="179388" y="1196975"/>
            <a:ext cx="3313112" cy="2235200"/>
          </a:xfrm>
          <a:prstGeom prst="rect">
            <a:avLst/>
          </a:prstGeom>
          <a:solidFill>
            <a:schemeClr val="bg1"/>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2000"/>
              <a:t>MESTO postane </a:t>
            </a:r>
            <a:r>
              <a:rPr lang="sl-SI" altLang="sl-SI" sz="2000" b="1">
                <a:solidFill>
                  <a:srgbClr val="CC0000"/>
                </a:solidFill>
              </a:rPr>
              <a:t>VELEMESTO</a:t>
            </a:r>
            <a:r>
              <a:rPr lang="sl-SI" altLang="sl-SI" sz="2000"/>
              <a:t> </a:t>
            </a:r>
          </a:p>
          <a:p>
            <a:pPr>
              <a:spcBef>
                <a:spcPct val="0"/>
              </a:spcBef>
              <a:buClrTx/>
              <a:buSzTx/>
              <a:buFontTx/>
              <a:buChar char="•"/>
            </a:pPr>
            <a:r>
              <a:rPr lang="sl-SI" altLang="sl-SI" sz="2000"/>
              <a:t>Nekatera mesta so imela</a:t>
            </a:r>
          </a:p>
          <a:p>
            <a:pPr>
              <a:spcBef>
                <a:spcPct val="0"/>
              </a:spcBef>
              <a:buClrTx/>
              <a:buSzTx/>
              <a:buFontTx/>
              <a:buNone/>
            </a:pPr>
            <a:r>
              <a:rPr lang="sl-SI" altLang="sl-SI" sz="2000"/>
              <a:t> že čez milijon prebivalcev. </a:t>
            </a:r>
          </a:p>
          <a:p>
            <a:pPr>
              <a:spcBef>
                <a:spcPct val="0"/>
              </a:spcBef>
              <a:buClrTx/>
              <a:buSzTx/>
              <a:buFontTx/>
              <a:buChar char="•"/>
            </a:pPr>
            <a:r>
              <a:rPr lang="sl-SI" altLang="sl-SI" sz="2000"/>
              <a:t>V središčih so bile trgovine, banke, pisarne, sedeži podjetij.</a:t>
            </a:r>
          </a:p>
        </p:txBody>
      </p:sp>
      <p:sp>
        <p:nvSpPr>
          <p:cNvPr id="4105" name="Rectangle 9"/>
          <p:cNvSpPr>
            <a:spLocks noChangeArrowheads="1"/>
          </p:cNvSpPr>
          <p:nvPr/>
        </p:nvSpPr>
        <p:spPr bwMode="auto">
          <a:xfrm>
            <a:off x="250825" y="765175"/>
            <a:ext cx="260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1800"/>
              <a:t>Vedno</a:t>
            </a:r>
            <a:r>
              <a:rPr lang="sl-SI" altLang="sl-SI" sz="1800" b="1"/>
              <a:t> več prebivalcev</a:t>
            </a:r>
          </a:p>
        </p:txBody>
      </p:sp>
      <p:sp>
        <p:nvSpPr>
          <p:cNvPr id="4116" name="AutoShape 20"/>
          <p:cNvSpPr>
            <a:spLocks noChangeArrowheads="1"/>
          </p:cNvSpPr>
          <p:nvPr/>
        </p:nvSpPr>
        <p:spPr bwMode="auto">
          <a:xfrm>
            <a:off x="4457700" y="5157788"/>
            <a:ext cx="2735263" cy="1223962"/>
          </a:xfrm>
          <a:prstGeom prst="leftRightArrowCallout">
            <a:avLst>
              <a:gd name="adj1" fmla="val 25000"/>
              <a:gd name="adj2" fmla="val 25000"/>
              <a:gd name="adj3" fmla="val 27935"/>
              <a:gd name="adj4"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sl-SI" altLang="sl-SI" sz="2000" b="1">
                <a:solidFill>
                  <a:srgbClr val="CC0000"/>
                </a:solidFill>
              </a:rPr>
              <a:t>RAZLIKE </a:t>
            </a:r>
          </a:p>
          <a:p>
            <a:pPr algn="ctr">
              <a:spcBef>
                <a:spcPct val="0"/>
              </a:spcBef>
              <a:buClrTx/>
              <a:buSzTx/>
              <a:buFontTx/>
              <a:buNone/>
            </a:pPr>
            <a:r>
              <a:rPr lang="sl-SI" altLang="sl-SI" sz="2000"/>
              <a:t>med</a:t>
            </a:r>
            <a:r>
              <a:rPr lang="sl-SI" altLang="sl-SI" sz="2000" b="1">
                <a:solidFill>
                  <a:srgbClr val="CC0000"/>
                </a:solidFill>
              </a:rPr>
              <a:t> </a:t>
            </a:r>
          </a:p>
          <a:p>
            <a:pPr algn="ctr">
              <a:spcBef>
                <a:spcPct val="0"/>
              </a:spcBef>
              <a:buClrTx/>
              <a:buSzTx/>
              <a:buFontTx/>
              <a:buNone/>
            </a:pPr>
            <a:r>
              <a:rPr lang="sl-SI" altLang="sl-SI" sz="2000"/>
              <a:t>bivališči</a:t>
            </a:r>
          </a:p>
        </p:txBody>
      </p:sp>
      <p:sp>
        <p:nvSpPr>
          <p:cNvPr id="4117" name="Rectangle 21"/>
          <p:cNvSpPr>
            <a:spLocks noChangeArrowheads="1"/>
          </p:cNvSpPr>
          <p:nvPr/>
        </p:nvSpPr>
        <p:spPr bwMode="auto">
          <a:xfrm>
            <a:off x="7164388" y="5229225"/>
            <a:ext cx="1806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sl-SI" altLang="sl-SI" sz="2000" b="1">
                <a:solidFill>
                  <a:srgbClr val="CC0099"/>
                </a:solidFill>
              </a:rPr>
              <a:t>BOGATI </a:t>
            </a:r>
          </a:p>
          <a:p>
            <a:pPr algn="ctr">
              <a:spcBef>
                <a:spcPct val="0"/>
              </a:spcBef>
              <a:buClrTx/>
              <a:buSzTx/>
              <a:buFontTx/>
              <a:buNone/>
            </a:pPr>
            <a:r>
              <a:rPr lang="sl-SI" altLang="sl-SI" sz="2000"/>
              <a:t>Premožni</a:t>
            </a:r>
          </a:p>
          <a:p>
            <a:pPr algn="ctr">
              <a:spcBef>
                <a:spcPct val="0"/>
              </a:spcBef>
              <a:buClrTx/>
              <a:buSzTx/>
              <a:buFontTx/>
              <a:buNone/>
            </a:pPr>
            <a:r>
              <a:rPr lang="sl-SI" altLang="sl-SI" sz="2000"/>
              <a:t> </a:t>
            </a:r>
            <a:r>
              <a:rPr lang="sl-SI" altLang="sl-SI" sz="2000">
                <a:solidFill>
                  <a:srgbClr val="CC0099"/>
                </a:solidFill>
              </a:rPr>
              <a:t>lastniki</a:t>
            </a:r>
            <a:r>
              <a:rPr lang="sl-SI" altLang="sl-SI" sz="2000">
                <a:solidFill>
                  <a:srgbClr val="F8D980"/>
                </a:solidFill>
              </a:rPr>
              <a:t> </a:t>
            </a:r>
            <a:r>
              <a:rPr lang="sl-SI" altLang="sl-SI" sz="2000"/>
              <a:t>tovarn</a:t>
            </a:r>
          </a:p>
        </p:txBody>
      </p:sp>
      <p:sp>
        <p:nvSpPr>
          <p:cNvPr id="4118" name="Rectangle 22"/>
          <p:cNvSpPr>
            <a:spLocks noChangeArrowheads="1"/>
          </p:cNvSpPr>
          <p:nvPr/>
        </p:nvSpPr>
        <p:spPr bwMode="auto">
          <a:xfrm>
            <a:off x="2987675" y="5300663"/>
            <a:ext cx="13430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sl-SI" altLang="sl-SI" sz="2000" b="1">
                <a:solidFill>
                  <a:srgbClr val="993300"/>
                </a:solidFill>
              </a:rPr>
              <a:t>REVNI</a:t>
            </a:r>
          </a:p>
          <a:p>
            <a:pPr algn="ctr">
              <a:spcBef>
                <a:spcPct val="0"/>
              </a:spcBef>
              <a:buClrTx/>
              <a:buSzTx/>
              <a:buFontTx/>
              <a:buNone/>
            </a:pPr>
            <a:r>
              <a:rPr lang="sl-SI" altLang="sl-SI" sz="2000"/>
              <a:t>Tovarniški</a:t>
            </a:r>
          </a:p>
          <a:p>
            <a:pPr algn="ctr">
              <a:spcBef>
                <a:spcPct val="0"/>
              </a:spcBef>
              <a:buClrTx/>
              <a:buSzTx/>
              <a:buFontTx/>
              <a:buNone/>
            </a:pPr>
            <a:r>
              <a:rPr lang="sl-SI" altLang="sl-SI" sz="2000">
                <a:solidFill>
                  <a:srgbClr val="993300"/>
                </a:solidFill>
              </a:rPr>
              <a:t>delavci</a:t>
            </a:r>
            <a:endParaRPr lang="sl-SI" altLang="sl-SI" sz="2000"/>
          </a:p>
        </p:txBody>
      </p:sp>
      <p:sp>
        <p:nvSpPr>
          <p:cNvPr id="4119" name="AutoShape 23">
            <a:hlinkClick r:id="rId3" highlightClick="1"/>
          </p:cNvPr>
          <p:cNvSpPr>
            <a:spLocks noChangeArrowheads="1"/>
          </p:cNvSpPr>
          <p:nvPr/>
        </p:nvSpPr>
        <p:spPr bwMode="auto">
          <a:xfrm>
            <a:off x="179388" y="5661025"/>
            <a:ext cx="2016125" cy="576263"/>
          </a:xfrm>
          <a:prstGeom prst="actionButtonBlank">
            <a:avLst/>
          </a:prstGeom>
          <a:solidFill>
            <a:schemeClr val="bg1"/>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sl-SI" altLang="sl-SI" sz="1800"/>
              <a:t>TOVARNIŠKE </a:t>
            </a:r>
          </a:p>
          <a:p>
            <a:pPr algn="ctr">
              <a:spcBef>
                <a:spcPct val="0"/>
              </a:spcBef>
              <a:buClrTx/>
              <a:buSzTx/>
              <a:buFontTx/>
              <a:buNone/>
            </a:pPr>
            <a:r>
              <a:rPr lang="sl-SI" altLang="sl-SI" sz="1800"/>
              <a:t>DELAVKE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p:cTn id="13" dur="500" fill="hold"/>
                                        <p:tgtEl>
                                          <p:spTgt spid="4102"/>
                                        </p:tgtEl>
                                        <p:attrNameLst>
                                          <p:attrName>ppt_w</p:attrName>
                                        </p:attrNameLst>
                                      </p:cBhvr>
                                      <p:tavLst>
                                        <p:tav tm="0">
                                          <p:val>
                                            <p:fltVal val="0"/>
                                          </p:val>
                                        </p:tav>
                                        <p:tav tm="100000">
                                          <p:val>
                                            <p:strVal val="#ppt_w"/>
                                          </p:val>
                                        </p:tav>
                                      </p:tavLst>
                                    </p:anim>
                                    <p:anim calcmode="lin" valueType="num">
                                      <p:cBhvr>
                                        <p:cTn id="14" dur="500" fill="hold"/>
                                        <p:tgtEl>
                                          <p:spTgt spid="410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fill="hold"/>
                                        <p:tgtEl>
                                          <p:spTgt spid="4098"/>
                                        </p:tgtEl>
                                        <p:attrNameLst>
                                          <p:attrName>ppt_w</p:attrName>
                                        </p:attrNameLst>
                                      </p:cBhvr>
                                      <p:tavLst>
                                        <p:tav tm="0">
                                          <p:val>
                                            <p:strVal val="#ppt_w*0.05"/>
                                          </p:val>
                                        </p:tav>
                                        <p:tav tm="100000">
                                          <p:val>
                                            <p:strVal val="#ppt_w"/>
                                          </p:val>
                                        </p:tav>
                                      </p:tavLst>
                                    </p:anim>
                                    <p:anim calcmode="lin" valueType="num">
                                      <p:cBhvr>
                                        <p:cTn id="20" dur="500" fill="hold"/>
                                        <p:tgtEl>
                                          <p:spTgt spid="4098"/>
                                        </p:tgtEl>
                                        <p:attrNameLst>
                                          <p:attrName>ppt_h</p:attrName>
                                        </p:attrNameLst>
                                      </p:cBhvr>
                                      <p:tavLst>
                                        <p:tav tm="0">
                                          <p:val>
                                            <p:strVal val="#ppt_h"/>
                                          </p:val>
                                        </p:tav>
                                        <p:tav tm="100000">
                                          <p:val>
                                            <p:strVal val="#ppt_h"/>
                                          </p:val>
                                        </p:tav>
                                      </p:tavLst>
                                    </p:anim>
                                    <p:anim calcmode="lin" valueType="num">
                                      <p:cBhvr>
                                        <p:cTn id="21" dur="500" fill="hold"/>
                                        <p:tgtEl>
                                          <p:spTgt spid="4098"/>
                                        </p:tgtEl>
                                        <p:attrNameLst>
                                          <p:attrName>ppt_x</p:attrName>
                                        </p:attrNameLst>
                                      </p:cBhvr>
                                      <p:tavLst>
                                        <p:tav tm="0">
                                          <p:val>
                                            <p:strVal val="#ppt_x-.2"/>
                                          </p:val>
                                        </p:tav>
                                        <p:tav tm="100000">
                                          <p:val>
                                            <p:strVal val="#ppt_x"/>
                                          </p:val>
                                        </p:tav>
                                      </p:tavLst>
                                    </p:anim>
                                    <p:anim calcmode="lin" valueType="num">
                                      <p:cBhvr>
                                        <p:cTn id="22" dur="500" fill="hold"/>
                                        <p:tgtEl>
                                          <p:spTgt spid="4098"/>
                                        </p:tgtEl>
                                        <p:attrNameLst>
                                          <p:attrName>ppt_y</p:attrName>
                                        </p:attrNameLst>
                                      </p:cBhvr>
                                      <p:tavLst>
                                        <p:tav tm="0">
                                          <p:val>
                                            <p:strVal val="#ppt_y"/>
                                          </p:val>
                                        </p:tav>
                                        <p:tav tm="100000">
                                          <p:val>
                                            <p:strVal val="#ppt_y"/>
                                          </p:val>
                                        </p:tav>
                                      </p:tavLst>
                                    </p:anim>
                                    <p:animEffect transition="in" filter="fade">
                                      <p:cBhvr>
                                        <p:cTn id="23" dur="500"/>
                                        <p:tgtEl>
                                          <p:spTgt spid="40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4108"/>
                                        </p:tgtEl>
                                        <p:attrNameLst>
                                          <p:attrName>style.visibility</p:attrName>
                                        </p:attrNameLst>
                                      </p:cBhvr>
                                      <p:to>
                                        <p:strVal val="visible"/>
                                      </p:to>
                                    </p:set>
                                    <p:animEffect transition="in" filter="strips(downLeft)">
                                      <p:cBhvr>
                                        <p:cTn id="28" dur="500"/>
                                        <p:tgtEl>
                                          <p:spTgt spid="410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4101"/>
                                        </p:tgtEl>
                                        <p:attrNameLst>
                                          <p:attrName>style.visibility</p:attrName>
                                        </p:attrNameLst>
                                      </p:cBhvr>
                                      <p:to>
                                        <p:strVal val="visible"/>
                                      </p:to>
                                    </p:set>
                                    <p:animEffect transition="in" filter="strips(downLeft)">
                                      <p:cBhvr>
                                        <p:cTn id="33" dur="500"/>
                                        <p:tgtEl>
                                          <p:spTgt spid="410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4116"/>
                                        </p:tgtEl>
                                        <p:attrNameLst>
                                          <p:attrName>style.visibility</p:attrName>
                                        </p:attrNameLst>
                                      </p:cBhvr>
                                      <p:to>
                                        <p:strVal val="visible"/>
                                      </p:to>
                                    </p:set>
                                    <p:animEffect transition="in" filter="plus(in)">
                                      <p:cBhvr>
                                        <p:cTn id="38" dur="2000"/>
                                        <p:tgtEl>
                                          <p:spTgt spid="41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3" presetClass="entr" presetSubtype="16" fill="hold" grpId="0" nodeType="clickEffect">
                                  <p:stCondLst>
                                    <p:cond delay="0"/>
                                  </p:stCondLst>
                                  <p:childTnLst>
                                    <p:set>
                                      <p:cBhvr>
                                        <p:cTn id="42" dur="1" fill="hold">
                                          <p:stCondLst>
                                            <p:cond delay="0"/>
                                          </p:stCondLst>
                                        </p:cTn>
                                        <p:tgtEl>
                                          <p:spTgt spid="4118"/>
                                        </p:tgtEl>
                                        <p:attrNameLst>
                                          <p:attrName>style.visibility</p:attrName>
                                        </p:attrNameLst>
                                      </p:cBhvr>
                                      <p:to>
                                        <p:strVal val="visible"/>
                                      </p:to>
                                    </p:set>
                                    <p:animEffect transition="in" filter="plus(in)">
                                      <p:cBhvr>
                                        <p:cTn id="43" dur="2000"/>
                                        <p:tgtEl>
                                          <p:spTgt spid="41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3" presetClass="entr" presetSubtype="16" fill="hold" grpId="0" nodeType="clickEffect">
                                  <p:stCondLst>
                                    <p:cond delay="0"/>
                                  </p:stCondLst>
                                  <p:childTnLst>
                                    <p:set>
                                      <p:cBhvr>
                                        <p:cTn id="47" dur="1" fill="hold">
                                          <p:stCondLst>
                                            <p:cond delay="0"/>
                                          </p:stCondLst>
                                        </p:cTn>
                                        <p:tgtEl>
                                          <p:spTgt spid="4117"/>
                                        </p:tgtEl>
                                        <p:attrNameLst>
                                          <p:attrName>style.visibility</p:attrName>
                                        </p:attrNameLst>
                                      </p:cBhvr>
                                      <p:to>
                                        <p:strVal val="visible"/>
                                      </p:to>
                                    </p:set>
                                    <p:animEffect transition="in" filter="plus(in)">
                                      <p:cBhvr>
                                        <p:cTn id="48" dur="2000"/>
                                        <p:tgtEl>
                                          <p:spTgt spid="41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19"/>
                                        </p:tgtEl>
                                        <p:attrNameLst>
                                          <p:attrName>style.visibility</p:attrName>
                                        </p:attrNameLst>
                                      </p:cBhvr>
                                      <p:to>
                                        <p:strVal val="visible"/>
                                      </p:to>
                                    </p:set>
                                    <p:animEffect transition="in" filter="fade">
                                      <p:cBhvr>
                                        <p:cTn id="53" dur="2000"/>
                                        <p:tgtEl>
                                          <p:spTgt spid="4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1" grpId="0" animBg="1"/>
      <p:bldP spid="4102" grpId="0" animBg="1"/>
      <p:bldP spid="4105" grpId="0"/>
      <p:bldP spid="4116" grpId="0" animBg="1"/>
      <p:bldP spid="4117" grpId="0"/>
      <p:bldP spid="4118" grpId="0"/>
      <p:bldP spid="41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179388" y="188913"/>
            <a:ext cx="4248150" cy="3454400"/>
          </a:xfrm>
          <a:prstGeom prst="rect">
            <a:avLst/>
          </a:prstGeom>
          <a:solidFill>
            <a:schemeClr val="bg1"/>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2000" b="1">
                <a:solidFill>
                  <a:srgbClr val="FF0000"/>
                </a:solidFill>
              </a:rPr>
              <a:t>BIVANJE DELAVCEV</a:t>
            </a:r>
            <a:r>
              <a:rPr lang="sl-SI" altLang="sl-SI" sz="2000" b="1">
                <a:solidFill>
                  <a:srgbClr val="CC0000"/>
                </a:solidFill>
              </a:rPr>
              <a:t> </a:t>
            </a:r>
          </a:p>
          <a:p>
            <a:pPr>
              <a:spcBef>
                <a:spcPct val="0"/>
              </a:spcBef>
              <a:buClrTx/>
              <a:buSzTx/>
              <a:buFontTx/>
              <a:buNone/>
            </a:pPr>
            <a:r>
              <a:rPr lang="sl-SI" altLang="sl-SI" sz="2000"/>
              <a:t>Na obrobju mesta, </a:t>
            </a:r>
            <a:r>
              <a:rPr lang="sl-SI" altLang="sl-SI" sz="2000" b="1"/>
              <a:t>delavske četrti</a:t>
            </a:r>
            <a:r>
              <a:rPr lang="sl-SI" altLang="sl-SI" sz="2000"/>
              <a:t>.</a:t>
            </a:r>
          </a:p>
          <a:p>
            <a:pPr>
              <a:spcBef>
                <a:spcPct val="0"/>
              </a:spcBef>
              <a:buClrTx/>
              <a:buSzTx/>
              <a:buFontTx/>
              <a:buNone/>
            </a:pPr>
            <a:r>
              <a:rPr lang="sl-SI" altLang="sl-SI" sz="2000" b="1"/>
              <a:t>Ulice</a:t>
            </a:r>
            <a:r>
              <a:rPr lang="sl-SI" altLang="sl-SI" sz="2000"/>
              <a:t> netlakovane, blatne.</a:t>
            </a:r>
          </a:p>
          <a:p>
            <a:pPr>
              <a:spcBef>
                <a:spcPct val="0"/>
              </a:spcBef>
              <a:buClrTx/>
              <a:buSzTx/>
              <a:buFontTx/>
              <a:buNone/>
            </a:pPr>
            <a:endParaRPr lang="sl-SI" altLang="sl-SI" sz="2000" b="1"/>
          </a:p>
          <a:p>
            <a:pPr>
              <a:spcBef>
                <a:spcPct val="0"/>
              </a:spcBef>
              <a:buClrTx/>
              <a:buSzTx/>
              <a:buFontTx/>
              <a:buNone/>
            </a:pPr>
            <a:r>
              <a:rPr lang="sl-SI" altLang="sl-SI" sz="2000" b="1"/>
              <a:t>Hiše </a:t>
            </a:r>
            <a:r>
              <a:rPr lang="sl-SI" altLang="sl-SI" sz="2000"/>
              <a:t>slabo narejene</a:t>
            </a:r>
            <a:r>
              <a:rPr lang="sl-SI" altLang="sl-SI" sz="2000" b="1"/>
              <a:t>, </a:t>
            </a:r>
            <a:r>
              <a:rPr lang="sl-SI" altLang="sl-SI" sz="2000"/>
              <a:t>vlažne</a:t>
            </a:r>
            <a:r>
              <a:rPr lang="sl-SI" altLang="sl-SI" sz="2000" b="1"/>
              <a:t> </a:t>
            </a:r>
          </a:p>
          <a:p>
            <a:pPr>
              <a:spcBef>
                <a:spcPct val="0"/>
              </a:spcBef>
              <a:buClrTx/>
              <a:buSzTx/>
              <a:buFontTx/>
              <a:buNone/>
            </a:pPr>
            <a:r>
              <a:rPr lang="sl-SI" altLang="sl-SI" sz="2000"/>
              <a:t>brez kanalizacije in tekoče vode. </a:t>
            </a:r>
          </a:p>
          <a:p>
            <a:pPr>
              <a:spcBef>
                <a:spcPct val="0"/>
              </a:spcBef>
              <a:buClrTx/>
              <a:buSzTx/>
              <a:buFontTx/>
              <a:buNone/>
            </a:pPr>
            <a:endParaRPr lang="sl-SI" altLang="sl-SI" sz="2000"/>
          </a:p>
          <a:p>
            <a:pPr>
              <a:spcBef>
                <a:spcPct val="0"/>
              </a:spcBef>
              <a:buClrTx/>
              <a:buSzTx/>
              <a:buFontTx/>
              <a:buNone/>
            </a:pPr>
            <a:r>
              <a:rPr lang="sl-SI" altLang="sl-SI" sz="2000" b="1"/>
              <a:t>Stanovanja</a:t>
            </a:r>
            <a:r>
              <a:rPr lang="sl-SI" altLang="sl-SI" sz="2000"/>
              <a:t> majhna, ena soba </a:t>
            </a:r>
          </a:p>
          <a:p>
            <a:pPr>
              <a:spcBef>
                <a:spcPct val="0"/>
              </a:spcBef>
              <a:buClrTx/>
              <a:buSzTx/>
              <a:buFontTx/>
              <a:buNone/>
            </a:pPr>
            <a:r>
              <a:rPr lang="sl-SI" altLang="sl-SI" sz="2000"/>
              <a:t>za celo družino. malo pohištva. </a:t>
            </a:r>
          </a:p>
          <a:p>
            <a:pPr>
              <a:spcBef>
                <a:spcPct val="0"/>
              </a:spcBef>
              <a:buClrTx/>
              <a:buSzTx/>
              <a:buFontTx/>
              <a:buNone/>
            </a:pPr>
            <a:r>
              <a:rPr lang="sl-SI" altLang="sl-SI" sz="2000"/>
              <a:t>Onesnaženost, zajedavci.</a:t>
            </a:r>
          </a:p>
          <a:p>
            <a:pPr>
              <a:spcBef>
                <a:spcPct val="0"/>
              </a:spcBef>
              <a:buClrTx/>
              <a:buSzTx/>
              <a:buFontTx/>
              <a:buNone/>
            </a:pPr>
            <a:r>
              <a:rPr lang="sl-SI" altLang="sl-SI" sz="2000"/>
              <a:t>Premalo stanovanj.</a:t>
            </a:r>
          </a:p>
        </p:txBody>
      </p:sp>
      <p:sp>
        <p:nvSpPr>
          <p:cNvPr id="7177" name="Rectangle 9"/>
          <p:cNvSpPr>
            <a:spLocks noChangeArrowheads="1"/>
          </p:cNvSpPr>
          <p:nvPr/>
        </p:nvSpPr>
        <p:spPr bwMode="auto">
          <a:xfrm>
            <a:off x="179388" y="3716338"/>
            <a:ext cx="4248150" cy="2998787"/>
          </a:xfrm>
          <a:prstGeom prst="rect">
            <a:avLst/>
          </a:prstGeom>
          <a:solidFill>
            <a:srgbClr val="F8D980"/>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1800" i="1"/>
              <a:t>»V sobi, veliki kakih deset kvadratnih metrov, smo našli pet mož, tri ženske in tri otroke, od katerih sta dva imela norice. V sobi ni bilo ničesar vrednega, temveč le dva polomljena stola. Na tleh pa dve polomljeni postelji. Na vrvi, ki je bila speljana čez sobo, je viselo nekaj umazanih oblek. Ob ognjišču je bil koš, poln človeških iztrebkov.« </a:t>
            </a:r>
          </a:p>
          <a:p>
            <a:pPr>
              <a:spcBef>
                <a:spcPct val="0"/>
              </a:spcBef>
              <a:buClrTx/>
              <a:buSzTx/>
              <a:buFontTx/>
              <a:buNone/>
            </a:pPr>
            <a:r>
              <a:rPr lang="sl-SI" altLang="sl-SI" sz="1400"/>
              <a:t>(opis delavskega stanovanja v angl. mestu Darlington leta 1851)</a:t>
            </a:r>
          </a:p>
        </p:txBody>
      </p:sp>
      <p:sp>
        <p:nvSpPr>
          <p:cNvPr id="7178" name="Rectangle 10"/>
          <p:cNvSpPr>
            <a:spLocks noChangeArrowheads="1"/>
          </p:cNvSpPr>
          <p:nvPr/>
        </p:nvSpPr>
        <p:spPr bwMode="auto">
          <a:xfrm>
            <a:off x="4932363" y="260350"/>
            <a:ext cx="4032250" cy="3149600"/>
          </a:xfrm>
          <a:prstGeom prst="rect">
            <a:avLst/>
          </a:prstGeom>
          <a:solidFill>
            <a:schemeClr val="bg1"/>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sl-SI" altLang="sl-SI" sz="2000" b="1">
                <a:solidFill>
                  <a:srgbClr val="FF0000"/>
                </a:solidFill>
              </a:rPr>
              <a:t>MEŠČANSKI SREDNJI SLOJ</a:t>
            </a:r>
            <a:r>
              <a:rPr lang="sl-SI" altLang="sl-SI" sz="2000">
                <a:solidFill>
                  <a:srgbClr val="FF0000"/>
                </a:solidFill>
              </a:rPr>
              <a:t>:</a:t>
            </a:r>
            <a:r>
              <a:rPr lang="sl-SI" altLang="sl-SI" sz="2000" b="1"/>
              <a:t> </a:t>
            </a:r>
          </a:p>
          <a:p>
            <a:pPr>
              <a:spcBef>
                <a:spcPct val="0"/>
              </a:spcBef>
              <a:buClrTx/>
              <a:buSzTx/>
              <a:buFontTx/>
              <a:buNone/>
            </a:pPr>
            <a:r>
              <a:rPr lang="sl-SI" altLang="sl-SI" sz="2000"/>
              <a:t>zdravniki, uradniki, inženirji, </a:t>
            </a:r>
          </a:p>
          <a:p>
            <a:pPr>
              <a:spcBef>
                <a:spcPct val="0"/>
              </a:spcBef>
              <a:buClrTx/>
              <a:buSzTx/>
              <a:buFontTx/>
              <a:buNone/>
            </a:pPr>
            <a:r>
              <a:rPr lang="sl-SI" altLang="sl-SI" sz="2000"/>
              <a:t>obrtniki, učitelji, lastniki malih tovarn in trgovin.</a:t>
            </a:r>
          </a:p>
          <a:p>
            <a:pPr>
              <a:spcBef>
                <a:spcPct val="0"/>
              </a:spcBef>
              <a:buClrTx/>
              <a:buSzTx/>
              <a:buFontTx/>
              <a:buNone/>
            </a:pPr>
            <a:endParaRPr lang="sl-SI" altLang="sl-SI" sz="2000" b="1"/>
          </a:p>
          <a:p>
            <a:pPr>
              <a:spcBef>
                <a:spcPct val="0"/>
              </a:spcBef>
              <a:buClrTx/>
              <a:buSzTx/>
              <a:buFontTx/>
              <a:buNone/>
            </a:pPr>
            <a:r>
              <a:rPr lang="sl-SI" altLang="sl-SI" sz="2000" b="1"/>
              <a:t>Hiše</a:t>
            </a:r>
            <a:r>
              <a:rPr lang="sl-SI" altLang="sl-SI" sz="2000"/>
              <a:t> prostorne, solidne, urejene, </a:t>
            </a:r>
          </a:p>
          <a:p>
            <a:pPr>
              <a:spcBef>
                <a:spcPct val="0"/>
              </a:spcBef>
              <a:buClrTx/>
              <a:buSzTx/>
              <a:buFontTx/>
              <a:buNone/>
            </a:pPr>
            <a:r>
              <a:rPr lang="sl-SI" altLang="sl-SI" sz="2000"/>
              <a:t>in čiste, gospodinjska pomočnica. </a:t>
            </a:r>
          </a:p>
          <a:p>
            <a:pPr>
              <a:spcBef>
                <a:spcPct val="0"/>
              </a:spcBef>
              <a:buClrTx/>
              <a:buSzTx/>
              <a:buFontTx/>
              <a:buNone/>
            </a:pPr>
            <a:endParaRPr lang="sl-SI" altLang="sl-SI" sz="2000" b="1"/>
          </a:p>
          <a:p>
            <a:pPr>
              <a:spcBef>
                <a:spcPct val="0"/>
              </a:spcBef>
              <a:buClrTx/>
              <a:buSzTx/>
              <a:buFontTx/>
              <a:buNone/>
            </a:pPr>
            <a:r>
              <a:rPr lang="sl-SI" altLang="sl-SI" sz="2000" b="1"/>
              <a:t>Stanovanja</a:t>
            </a:r>
            <a:r>
              <a:rPr lang="sl-SI" altLang="sl-SI" sz="2000"/>
              <a:t> udobna, okrasje oblazinjeno pohištvo, mize, klopi. </a:t>
            </a:r>
          </a:p>
        </p:txBody>
      </p:sp>
      <p:sp>
        <p:nvSpPr>
          <p:cNvPr id="7179" name="AutoShape 11">
            <a:hlinkClick r:id="rId3" highlightClick="1">
              <a:snd r:embed="rId2" name="applause.wav"/>
            </a:hlinkClick>
          </p:cNvPr>
          <p:cNvSpPr>
            <a:spLocks noChangeArrowheads="1"/>
          </p:cNvSpPr>
          <p:nvPr/>
        </p:nvSpPr>
        <p:spPr bwMode="auto">
          <a:xfrm>
            <a:off x="5508625" y="5661025"/>
            <a:ext cx="2232025" cy="576263"/>
          </a:xfrm>
          <a:prstGeom prst="actionButtonSound">
            <a:avLst/>
          </a:prstGeom>
          <a:solidFill>
            <a:srgbClr val="969696"/>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sl-SI" altLang="sl-SI" sz="1600"/>
              <a:t>DIRTY OLD TOWN</a:t>
            </a:r>
          </a:p>
        </p:txBody>
      </p:sp>
      <p:sp>
        <p:nvSpPr>
          <p:cNvPr id="7180" name="AutoShape 12">
            <a:hlinkClick r:id="rId4" highlightClick="1"/>
          </p:cNvPr>
          <p:cNvSpPr>
            <a:spLocks noChangeArrowheads="1"/>
          </p:cNvSpPr>
          <p:nvPr/>
        </p:nvSpPr>
        <p:spPr bwMode="auto">
          <a:xfrm>
            <a:off x="5508625" y="4868863"/>
            <a:ext cx="2232025" cy="576262"/>
          </a:xfrm>
          <a:prstGeom prst="actionButtonBlank">
            <a:avLst/>
          </a:prstGeom>
          <a:solidFill>
            <a:srgbClr val="969696"/>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sl-SI" altLang="sl-SI" sz="1800"/>
              <a:t>MANCHESTER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p:cTn id="7" dur="500" fill="hold"/>
                                        <p:tgtEl>
                                          <p:spTgt spid="7179"/>
                                        </p:tgtEl>
                                        <p:attrNameLst>
                                          <p:attrName>ppt_w</p:attrName>
                                        </p:attrNameLst>
                                      </p:cBhvr>
                                      <p:tavLst>
                                        <p:tav tm="0">
                                          <p:val>
                                            <p:strVal val="#ppt_w*0.05"/>
                                          </p:val>
                                        </p:tav>
                                        <p:tav tm="100000">
                                          <p:val>
                                            <p:strVal val="#ppt_w"/>
                                          </p:val>
                                        </p:tav>
                                      </p:tavLst>
                                    </p:anim>
                                    <p:anim calcmode="lin" valueType="num">
                                      <p:cBhvr>
                                        <p:cTn id="8" dur="500" fill="hold"/>
                                        <p:tgtEl>
                                          <p:spTgt spid="7179"/>
                                        </p:tgtEl>
                                        <p:attrNameLst>
                                          <p:attrName>ppt_h</p:attrName>
                                        </p:attrNameLst>
                                      </p:cBhvr>
                                      <p:tavLst>
                                        <p:tav tm="0">
                                          <p:val>
                                            <p:strVal val="#ppt_h"/>
                                          </p:val>
                                        </p:tav>
                                        <p:tav tm="100000">
                                          <p:val>
                                            <p:strVal val="#ppt_h"/>
                                          </p:val>
                                        </p:tav>
                                      </p:tavLst>
                                    </p:anim>
                                    <p:anim calcmode="lin" valueType="num">
                                      <p:cBhvr>
                                        <p:cTn id="9" dur="500" fill="hold"/>
                                        <p:tgtEl>
                                          <p:spTgt spid="7179"/>
                                        </p:tgtEl>
                                        <p:attrNameLst>
                                          <p:attrName>ppt_x</p:attrName>
                                        </p:attrNameLst>
                                      </p:cBhvr>
                                      <p:tavLst>
                                        <p:tav tm="0">
                                          <p:val>
                                            <p:strVal val="#ppt_x-.2"/>
                                          </p:val>
                                        </p:tav>
                                        <p:tav tm="100000">
                                          <p:val>
                                            <p:strVal val="#ppt_x"/>
                                          </p:val>
                                        </p:tav>
                                      </p:tavLst>
                                    </p:anim>
                                    <p:anim calcmode="lin" valueType="num">
                                      <p:cBhvr>
                                        <p:cTn id="10" dur="500" fill="hold"/>
                                        <p:tgtEl>
                                          <p:spTgt spid="7179"/>
                                        </p:tgtEl>
                                        <p:attrNameLst>
                                          <p:attrName>ppt_y</p:attrName>
                                        </p:attrNameLst>
                                      </p:cBhvr>
                                      <p:tavLst>
                                        <p:tav tm="0">
                                          <p:val>
                                            <p:strVal val="#ppt_y"/>
                                          </p:val>
                                        </p:tav>
                                        <p:tav tm="100000">
                                          <p:val>
                                            <p:strVal val="#ppt_y"/>
                                          </p:val>
                                        </p:tav>
                                      </p:tavLst>
                                    </p:anim>
                                    <p:animEffect transition="in" filter="fade">
                                      <p:cBhvr>
                                        <p:cTn id="11" dur="500"/>
                                        <p:tgtEl>
                                          <p:spTgt spid="71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7177"/>
                                        </p:tgtEl>
                                        <p:attrNameLst>
                                          <p:attrName>style.visibility</p:attrName>
                                        </p:attrNameLst>
                                      </p:cBhvr>
                                      <p:to>
                                        <p:strVal val="visible"/>
                                      </p:to>
                                    </p:set>
                                    <p:anim calcmode="discrete" valueType="clr">
                                      <p:cBhvr override="childStyle">
                                        <p:cTn id="16" dur="50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17" dur="500"/>
                                        <p:tgtEl>
                                          <p:spTgt spid="7177"/>
                                        </p:tgtEl>
                                        <p:attrNameLst>
                                          <p:attrName>fillcolor</p:attrName>
                                        </p:attrNameLst>
                                      </p:cBhvr>
                                      <p:tavLst>
                                        <p:tav tm="0">
                                          <p:val>
                                            <p:clrVal>
                                              <a:schemeClr val="accent2"/>
                                            </p:clrVal>
                                          </p:val>
                                        </p:tav>
                                        <p:tav tm="50000">
                                          <p:val>
                                            <p:clrVal>
                                              <a:schemeClr val="hlink"/>
                                            </p:clrVal>
                                          </p:val>
                                        </p:tav>
                                      </p:tavLst>
                                    </p:anim>
                                    <p:set>
                                      <p:cBhvr>
                                        <p:cTn id="18" dur="500"/>
                                        <p:tgtEl>
                                          <p:spTgt spid="7177"/>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wipe(down)">
                                      <p:cBhvr>
                                        <p:cTn id="23" dur="580">
                                          <p:stCondLst>
                                            <p:cond delay="0"/>
                                          </p:stCondLst>
                                        </p:cTn>
                                        <p:tgtEl>
                                          <p:spTgt spid="7172"/>
                                        </p:tgtEl>
                                      </p:cBhvr>
                                    </p:animEffect>
                                    <p:anim calcmode="lin" valueType="num">
                                      <p:cBhvr>
                                        <p:cTn id="24"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2"/>
                                        </p:tgtEl>
                                      </p:cBhvr>
                                      <p:to x="100000" y="60000"/>
                                    </p:animScale>
                                    <p:animScale>
                                      <p:cBhvr>
                                        <p:cTn id="30" dur="166" decel="50000">
                                          <p:stCondLst>
                                            <p:cond delay="676"/>
                                          </p:stCondLst>
                                        </p:cTn>
                                        <p:tgtEl>
                                          <p:spTgt spid="7172"/>
                                        </p:tgtEl>
                                      </p:cBhvr>
                                      <p:to x="100000" y="100000"/>
                                    </p:animScale>
                                    <p:animScale>
                                      <p:cBhvr>
                                        <p:cTn id="31" dur="26">
                                          <p:stCondLst>
                                            <p:cond delay="1312"/>
                                          </p:stCondLst>
                                        </p:cTn>
                                        <p:tgtEl>
                                          <p:spTgt spid="7172"/>
                                        </p:tgtEl>
                                      </p:cBhvr>
                                      <p:to x="100000" y="80000"/>
                                    </p:animScale>
                                    <p:animScale>
                                      <p:cBhvr>
                                        <p:cTn id="32" dur="166" decel="50000">
                                          <p:stCondLst>
                                            <p:cond delay="1338"/>
                                          </p:stCondLst>
                                        </p:cTn>
                                        <p:tgtEl>
                                          <p:spTgt spid="7172"/>
                                        </p:tgtEl>
                                      </p:cBhvr>
                                      <p:to x="100000" y="100000"/>
                                    </p:animScale>
                                    <p:animScale>
                                      <p:cBhvr>
                                        <p:cTn id="33" dur="26">
                                          <p:stCondLst>
                                            <p:cond delay="1642"/>
                                          </p:stCondLst>
                                        </p:cTn>
                                        <p:tgtEl>
                                          <p:spTgt spid="7172"/>
                                        </p:tgtEl>
                                      </p:cBhvr>
                                      <p:to x="100000" y="90000"/>
                                    </p:animScale>
                                    <p:animScale>
                                      <p:cBhvr>
                                        <p:cTn id="34" dur="166" decel="50000">
                                          <p:stCondLst>
                                            <p:cond delay="1668"/>
                                          </p:stCondLst>
                                        </p:cTn>
                                        <p:tgtEl>
                                          <p:spTgt spid="7172"/>
                                        </p:tgtEl>
                                      </p:cBhvr>
                                      <p:to x="100000" y="100000"/>
                                    </p:animScale>
                                    <p:animScale>
                                      <p:cBhvr>
                                        <p:cTn id="35" dur="26">
                                          <p:stCondLst>
                                            <p:cond delay="1808"/>
                                          </p:stCondLst>
                                        </p:cTn>
                                        <p:tgtEl>
                                          <p:spTgt spid="7172"/>
                                        </p:tgtEl>
                                      </p:cBhvr>
                                      <p:to x="100000" y="95000"/>
                                    </p:animScale>
                                    <p:animScale>
                                      <p:cBhvr>
                                        <p:cTn id="36" dur="166" decel="50000">
                                          <p:stCondLst>
                                            <p:cond delay="1834"/>
                                          </p:stCondLst>
                                        </p:cTn>
                                        <p:tgtEl>
                                          <p:spTgt spid="7172"/>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178"/>
                                        </p:tgtEl>
                                        <p:attrNameLst>
                                          <p:attrName>style.visibility</p:attrName>
                                        </p:attrNameLst>
                                      </p:cBhvr>
                                      <p:to>
                                        <p:strVal val="visible"/>
                                      </p:to>
                                    </p:set>
                                    <p:animEffect transition="in" filter="wipe(down)">
                                      <p:cBhvr>
                                        <p:cTn id="41" dur="580">
                                          <p:stCondLst>
                                            <p:cond delay="0"/>
                                          </p:stCondLst>
                                        </p:cTn>
                                        <p:tgtEl>
                                          <p:spTgt spid="7178"/>
                                        </p:tgtEl>
                                      </p:cBhvr>
                                    </p:animEffect>
                                    <p:anim calcmode="lin" valueType="num">
                                      <p:cBhvr>
                                        <p:cTn id="42" dur="1822" tmFilter="0,0; 0.14,0.36; 0.43,0.73; 0.71,0.91; 1.0,1.0">
                                          <p:stCondLst>
                                            <p:cond delay="0"/>
                                          </p:stCondLst>
                                        </p:cTn>
                                        <p:tgtEl>
                                          <p:spTgt spid="717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17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17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17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178"/>
                                        </p:tgtEl>
                                        <p:attrNameLst>
                                          <p:attrName>ppt_y</p:attrName>
                                        </p:attrNameLst>
                                      </p:cBhvr>
                                      <p:tavLst>
                                        <p:tav tm="0" fmla="#ppt_y-sin(pi*$)/81">
                                          <p:val>
                                            <p:fltVal val="0"/>
                                          </p:val>
                                        </p:tav>
                                        <p:tav tm="100000">
                                          <p:val>
                                            <p:fltVal val="1"/>
                                          </p:val>
                                        </p:tav>
                                      </p:tavLst>
                                    </p:anim>
                                    <p:animScale>
                                      <p:cBhvr>
                                        <p:cTn id="47" dur="26">
                                          <p:stCondLst>
                                            <p:cond delay="650"/>
                                          </p:stCondLst>
                                        </p:cTn>
                                        <p:tgtEl>
                                          <p:spTgt spid="7178"/>
                                        </p:tgtEl>
                                      </p:cBhvr>
                                      <p:to x="100000" y="60000"/>
                                    </p:animScale>
                                    <p:animScale>
                                      <p:cBhvr>
                                        <p:cTn id="48" dur="166" decel="50000">
                                          <p:stCondLst>
                                            <p:cond delay="676"/>
                                          </p:stCondLst>
                                        </p:cTn>
                                        <p:tgtEl>
                                          <p:spTgt spid="7178"/>
                                        </p:tgtEl>
                                      </p:cBhvr>
                                      <p:to x="100000" y="100000"/>
                                    </p:animScale>
                                    <p:animScale>
                                      <p:cBhvr>
                                        <p:cTn id="49" dur="26">
                                          <p:stCondLst>
                                            <p:cond delay="1312"/>
                                          </p:stCondLst>
                                        </p:cTn>
                                        <p:tgtEl>
                                          <p:spTgt spid="7178"/>
                                        </p:tgtEl>
                                      </p:cBhvr>
                                      <p:to x="100000" y="80000"/>
                                    </p:animScale>
                                    <p:animScale>
                                      <p:cBhvr>
                                        <p:cTn id="50" dur="166" decel="50000">
                                          <p:stCondLst>
                                            <p:cond delay="1338"/>
                                          </p:stCondLst>
                                        </p:cTn>
                                        <p:tgtEl>
                                          <p:spTgt spid="7178"/>
                                        </p:tgtEl>
                                      </p:cBhvr>
                                      <p:to x="100000" y="100000"/>
                                    </p:animScale>
                                    <p:animScale>
                                      <p:cBhvr>
                                        <p:cTn id="51" dur="26">
                                          <p:stCondLst>
                                            <p:cond delay="1642"/>
                                          </p:stCondLst>
                                        </p:cTn>
                                        <p:tgtEl>
                                          <p:spTgt spid="7178"/>
                                        </p:tgtEl>
                                      </p:cBhvr>
                                      <p:to x="100000" y="90000"/>
                                    </p:animScale>
                                    <p:animScale>
                                      <p:cBhvr>
                                        <p:cTn id="52" dur="166" decel="50000">
                                          <p:stCondLst>
                                            <p:cond delay="1668"/>
                                          </p:stCondLst>
                                        </p:cTn>
                                        <p:tgtEl>
                                          <p:spTgt spid="7178"/>
                                        </p:tgtEl>
                                      </p:cBhvr>
                                      <p:to x="100000" y="100000"/>
                                    </p:animScale>
                                    <p:animScale>
                                      <p:cBhvr>
                                        <p:cTn id="53" dur="26">
                                          <p:stCondLst>
                                            <p:cond delay="1808"/>
                                          </p:stCondLst>
                                        </p:cTn>
                                        <p:tgtEl>
                                          <p:spTgt spid="7178"/>
                                        </p:tgtEl>
                                      </p:cBhvr>
                                      <p:to x="100000" y="95000"/>
                                    </p:animScale>
                                    <p:animScale>
                                      <p:cBhvr>
                                        <p:cTn id="54" dur="166" decel="50000">
                                          <p:stCondLst>
                                            <p:cond delay="1834"/>
                                          </p:stCondLst>
                                        </p:cTn>
                                        <p:tgtEl>
                                          <p:spTgt spid="7178"/>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7180"/>
                                        </p:tgtEl>
                                        <p:attrNameLst>
                                          <p:attrName>style.visibility</p:attrName>
                                        </p:attrNameLst>
                                      </p:cBhvr>
                                      <p:to>
                                        <p:strVal val="visible"/>
                                      </p:to>
                                    </p:set>
                                    <p:anim calcmode="lin" valueType="num">
                                      <p:cBhvr>
                                        <p:cTn id="59" dur="500" fill="hold"/>
                                        <p:tgtEl>
                                          <p:spTgt spid="7180"/>
                                        </p:tgtEl>
                                        <p:attrNameLst>
                                          <p:attrName>ppt_w</p:attrName>
                                        </p:attrNameLst>
                                      </p:cBhvr>
                                      <p:tavLst>
                                        <p:tav tm="0">
                                          <p:val>
                                            <p:strVal val="#ppt_w*0.05"/>
                                          </p:val>
                                        </p:tav>
                                        <p:tav tm="100000">
                                          <p:val>
                                            <p:strVal val="#ppt_w"/>
                                          </p:val>
                                        </p:tav>
                                      </p:tavLst>
                                    </p:anim>
                                    <p:anim calcmode="lin" valueType="num">
                                      <p:cBhvr>
                                        <p:cTn id="60" dur="500" fill="hold"/>
                                        <p:tgtEl>
                                          <p:spTgt spid="7180"/>
                                        </p:tgtEl>
                                        <p:attrNameLst>
                                          <p:attrName>ppt_h</p:attrName>
                                        </p:attrNameLst>
                                      </p:cBhvr>
                                      <p:tavLst>
                                        <p:tav tm="0">
                                          <p:val>
                                            <p:strVal val="#ppt_h"/>
                                          </p:val>
                                        </p:tav>
                                        <p:tav tm="100000">
                                          <p:val>
                                            <p:strVal val="#ppt_h"/>
                                          </p:val>
                                        </p:tav>
                                      </p:tavLst>
                                    </p:anim>
                                    <p:anim calcmode="lin" valueType="num">
                                      <p:cBhvr>
                                        <p:cTn id="61" dur="500" fill="hold"/>
                                        <p:tgtEl>
                                          <p:spTgt spid="7180"/>
                                        </p:tgtEl>
                                        <p:attrNameLst>
                                          <p:attrName>ppt_x</p:attrName>
                                        </p:attrNameLst>
                                      </p:cBhvr>
                                      <p:tavLst>
                                        <p:tav tm="0">
                                          <p:val>
                                            <p:strVal val="#ppt_x-.2"/>
                                          </p:val>
                                        </p:tav>
                                        <p:tav tm="100000">
                                          <p:val>
                                            <p:strVal val="#ppt_x"/>
                                          </p:val>
                                        </p:tav>
                                      </p:tavLst>
                                    </p:anim>
                                    <p:anim calcmode="lin" valueType="num">
                                      <p:cBhvr>
                                        <p:cTn id="62" dur="500" fill="hold"/>
                                        <p:tgtEl>
                                          <p:spTgt spid="7180"/>
                                        </p:tgtEl>
                                        <p:attrNameLst>
                                          <p:attrName>ppt_y</p:attrName>
                                        </p:attrNameLst>
                                      </p:cBhvr>
                                      <p:tavLst>
                                        <p:tav tm="0">
                                          <p:val>
                                            <p:strVal val="#ppt_y"/>
                                          </p:val>
                                        </p:tav>
                                        <p:tav tm="100000">
                                          <p:val>
                                            <p:strVal val="#ppt_y"/>
                                          </p:val>
                                        </p:tav>
                                      </p:tavLst>
                                    </p:anim>
                                    <p:animEffect transition="in" filter="fade">
                                      <p:cBhvr>
                                        <p:cTn id="63"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7" grpId="0" animBg="1"/>
      <p:bldP spid="7178" grpId="0" animBg="1"/>
      <p:bldP spid="7179" grpId="0" animBg="1"/>
      <p:bldP spid="71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01625" y="228600"/>
            <a:ext cx="8540750" cy="823913"/>
          </a:xfrm>
        </p:spPr>
        <p:txBody>
          <a:bodyPr/>
          <a:lstStyle/>
          <a:p>
            <a:pPr eaLnBrk="1" hangingPunct="1">
              <a:defRPr/>
            </a:pPr>
            <a:r>
              <a:rPr lang="sl-SI" b="1" i="1" smtClean="0">
                <a:solidFill>
                  <a:srgbClr val="FFCC00"/>
                </a:solidFill>
              </a:rPr>
              <a:t>Naravni gradbeni materiali</a:t>
            </a:r>
          </a:p>
        </p:txBody>
      </p:sp>
      <p:sp>
        <p:nvSpPr>
          <p:cNvPr id="26627" name="Rectangle 3"/>
          <p:cNvSpPr>
            <a:spLocks noGrp="1" noRot="1" noChangeArrowheads="1"/>
          </p:cNvSpPr>
          <p:nvPr>
            <p:ph type="body" idx="1"/>
          </p:nvPr>
        </p:nvSpPr>
        <p:spPr>
          <a:xfrm>
            <a:off x="0" y="1268413"/>
            <a:ext cx="8864600" cy="3455987"/>
          </a:xfrm>
        </p:spPr>
        <p:txBody>
          <a:bodyPr/>
          <a:lstStyle/>
          <a:p>
            <a:pPr algn="just" eaLnBrk="1" hangingPunct="1">
              <a:buFont typeface="Arial" charset="0"/>
              <a:buNone/>
              <a:defRPr/>
            </a:pPr>
            <a:r>
              <a:rPr lang="sl-SI" sz="2400" smtClean="0"/>
              <a:t>	Ljudje so prve materiale našli v svojem okolju. To so bili predvsem les, kamen, kosti, ilovica (glina) … S preprostim orodjem so gradili preproste stavbe. Napredek prinese izum </a:t>
            </a:r>
            <a:r>
              <a:rPr lang="sl-SI" sz="2400" b="1" i="1" smtClean="0">
                <a:solidFill>
                  <a:srgbClr val="CCFF33"/>
                </a:solidFill>
              </a:rPr>
              <a:t>opeke</a:t>
            </a:r>
            <a:r>
              <a:rPr lang="sl-SI" sz="2400" smtClean="0"/>
              <a:t> (Mezopotamija), ki so jo najprej sušili na soncu in kasneje </a:t>
            </a:r>
            <a:r>
              <a:rPr lang="sl-SI" sz="2400" b="1" i="1" smtClean="0">
                <a:solidFill>
                  <a:srgbClr val="CCFF33"/>
                </a:solidFill>
              </a:rPr>
              <a:t>žgali</a:t>
            </a:r>
            <a:r>
              <a:rPr lang="sl-SI" sz="2400" smtClean="0"/>
              <a:t> (trdnejša). V Egiptu, Grčiji in Rimu pa osnova stavb postanejo </a:t>
            </a:r>
            <a:r>
              <a:rPr lang="sl-SI" sz="2400" b="1" i="1" smtClean="0">
                <a:solidFill>
                  <a:srgbClr val="CCFF33"/>
                </a:solidFill>
              </a:rPr>
              <a:t>stebri</a:t>
            </a:r>
            <a:r>
              <a:rPr lang="sl-SI" sz="2400" smtClean="0"/>
              <a:t> (iz kamna in marmorja). Izredno pomemben je bil rimski izum predhodnika </a:t>
            </a:r>
            <a:r>
              <a:rPr lang="sl-SI" sz="2400" b="1" i="1" smtClean="0">
                <a:solidFill>
                  <a:srgbClr val="CCFF33"/>
                </a:solidFill>
              </a:rPr>
              <a:t>betona</a:t>
            </a:r>
            <a:r>
              <a:rPr lang="sl-SI" sz="2400" smtClean="0"/>
              <a:t>, kar pa kasneje utone v pozabo. Šele v poznem srednjem veku zopet začnejo uporabljati kamen in opeko ter na koncu </a:t>
            </a:r>
            <a:r>
              <a:rPr lang="sl-SI" sz="2400" b="1" i="1" smtClean="0">
                <a:solidFill>
                  <a:srgbClr val="CCFF33"/>
                </a:solidFill>
              </a:rPr>
              <a:t>omet</a:t>
            </a:r>
            <a:r>
              <a:rPr lang="sl-SI" sz="2400" smtClean="0"/>
              <a:t>.</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t="18150"/>
          <a:stretch>
            <a:fillRect/>
          </a:stretch>
        </p:blipFill>
        <p:spPr bwMode="auto">
          <a:xfrm>
            <a:off x="53975" y="4581525"/>
            <a:ext cx="214153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4581525"/>
            <a:ext cx="1905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p:cNvPicPr>
            <a:picLocks noChangeAspect="1" noChangeArrowheads="1"/>
          </p:cNvPicPr>
          <p:nvPr/>
        </p:nvPicPr>
        <p:blipFill>
          <a:blip r:embed="rId4">
            <a:extLst>
              <a:ext uri="{28A0092B-C50C-407E-A947-70E740481C1C}">
                <a14:useLocalDpi xmlns:a14="http://schemas.microsoft.com/office/drawing/2010/main" val="0"/>
              </a:ext>
            </a:extLst>
          </a:blip>
          <a:srcRect b="7579"/>
          <a:stretch>
            <a:fillRect/>
          </a:stretch>
        </p:blipFill>
        <p:spPr bwMode="auto">
          <a:xfrm>
            <a:off x="4284663" y="4554538"/>
            <a:ext cx="16637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625" y="4581525"/>
            <a:ext cx="14351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4581525"/>
            <a:ext cx="1514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sl-SI" b="1" i="1" smtClean="0">
                <a:solidFill>
                  <a:srgbClr val="FFCC00"/>
                </a:solidFill>
              </a:rPr>
              <a:t>Umetni gradbeni materiali</a:t>
            </a:r>
          </a:p>
        </p:txBody>
      </p:sp>
      <p:sp>
        <p:nvSpPr>
          <p:cNvPr id="27651" name="Rectangle 3"/>
          <p:cNvSpPr>
            <a:spLocks noGrp="1" noRot="1" noChangeArrowheads="1"/>
          </p:cNvSpPr>
          <p:nvPr>
            <p:ph type="body" idx="1"/>
          </p:nvPr>
        </p:nvSpPr>
        <p:spPr>
          <a:xfrm>
            <a:off x="0" y="1341438"/>
            <a:ext cx="9144000" cy="2808287"/>
          </a:xfrm>
        </p:spPr>
        <p:txBody>
          <a:bodyPr/>
          <a:lstStyle/>
          <a:p>
            <a:pPr algn="just" eaLnBrk="1" hangingPunct="1">
              <a:buFont typeface="Arial" charset="0"/>
              <a:buNone/>
              <a:defRPr/>
            </a:pPr>
            <a:r>
              <a:rPr lang="sl-SI" sz="2400" dirty="0" smtClean="0"/>
              <a:t>	Uveljavijo se zlasti v zadnjih 200 letih. Omogočajo </a:t>
            </a:r>
            <a:r>
              <a:rPr lang="sl-SI" sz="2400" b="1" i="1" dirty="0" smtClean="0">
                <a:solidFill>
                  <a:srgbClr val="CCFF33"/>
                </a:solidFill>
              </a:rPr>
              <a:t>višjo, večjo in drznejšo </a:t>
            </a:r>
            <a:r>
              <a:rPr lang="sl-SI" sz="2400" dirty="0" smtClean="0"/>
              <a:t>gradnjo. Danes prevladujejo železobeton, železo, jeklo, steklo, izolacijski materiali … Kot pomoč pri gradnji se uporablja vse več in vse večje </a:t>
            </a:r>
            <a:r>
              <a:rPr lang="sl-SI" sz="2400" b="1" i="1" dirty="0" smtClean="0">
                <a:solidFill>
                  <a:srgbClr val="CCFF33"/>
                </a:solidFill>
              </a:rPr>
              <a:t>stroje</a:t>
            </a:r>
            <a:r>
              <a:rPr lang="sl-SI" sz="2400" dirty="0" smtClean="0"/>
              <a:t>. Nekdanje velike razlike v materialih in načinu gradnje vse bolj </a:t>
            </a:r>
            <a:r>
              <a:rPr lang="sl-SI" sz="2400" b="1" i="1" dirty="0" smtClean="0">
                <a:solidFill>
                  <a:srgbClr val="CCFF33"/>
                </a:solidFill>
              </a:rPr>
              <a:t>izginjajo</a:t>
            </a:r>
            <a:r>
              <a:rPr lang="sl-SI" sz="2400" dirty="0" smtClean="0"/>
              <a:t>. </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16338"/>
            <a:ext cx="421005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25"/>
            <a:ext cx="18002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4044950"/>
            <a:ext cx="187166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sl-SI" b="1" i="1" smtClean="0">
                <a:solidFill>
                  <a:srgbClr val="FFCC00"/>
                </a:solidFill>
              </a:rPr>
              <a:t>Umetni gradbeni materiali</a:t>
            </a:r>
          </a:p>
        </p:txBody>
      </p:sp>
      <p:sp>
        <p:nvSpPr>
          <p:cNvPr id="27651" name="Rectangle 3"/>
          <p:cNvSpPr>
            <a:spLocks noGrp="1" noRot="1" noChangeArrowheads="1"/>
          </p:cNvSpPr>
          <p:nvPr>
            <p:ph type="body" idx="1"/>
          </p:nvPr>
        </p:nvSpPr>
        <p:spPr>
          <a:xfrm>
            <a:off x="0" y="1341438"/>
            <a:ext cx="8964613" cy="2808287"/>
          </a:xfrm>
        </p:spPr>
        <p:txBody>
          <a:bodyPr/>
          <a:lstStyle/>
          <a:p>
            <a:pPr algn="just" eaLnBrk="1" hangingPunct="1">
              <a:buFont typeface="Arial" charset="0"/>
              <a:buNone/>
              <a:defRPr/>
            </a:pPr>
            <a:r>
              <a:rPr lang="sl-SI" sz="2400" smtClean="0"/>
              <a:t>	Uveljavijo se zlasti v zadnjih 200 letih. Omogočajo </a:t>
            </a:r>
            <a:r>
              <a:rPr lang="sl-SI" sz="2400" b="1" i="1" smtClean="0">
                <a:solidFill>
                  <a:srgbClr val="CCFF33"/>
                </a:solidFill>
              </a:rPr>
              <a:t>višjo, večjo in drznejšo </a:t>
            </a:r>
            <a:r>
              <a:rPr lang="sl-SI" sz="2400" smtClean="0"/>
              <a:t>gradnjo. Danes prevladujejo železobeton, železo, jeklo, steklo, izolacijski materiali … </a:t>
            </a:r>
          </a:p>
          <a:p>
            <a:pPr algn="just" eaLnBrk="1" hangingPunct="1">
              <a:buFont typeface="Arial" charset="0"/>
              <a:buNone/>
              <a:defRPr/>
            </a:pPr>
            <a:r>
              <a:rPr lang="sl-SI" sz="2400" smtClean="0"/>
              <a:t>	Kot pomoč pri gradnji se uporablja vse več in vse večje </a:t>
            </a:r>
            <a:r>
              <a:rPr lang="sl-SI" sz="2400" b="1" i="1" smtClean="0">
                <a:solidFill>
                  <a:srgbClr val="CCFF33"/>
                </a:solidFill>
              </a:rPr>
              <a:t>stroje</a:t>
            </a:r>
            <a:r>
              <a:rPr lang="sl-SI" sz="2400" smtClean="0"/>
              <a:t>. Nekdanje velike razlike v materialih in načinu gradnje po svetu pa vse bolj </a:t>
            </a:r>
            <a:r>
              <a:rPr lang="sl-SI" sz="2400" b="1" i="1" smtClean="0">
                <a:solidFill>
                  <a:srgbClr val="CCFF33"/>
                </a:solidFill>
              </a:rPr>
              <a:t>izginjajo</a:t>
            </a:r>
            <a:r>
              <a:rPr lang="sl-SI" sz="2400" smtClean="0"/>
              <a:t>. Vseeno pa je bil razvoj gradnje vseskozi postopen.</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16338"/>
            <a:ext cx="421005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25"/>
            <a:ext cx="18002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4044950"/>
            <a:ext cx="187166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data:image/jpeg;base64,/9j/4AAQSkZJRgABAQAAAQABAAD/2wCEAAkGBxQSEhQUEhQVFBQVFBYUFBQVFRQUFBQVFBQWFhQUFBUYHCggGBolHBUUITEhJSorLi4uFx8zODMsNygtLisBCgoKDg0OGxAQGywkHCQvLSwsLCwsLCwsLCwsLCwsLCwsLCwsLywsLCwsLCwsLCwsLCwsLCwsLCwsLCwsLCwsLP/AABEIAMYA/gMBIgACEQEDEQH/xAAcAAACAgMBAQAAAAAAAAAAAAACBAEDAAUGBwj/xABKEAACAQMCAwUDCAUJBQkAAAABAgADERIEIQUxQQYTIlFhcYGRFCMyQqGxwfAHJDNS0TRDcnN0krPh8WJjgqLCFUVTVIOjssPS/8QAGwEAAwEBAQEBAAAAAAAAAAAAAAECAwQFBgf/xAAtEQACAgIBAgQFBAMBAAAAAAAAAQIRAxIEITETIkFRYXGBkfAFFCOhMsHRQv/aAAwDAQACEQMRAD8A1NpIWW4SQk/Qtj5cqxhBZaFhBZLkIqCycZbjJCxbBRVaEFlmMnGLYCoLCCw8YxpKV89r2ps3O1rFd/XnykynSscY26FMZmMtCycYWIpxmYy4rIxhsBVjIxl2MjGOwKcZmMuxmYw2AotIKy4rIxjsCgpBKRjGRjK2GLFZBEvKwCspSGUFYJWXlYJWUmMXKwSsvKwCstMKKSsEiXEQSspMCq0EiWlYJWMZucZOMtwkhZw7ElYWSFlwWSFk7CKgkLCW4ycItgoqxkFZfhMKRbALES/R28d8f2bWy87r9H/a/wA4LLIFIEi/S5G3I2MnI7iXjdSBAhhYarLAkbkQU4yMYxhMwi2ELWmYxjCZ3cewxe0wrL+7kGnDYBcrIxjBSRhHsAvhBKRgpIKx7DFisArGSsArLUgFysEpGCIJWUpDFmWAVjJWAVlqQxcrAKxgrBKy1IBYrBKxkrBKythm6wkhJeEhBJ52xBSEhBJdhCCyXIKKgkLCWhIWEnYKKcJBSMYzCkWwCbJIp0MnA32Wo23mqEi8YZJrtVru7r00yCXp1GJZSQwtYoLcid/iJGadQs248XLIl+dh1acsFOWoksCSnIxoowmYRjCZhJ2ChfCRhGcJGEewC2EgpGcJBSPYBXCRhGsJBSPcKFCkEpGykEpKUhiTJAKx1klbU5akMUKQSsZNOAyS1IBYrBKxkpBKS1IBUrAKxorK2WUpDFisErGCkErLUhm+whBJdhCCTzNiaKQkIJLgkMJJcgooCQgkvFOGKclzHQvhINON93IKRbioSNOaziFIGtQuOlX44rab1kmtFSm9ZCaVSoqK4BWmWGTY2IPltMeRlSx9Tr4WKU8q1Q6tOWCnLaS3F9/eCD7wZcEl+JfVHO4OLprqLd3I7qN4TCkW5NCndSDTjeEgpHuFCfdwcI6acju49woSwmFI33cg049woTKQSkbNOCacpTHQmUgFI4UlZSWpBQmyQCkbZIDLNFIBRkgFI2UlZSWpDFGSVskcKypllqQUKlYOMYZYBWaKQUdFhCCS7CEEnl7FUVBIQSXBIQWQ5CoqCQwkuCQgshyDUpwkFI1hIKRbhRpuO02+T1sL5d0+NuZOPITiexmv+cVvmyARfvS/K++yg39m09MNOcb2i7OKBp6mnpkM2uZa4pjnRJBLEDlvtf1nLypOkz0P06bUml8zecL1T1KtQHZQAQA2Sgk/VvuLjpNuEl1Th1Oi7rSUKtwbDzxHWEKcvHKoIw5c/EzSf50KMJmEYwk4S9jnoWwkFI1hIwhsFCvdzDTjOEjCPcKFe7glI33cEpGphQmUglI2UglJakFCTJK2SOskqdJakFCTLKgPvI+EPXVsB5sbhF/eaxNvgCT6AxHgL1aqViwJFJzZsWC4HmVJ2sCLH2y3kUWrNIYnJNoaxgFZdaZjNrM6FWWVMkdZJUyS1IKEikEpG2SVFJqpDo6XGEFh4wgs8nY0oALDCwwkNUkuQagKkMJLAksFOZuQalOMwpGO7kFIthOIqUnP8coVm+T/ACa+Y1rGri2LGhdcuovuOXtnUFJzHaLQtWGnCOqNT1zVGyJQPTDIDTDWsTfE2PpMOTLyr5nZwF/I/l/tHXa9fnG933CVhI1rF+cb3fcIASOMvKjmyLzy+bKcJmEvwkYx7E6lGEzCMMkHGPYeovhMwl5SZjDYNRcpAKRrGCUlKQtRQpAZI4UgGnKUgoTKyiosfdIvVWaxkKjQ8WrlMQDbvCtK/wDTrUQfx+M3HYG608QDbvq6/W5GrVI+r6DrNHx4fOaX11VAbG38/SP4Te9krAcl/bNzY33Z+R9/3THldvz4nfxF0NWRvJtDA398LGejZwUUEStljTLK2WUmPUUZYBWMssArNFIep0VpIEi8IGeab6hKJYogCEagBAP1jYe2xP3AyGGhassAgLLVmTFqSBMKwrzCZIaFZWcn2o0aVPkoeoKOGvaqrMAVqMHVe6HiBudjyPSdfOO7VrRb5KK7MgHEGaiy7k1s1AQridrG97j7JjmflXzOnhxqb+X/AA7rVj5xvb+AghZZqj429v4CCGjX+KMJx8z+ZBWL63UCmhaxY8lRbZOfJbkD13IAAJMZM8s1faaqprs5DMzjTo1gDTVxV+iR/RFxyMuMbKhjTfU9J0dcuDkACDYgbgbAgA/W2IueV72lfFnK0KzKSpWlUYEWuCEJBFwRf2iFXqUqFQIWZTWu6hlsoKBEKq1tr3BF/M2PSVcb/k9f+pq/4bSYO0mLJCpnm/Zzj1dqqd7Vq1LsF3qEfSawuo22vPU7Txfs9tXQf71B/wA4ns9505YpVQSTfcm0grCvMmBOhURBIlpgGUmLQocRaqss11fEDexLKPiwv9kirNo2GhzHaBPntFtf9bpe7xKfwm87OqR9Qftl5k7Xv/s+s0vaBvn9AOh1iA/AkfaJuuD5WFmt8/T6D7ZnnfX8+J2cZVERxhWkjnCtPQs4VEqYQGWXGVkSkytShhAKy5hKzNEw1N3nCDRTvJIqzk1OnUdDTU8R1NUlHpoAlKozOXOJIVXUlR0HqeextaNipOVXVpWu7AgljZSoewLHcG/lv0nPljP/AMuvpZpj8NP+RX9aO509fJQ1iAQCAediLj7DL1ecp2P1Y7nuSxZ6WzXuTZiSu56W2/4Z0QeJRtEaq+g5lMyiwqTDUi0FqW1aoUEkgAAkkmwAHMkzi9VraWsekq0nqrR1DV1ILIQ+YxZbHxDG+zCNfpBqsNBXK35Le37ua5X9Lc/Scb2I41VpMCrMw6qKmCn2jMffMM+qVOzp42Pzd19T19OJJVZitwQd1YWYbdROc7ZcQZauloi2FV3Lg38RQDANY7rdrkdbCafSdoGGpetWcimtNiwJD2FxiFIY9SNpreJdol1mp0hVCuDtzIN8gvl7JUKcNkRkxKGSrs9ersTctY2IUWBB3AO569Z4RxQ/S/tlP7tRPctY5Aa/IOvl+4J4TralwT56qkbe0V5GH/H6r/RWRdfoetfpJ/k6nYG6gNYZANfIA+RsPgItp6hbhpLEsfk1Xc7k2RxvLP0nEdwh9U26/WnnCcY1FSoKFJU3pGh4lBIRrlmLcxa5PpHhf8X1IyK5Ir4HQc1C6qWCVRy6lcqmI8zjTY/DzE9A4l2hPyOtqKSsjUwwwqL4w/hsAL2+sDB7N6VaT0EUbCtvt9ImhqMmPt/gJpe0rpS4tpXYAKnytix6fMmx9+0Mme0/gh+BUlY/2X1mpahRrO5fvqrUitQjFLKTkAqX6cridhn06zk+w+lq6jh9IMtNShCEOhFbOl4ahd7E3LA+sKp2hFDXoGAIFA287s7Ai/kbA/8ACJjxpynsvVFZscVTOmq1wvM23A38ybCVisCSAdxz9L7iaXjmstV0hViL6tdwbXHd1Tb2GW6Slhn847AureI3F+7KeXkizr7SSMVjtWKca4sBUemR+yFGrl55Obi3S2P2zZ06+aBvMXnHdoKo+VVr23oUgL255tYTf8L1OVIdLEr06ewyscrm4suWNaJoR7QH9Y4f/bF/w3tNzwwsFWx/n6e+M57j1X9Z0H9qv71pvYTcaGuwVdr/AD1P6x//ADI5HSVfI048ehPU+0wgYu7+I+0/fE/+1178UPrY3J6KdiFPqQb/AA856T6LqceoPaPj1PR0i9Tc8kQfSY9PYPWefj9ImpffCki5KD4HY2Ym+5a3Ty6zP0nsW1aC+worbltd3v8AcJzvBaYOooKd1evRDA8iDUUb+Y3Pxnm8jkTUmk6o1hBWj1fh/Fi9s1IyAOysLXF7G4mzMr4fwZGpUyXa5VSTceXL6O0mo9iR6n75X6ZypZVKMndHRy+OoVJKrGRVhh4mtVQ2LMLG9mBBXZrX25DnztK9PrkORZ8UBPiKtyBsenoT7J1vk4rqyPBlVj2ve1N7H6hP/Lecdp6llUekY1fHLiuMgVFJyrX64sAo89lB984P/tltrG053njLt6GefG4NWekdj6nz2q/9H7nnWq0857BcQJeueYIpltwLWLAf6To+Ndo1pKcCOVyxtZR5+2PHli1Xr1K0aipPsdPnaQas8tocdauT85V3Nlx6k+FfUeIj4zoOBcSqpbJs6dlPjuSM2xQ3x3Ba67nmLc5l+5gnTGoN9jqdXVXBu8thic77jG3iv6WvPM+yvDqVZdY6BlWmiNSW5spq6goo33Pgxnd8SprqqTUrFDV7ylszg94oyxAwJuoBunMjrJ4PwVVar3TUhT1PdNTXJrBNOys1jh4gMR5WvuTOXlciGRVE6MeGUXbNf2o4Kmm0VcICGFVEqXORBDKyb+RU3HvnE8Bb9ao/0/wM3na3tU2oq1koi1F23Yrl3uL5UyLiwF+XUho3wjs3VULVempAJKsuKkEGxviOdj18jNMU24eGY5Yrbf0PUOJHw1Lf+IotzP7MTwzUHwj+00v/AI156v2o1706FSqi5sK1JxTUkG2CK2wF9mI6Ty75FVdBhTqOPlFI+GmzbBawJuByBI+MzxSpU/f/AIXkV9vY7b9MGu+c09EchSNQ+pJKr9z/ABnL9iT8/U/qV+8Xm3/THVHyyjax/VgP/cqTTdkKbLUZ2sA1MqNxe6Mt7rzHMc44tLGQr8RHe8Ib5+j/AF3/ANGpnIfprt8opf1LfhOp4AGeshUXCVQzW+qDSrrc+9lHvnD/AKYqh+WMDe3coVve1iDlYe0D4TGMupvlXls9K7HVB3Fbnb5Vqtr/AO+aefdqK/68D/uf+t513ZjUWpVht/Kqw/vVmBnn/amuG1AdblVU02Pk61HJX+6VP/FJ/T5VKX0Hy4Uk/wA9DZcP4u9arRVibU9cMfESPHSqjl6d3t/SM2vbfWEaOoUYgitQ3XY/TfkZy3CNq4AG51lNlHpjqB59Lj4zc9ssjo6oKmwqUS3mLM3Mc7b/AGzolPzWYxi9GaStr741HJNlobncnu6jnf1sJ13ZzWrVWo6cmqG1yo257KTfrPL9c+SoRdcAytz3+kf+qeifo34PXOkyXUMitWqBQAfAUAZnHi52BX3xSyOM/Ej7lY2q0kvQPtBqAuo0LHpqC3uFNrn7ZsNHxH6INgoqUzfIdP8AWaTtPSarXoCkCwBZwAMmFl8d1tvbbcXEa4XwDU1UstJtjcvUCUvO1r2v7vSXnzRyTco9iscXj6M2tSp4m/pH75yFKvfX1D5Pb4KonSa1atIsjUlRscfEwYhsQQ6lbixyHXp0nG6uoya2owSyvW2tkVUOVKgsetvuM6svMhNJRMPClHqKfpGa+rH9So9+TzScD/lel/tND/FSU8VqMarF8rkk3a9zdjvv0lnA2/WtN/aaP+Kk4c09nJhBeZHumg3pUxb+bp+X7inbzmpZ7qhG7ua2Q/q6xUbewiP6Gr8zTsbfN09/LwDcec4viOoZtbWLk4rmqnpbMWAPlz+E5f07LpOVHo81XGIgnGKOePeDE3vYkknkBvYTpez/AA5dUHtTet3aqFaowWmzMDuVsbC3IDLlz3nGce4Qvh+TaSu1xuGLVPLcMi2vc8txtOs7L9oRoNKlJ0rCoxZyBRrMSdlA8Si1lCi23n136JSnN+fp/RyY3GIfans8EoPbQ1FIRrPQqqyg2beomN7bjkOnTnPJ0omwNxbzuOvKekcZ/SLribUaT0h+9URi/uS2K9Nzecto6tepV3LBnqfVRELMxudlp+cIyUOxGZKb6DfZjjdLSGr3tNaneYAAmwAQHIbee282etq1ta7VKNMGnUpjZHp+E5FcLVGFzYA7X5+c0PbLS11xp1mtuXs5HI3Cm9h5GbDsp2oo6Wmid3UquWtjSqItrBCDZqZ5sXFr/V9ZG6tyT6h1rR9hzshQswVlswK3G2xGq0/lcc/vM7aig7th508b2B/7wdr/ABBH2+k4LhnFVp1ajYuqqwOLm1QBq9ByD4QCcctrC4BnQUe2OnC2NSxKgWyysTqnLAm1tlsSeot1k5JJsuCpHa0nHeo1z/La9W2I3xpBCt77c+fX0iGtpn5MiU2OS6XVFTja+Ye++Rx5Hbf2xGl2w0vzbmsoRq+oUMbWIVVOfK4XkAetxFOJcXoanRrasAHRqZBKK4cOWVWF7rkCALXBvMu7o0s5PhPfWONFyANj8nr1ACAv7vMix+E7vh3ajVMpojTuovV8TaPU2bZbWGQ3ux362ifZjiOnUmjUZ1qKtQNk+nVL06xug8F8iFLddp6BT4hS7pBl+1Cst3TJmCglAMbFgATb0M1lKXazBKPc4HjegrJVFepkBXorTVEDB1KHL5wb4A7Df3xXgekp0KSFqioVVEwZrNUIIuVOIX4nym47aVBUqURQrgXpubB2G5qNfxU1tbZgQfL48enyit3tJazmmCGFMMuL44/RyYXtbe05/E9zpSpJoT1WlfUVGLMzsgsxSxpk5NYqSBcE++bLs7UNKo61lzJZVu+JVTc5Xe5HW/sBmk1mjfwhNTTGZDn5wC+y5fRdr7Nz9JrkNQMV+U0iB9Jcr5YsbnLY9ZpHMkqT6E6Nyuup6PT41Qo6rS1bimFFUMgwXIPdQWsbCxXr+M4Xt92nfX6hmZFWnSypU8fpYFubtvc7bdPjHKVSjiAajU3wJPduz96wBLVMWG2+JsPWcnrBSYkozEtYkOVte4+/Y++VGcX1JzRlHpL1PV+znFCdL3l1UValSqVNmKt3xOxuLjl06yvi3DdJV2X5khy7kFnzZ1BYtly2F9rcpydLtHQ0+n7ujUaqQWC5UjSJDgsbtcjnivvi+u7WAoppqM3B7xSG8BChdtgCCCeRPraYxjKLbRu8uOUUpDvaaovD2pVNOcmqM/PcKVxuLH1M09Pt9WVCgVfEuLFgGJBG535H1EW13GO8emK1RaiK2RxQp9JvELkA7gDcRuu2hyYIKjM2I8ZUJbmwJHIW25850w2a6nLknG/L0RrBxRTTxKMAL2xHmN7k8+U9s7HsKWgUIKnhFZ/nEwJLoh8IBNwM7X626TyvTaWiaiJYhTUVTZ05M1jzN+RM+g9TVpUnoU+8JuTTyLU7rigbxEje4US8kXFJE4ppttnh2r7UVNPqWXBGCKyfPjuyQ6WcOFY2vuNvSdI/GqN1p6taSHUhAop0a1TLv6VEHNjVXHZ0XbyiX6XOFaFU+U0KudarWXMB6bKUNJrsFXlcqpv1J9ZoO0HEUWvoDdcQNOXOX0MaWlvlY7WsefkZCpLoEpyb6nV9v9XX0lfBzTe6qy1d0Ui2AQU7m2OFrk3NpyOq4wtfTm6qtSpi2alwVAH0bZFTtbmJ2/6WuM6Ja9I1qB1GdAFHWqyKVLVfo2WxsbG/XITzhl0tRWegtYJRs7BqlFCbkFVpgDJ7KHJ2+r6zDaVtnRaaSFNRpXrHKrXzYKFBYsSFXZV+jyA6RPRMaeppbi6VqTDyNnVh+E7PR9pNG4/kS3Nwt9VV5qLsSLbAA35/V9kQ1tOhqqlM0VorqDUAp06dcsgVCHDMWBux3Fri1rwhOd1JdPoTOEO8Wem4qi4K62UBQSRlZRYE+tgJzXabh9U1FOlSuL94Kj/NhWswxwBPK+fTympqtrnqAjTkeKxC0NU4O4+uKVrct+UkU+MXNhXG55abUEc72F6XK5PWYY8UouzpyZ1JVRHD64okmn1tzOX0TcWyvb3RipxBmveo+5J2qMOZvyB9Zqe9Hl98nMeX5+E+ocYeiR4dsV1ujJYuKj5HcnNrnpzveCNVXuL1XNhiLseQt1v6Rl7ev2Ra048vHg/Q1jkkvUa0Zc86jbEsN77m1+fsEDWGpfZr+0Lf42k0CPZ7hLKgEP2uLWq6leNk9xWnWqEm5H91D0t5eUsNJj+7/cX8BCQCXC3p8DMJcOPoaRzy9SldBexNrjyuPuMrbhKKL2v6C34gx0MPT4SGcek55cajVZfga9dKrbYt15uLb+xPZOupqVQB6SNcZBnYZEX8O/di4A2H4znKdr9JtTrC4GTFrLYXJNgOQ36eka4il6guQ4uxnVVke16SrYW2ZW89vEvK55fdeRQqUBb5ix/eVlVhYbW8NhvE3qD0lYqD0mv7DHXd/cHy5t9l9jYVKenxF6AY9SzJfn/sqDyA685o30NIMxXJMielNlFzyAYbibCrV26RRmguDj939yZcqT9F9itNLSA67CwPdUNvSSez1ElC7Ki1OuFHw2O2eBJUelpmcqcyJcOK7NguQ33QbcCoXIBLjLmKVMq1uqhiDbbygVeBUfrZA+Qo0l/6ozp6gH5AljVfU/fHi4sX3bCeal0SEK/A9OTsHXlt3dMi3p47iWjh1BeRcbWJ7qj+JlpeVu86P2WP3f3Mv3EvZCTaXTKxz743t/N0unlcza0xR27oVKYtawShv6m6majUbmMUGnLPipPo2awzP2ROr4doyWdjqTUbc/sQpb1svKToOHaTAZ063eb3CVUCc9iL07k2ldT2yUt1IHtjfHj7sSyu+yHq50/hDjVVAoxVX1CFQv7oHdbD0EjQ8T09E7abvfSs1GoPdejtEq9vMH2RRgJS4sPj9xPkT+H2NvxzthUq02prTp0w4bM91pyxLC1wwpAg+vPYeU11LtNqAyMGS6UloqWoad/CoUC96e58PM+Z85ra4lCDeS8MV0J8WTfU6ql214iGDHWOR+4AqpysAFXYDly8pe3brX/+Yce5f4TmVO0wtCOKL7oqWRpdB+46XI+ENWHrEsjyvD9CfiZ6WxyFzuPWCWlJb8gwb+tvjIchjtN5nuEVVvX4WlhqepvHsgGAbS1T+eURDjzMPL2xOQ0h3v8A0PwEE1PS3uipq+pHvkZfnec82bRGkaNBrAX2938BNYjfm8Ypt6298uDJkM1agHv5bWmAxNvbf3mCFv8An+ErYmjYPTNuW0WYyki3UfGAbeX2Ew2G0XFj5Stm9JUWH5/0mBff7DJbBDKVPzzh95v0iwTbkeXO34yDj/l+ecItoGMM49nvG8VOqXMJuCfrHwqPUmSWUX25+wwHUez8/GObk15e4o0n1LqtC31lI6Mrqw223sdvz7JRTcXsSBte9wRv6gmVADpb/WEB13HrOesnq/6Nbh6L+wlqXYDffa/1R7T09svVb+fs/hFvePshI/mby1fqS6DqL5H7RKKg/N5ZUq+32EWi7tKtEMpq38pWp3hO0rB85EhoZRpLWMoy9nv2mK1uhiRTGix9kzfmLSJk6WZAtV363hC/P+MiZIXVjCRoe/p8JMyNAEkItb09kiZCQIm/5/Jkl5kyZM0JA/h+doxTuPL75kyVETMar06ewXkEGZMlWIAvAZ/yRf8AGZMiAjI/kmD3syZExlnuH3SSPd7D/lJmRxEyhm26/YYJX/Pp8JkyMQJgG2/8JEyQxokEn/Uj8YDHz/AzJkhlA5/nl90qZrfn+MyZAQDfnaAu+8yZEBhPqfsMJbmZMiQz/9k="/>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sl-SI" altLang="sl-SI" sz="1800"/>
          </a:p>
        </p:txBody>
      </p:sp>
      <p:sp>
        <p:nvSpPr>
          <p:cNvPr id="29699" name="AutoShape 4" descr="data:image/jpeg;base64,/9j/4AAQSkZJRgABAQAAAQABAAD/2wCEAAkGBxQSEhQUEhQVFBQVFBYUFBQVFRQUFBQVFBQWFhQUFBUYHCggGBolHBUUITEhJSorLi4uFx8zODMsNygtLisBCgoKDg0OGxAQGywkHCQvLSwsLCwsLCwsLCwsLCwsLCwsLCwsLywsLCwsLCwsLCwsLCwsLCwsLCwsLCwsLCwsLP/AABEIAMYA/gMBIgACEQEDEQH/xAAcAAACAgMBAQAAAAAAAAAAAAACBAEDAAUGBwj/xABKEAACAQMCAwUDCAUJBQkAAAABAgADERIEIQUxQQYTIlFhcYGRFCMyQqGxwfAHJDNS0TRDcnN0krPh8WJjgqLCFUVTVIOjssPS/8QAGwEAAwEBAQEBAAAAAAAAAAAAAAECAwQFBgf/xAAtEQACAgIBAgQFBAMBAAAAAAAAAQIRAxIEITETIkFRYXGBkfAFFCOhMsHRQv/aAAwDAQACEQMRAD8A1NpIWW4SQk/Qtj5cqxhBZaFhBZLkIqCycZbjJCxbBRVaEFlmMnGLYCoLCCw8YxpKV89r2ps3O1rFd/XnykynSscY26FMZmMtCycYWIpxmYy4rIxhsBVjIxl2MjGOwKcZmMuxmYw2AotIKy4rIxjsCgpBKRjGRjK2GLFZBEvKwCspSGUFYJWXlYJWUmMXKwSsvKwCstMKKSsEiXEQSspMCq0EiWlYJWMZucZOMtwkhZw7ElYWSFlwWSFk7CKgkLCW4ycItgoqxkFZfhMKRbALES/R28d8f2bWy87r9H/a/wA4LLIFIEi/S5G3I2MnI7iXjdSBAhhYarLAkbkQU4yMYxhMwi2ELWmYxjCZ3cewxe0wrL+7kGnDYBcrIxjBSRhHsAvhBKRgpIKx7DFisArGSsArLUgFysEpGCIJWUpDFmWAVjJWAVlqQxcrAKxgrBKy1IBYrBKxkrBKythm6wkhJeEhBJ52xBSEhBJdhCCyXIKKgkLCWhIWEnYKKcJBSMYzCkWwCbJIp0MnA32Wo23mqEi8YZJrtVru7r00yCXp1GJZSQwtYoLcid/iJGadQs248XLIl+dh1acsFOWoksCSnIxoowmYRjCZhJ2ChfCRhGcJGEewC2EgpGcJBSPYBXCRhGsJBSPcKFCkEpGykEpKUhiTJAKx1klbU5akMUKQSsZNOAyS1IBYrBKxkpBKS1IBUrAKxorK2WUpDFisErGCkErLUhm+whBJdhCCTzNiaKQkIJLgkMJJcgooCQgkvFOGKclzHQvhINON93IKRbioSNOaziFIGtQuOlX44rab1kmtFSm9ZCaVSoqK4BWmWGTY2IPltMeRlSx9Tr4WKU8q1Q6tOWCnLaS3F9/eCD7wZcEl+JfVHO4OLprqLd3I7qN4TCkW5NCndSDTjeEgpHuFCfdwcI6acju49woSwmFI33cg049woTKQSkbNOCacpTHQmUgFI4UlZSWpBQmyQCkbZIDLNFIBRkgFI2UlZSWpDFGSVskcKypllqQUKlYOMYZYBWaKQUdFhCCS7CEEnl7FUVBIQSXBIQWQ5CoqCQwkuCQgshyDUpwkFI1hIKRbhRpuO02+T1sL5d0+NuZOPITiexmv+cVvmyARfvS/K++yg39m09MNOcb2i7OKBp6mnpkM2uZa4pjnRJBLEDlvtf1nLypOkz0P06bUml8zecL1T1KtQHZQAQA2Sgk/VvuLjpNuEl1Th1Oi7rSUKtwbDzxHWEKcvHKoIw5c/EzSf50KMJmEYwk4S9jnoWwkFI1hIwhsFCvdzDTjOEjCPcKFe7glI33cEpGphQmUglI2UglJakFCTJK2SOskqdJakFCTLKgPvI+EPXVsB5sbhF/eaxNvgCT6AxHgL1aqViwJFJzZsWC4HmVJ2sCLH2y3kUWrNIYnJNoaxgFZdaZjNrM6FWWVMkdZJUyS1IKEikEpG2SVFJqpDo6XGEFh4wgs8nY0oALDCwwkNUkuQagKkMJLAksFOZuQalOMwpGO7kFIthOIqUnP8coVm+T/ACa+Y1rGri2LGhdcuovuOXtnUFJzHaLQtWGnCOqNT1zVGyJQPTDIDTDWsTfE2PpMOTLyr5nZwF/I/l/tHXa9fnG933CVhI1rF+cb3fcIASOMvKjmyLzy+bKcJmEvwkYx7E6lGEzCMMkHGPYeovhMwl5SZjDYNRcpAKRrGCUlKQtRQpAZI4UgGnKUgoTKyiosfdIvVWaxkKjQ8WrlMQDbvCtK/wDTrUQfx+M3HYG608QDbvq6/W5GrVI+r6DrNHx4fOaX11VAbG38/SP4Te9krAcl/bNzY33Z+R9/3THldvz4nfxF0NWRvJtDA398LGejZwUUEStljTLK2WUmPUUZYBWMssArNFIep0VpIEi8IGeab6hKJYogCEagBAP1jYe2xP3AyGGhassAgLLVmTFqSBMKwrzCZIaFZWcn2o0aVPkoeoKOGvaqrMAVqMHVe6HiBudjyPSdfOO7VrRb5KK7MgHEGaiy7k1s1AQridrG97j7JjmflXzOnhxqb+X/AA7rVj5xvb+AghZZqj429v4CCGjX+KMJx8z+ZBWL63UCmhaxY8lRbZOfJbkD13IAAJMZM8s1faaqprs5DMzjTo1gDTVxV+iR/RFxyMuMbKhjTfU9J0dcuDkACDYgbgbAgA/W2IueV72lfFnK0KzKSpWlUYEWuCEJBFwRf2iFXqUqFQIWZTWu6hlsoKBEKq1tr3BF/M2PSVcb/k9f+pq/4bSYO0mLJCpnm/Zzj1dqqd7Vq1LsF3qEfSawuo22vPU7Txfs9tXQf71B/wA4ns9505YpVQSTfcm0grCvMmBOhURBIlpgGUmLQocRaqss11fEDexLKPiwv9kirNo2GhzHaBPntFtf9bpe7xKfwm87OqR9Qftl5k7Xv/s+s0vaBvn9AOh1iA/AkfaJuuD5WFmt8/T6D7ZnnfX8+J2cZVERxhWkjnCtPQs4VEqYQGWXGVkSkytShhAKy5hKzNEw1N3nCDRTvJIqzk1OnUdDTU8R1NUlHpoAlKozOXOJIVXUlR0HqeextaNipOVXVpWu7AgljZSoewLHcG/lv0nPljP/AMuvpZpj8NP+RX9aO509fJQ1iAQCAediLj7DL1ecp2P1Y7nuSxZ6WzXuTZiSu56W2/4Z0QeJRtEaq+g5lMyiwqTDUi0FqW1aoUEkgAAkkmwAHMkzi9VraWsekq0nqrR1DV1ILIQ+YxZbHxDG+zCNfpBqsNBXK35Le37ua5X9Lc/Scb2I41VpMCrMw6qKmCn2jMffMM+qVOzp42Pzd19T19OJJVZitwQd1YWYbdROc7ZcQZauloi2FV3Lg38RQDANY7rdrkdbCafSdoGGpetWcimtNiwJD2FxiFIY9SNpreJdol1mp0hVCuDtzIN8gvl7JUKcNkRkxKGSrs9ersTctY2IUWBB3AO569Z4RxQ/S/tlP7tRPctY5Aa/IOvl+4J4TralwT56qkbe0V5GH/H6r/RWRdfoetfpJ/k6nYG6gNYZANfIA+RsPgItp6hbhpLEsfk1Xc7k2RxvLP0nEdwh9U26/WnnCcY1FSoKFJU3pGh4lBIRrlmLcxa5PpHhf8X1IyK5Ir4HQc1C6qWCVRy6lcqmI8zjTY/DzE9A4l2hPyOtqKSsjUwwwqL4w/hsAL2+sDB7N6VaT0EUbCtvt9ImhqMmPt/gJpe0rpS4tpXYAKnytix6fMmx9+0Mme0/gh+BUlY/2X1mpahRrO5fvqrUitQjFLKTkAqX6cridhn06zk+w+lq6jh9IMtNShCEOhFbOl4ahd7E3LA+sKp2hFDXoGAIFA287s7Ai/kbA/8ACJjxpynsvVFZscVTOmq1wvM23A38ybCVisCSAdxz9L7iaXjmstV0hViL6tdwbXHd1Tb2GW6Slhn847AureI3F+7KeXkizr7SSMVjtWKca4sBUemR+yFGrl55Obi3S2P2zZ06+aBvMXnHdoKo+VVr23oUgL255tYTf8L1OVIdLEr06ewyscrm4suWNaJoR7QH9Y4f/bF/w3tNzwwsFWx/n6e+M57j1X9Z0H9qv71pvYTcaGuwVdr/AD1P6x//ADI5HSVfI048ehPU+0wgYu7+I+0/fE/+1178UPrY3J6KdiFPqQb/AA856T6LqceoPaPj1PR0i9Tc8kQfSY9PYPWefj9ImpffCki5KD4HY2Ym+5a3Ty6zP0nsW1aC+worbltd3v8AcJzvBaYOooKd1evRDA8iDUUb+Y3Pxnm8jkTUmk6o1hBWj1fh/Fi9s1IyAOysLXF7G4mzMr4fwZGpUyXa5VSTceXL6O0mo9iR6n75X6ZypZVKMndHRy+OoVJKrGRVhh4mtVQ2LMLG9mBBXZrX25DnztK9PrkORZ8UBPiKtyBsenoT7J1vk4rqyPBlVj2ve1N7H6hP/Lecdp6llUekY1fHLiuMgVFJyrX64sAo89lB984P/tltrG053njLt6GefG4NWekdj6nz2q/9H7nnWq0857BcQJeueYIpltwLWLAf6To+Ndo1pKcCOVyxtZR5+2PHli1Xr1K0aipPsdPnaQas8tocdauT85V3Nlx6k+FfUeIj4zoOBcSqpbJs6dlPjuSM2xQ3x3Ba67nmLc5l+5gnTGoN9jqdXVXBu8thic77jG3iv6WvPM+yvDqVZdY6BlWmiNSW5spq6goo33Pgxnd8SprqqTUrFDV7ylszg94oyxAwJuoBunMjrJ4PwVVar3TUhT1PdNTXJrBNOys1jh4gMR5WvuTOXlciGRVE6MeGUXbNf2o4Kmm0VcICGFVEqXORBDKyb+RU3HvnE8Bb9ao/0/wM3na3tU2oq1koi1F23Yrl3uL5UyLiwF+XUho3wjs3VULVempAJKsuKkEGxviOdj18jNMU24eGY5Yrbf0PUOJHw1Lf+IotzP7MTwzUHwj+00v/AI156v2o1706FSqi5sK1JxTUkG2CK2wF9mI6Ty75FVdBhTqOPlFI+GmzbBawJuByBI+MzxSpU/f/AIXkV9vY7b9MGu+c09EchSNQ+pJKr9z/ABnL9iT8/U/qV+8Xm3/THVHyyjax/VgP/cqTTdkKbLUZ2sA1MqNxe6Mt7rzHMc44tLGQr8RHe8Ib5+j/AF3/ANGpnIfprt8opf1LfhOp4AGeshUXCVQzW+qDSrrc+9lHvnD/AKYqh+WMDe3coVve1iDlYe0D4TGMupvlXls9K7HVB3Fbnb5Vqtr/AO+aefdqK/68D/uf+t513ZjUWpVht/Kqw/vVmBnn/amuG1AdblVU02Pk61HJX+6VP/FJ/T5VKX0Hy4Uk/wA9DZcP4u9arRVibU9cMfESPHSqjl6d3t/SM2vbfWEaOoUYgitQ3XY/TfkZy3CNq4AG51lNlHpjqB59Lj4zc9ssjo6oKmwqUS3mLM3Mc7b/AGzolPzWYxi9GaStr741HJNlobncnu6jnf1sJ13ZzWrVWo6cmqG1yo257KTfrPL9c+SoRdcAytz3+kf+qeifo34PXOkyXUMitWqBQAfAUAZnHi52BX3xSyOM/Ej7lY2q0kvQPtBqAuo0LHpqC3uFNrn7ZsNHxH6INgoqUzfIdP8AWaTtPSarXoCkCwBZwAMmFl8d1tvbbcXEa4XwDU1UstJtjcvUCUvO1r2v7vSXnzRyTco9iscXj6M2tSp4m/pH75yFKvfX1D5Pb4KonSa1atIsjUlRscfEwYhsQQ6lbixyHXp0nG6uoya2owSyvW2tkVUOVKgsetvuM6svMhNJRMPClHqKfpGa+rH9So9+TzScD/lel/tND/FSU8VqMarF8rkk3a9zdjvv0lnA2/WtN/aaP+Kk4c09nJhBeZHumg3pUxb+bp+X7inbzmpZ7qhG7ua2Q/q6xUbewiP6Gr8zTsbfN09/LwDcec4viOoZtbWLk4rmqnpbMWAPlz+E5f07LpOVHo81XGIgnGKOePeDE3vYkknkBvYTpez/AA5dUHtTet3aqFaowWmzMDuVsbC3IDLlz3nGce4Qvh+TaSu1xuGLVPLcMi2vc8txtOs7L9oRoNKlJ0rCoxZyBRrMSdlA8Si1lCi23n136JSnN+fp/RyY3GIfans8EoPbQ1FIRrPQqqyg2beomN7bjkOnTnPJ0omwNxbzuOvKekcZ/SLribUaT0h+9URi/uS2K9Nzecto6tepV3LBnqfVRELMxudlp+cIyUOxGZKb6DfZjjdLSGr3tNaneYAAmwAQHIbee282etq1ta7VKNMGnUpjZHp+E5FcLVGFzYA7X5+c0PbLS11xp1mtuXs5HI3Cm9h5GbDsp2oo6Wmid3UquWtjSqItrBCDZqZ5sXFr/V9ZG6tyT6h1rR9hzshQswVlswK3G2xGq0/lcc/vM7aig7th508b2B/7wdr/ABBH2+k4LhnFVp1ajYuqqwOLm1QBq9ByD4QCcctrC4BnQUe2OnC2NSxKgWyysTqnLAm1tlsSeot1k5JJsuCpHa0nHeo1z/La9W2I3xpBCt77c+fX0iGtpn5MiU2OS6XVFTja+Ye++Rx5Hbf2xGl2w0vzbmsoRq+oUMbWIVVOfK4XkAetxFOJcXoanRrasAHRqZBKK4cOWVWF7rkCALXBvMu7o0s5PhPfWONFyANj8nr1ACAv7vMix+E7vh3ajVMpojTuovV8TaPU2bZbWGQ3ux362ifZjiOnUmjUZ1qKtQNk+nVL06xug8F8iFLddp6BT4hS7pBl+1Cst3TJmCglAMbFgATb0M1lKXazBKPc4HjegrJVFepkBXorTVEDB1KHL5wb4A7Df3xXgekp0KSFqioVVEwZrNUIIuVOIX4nym47aVBUqURQrgXpubB2G5qNfxU1tbZgQfL48enyit3tJazmmCGFMMuL44/RyYXtbe05/E9zpSpJoT1WlfUVGLMzsgsxSxpk5NYqSBcE++bLs7UNKo61lzJZVu+JVTc5Xe5HW/sBmk1mjfwhNTTGZDn5wC+y5fRdr7Nz9JrkNQMV+U0iB9Jcr5YsbnLY9ZpHMkqT6E6Nyuup6PT41Qo6rS1bimFFUMgwXIPdQWsbCxXr+M4Xt92nfX6hmZFWnSypU8fpYFubtvc7bdPjHKVSjiAajU3wJPduz96wBLVMWG2+JsPWcnrBSYkozEtYkOVte4+/Y++VGcX1JzRlHpL1PV+znFCdL3l1UValSqVNmKt3xOxuLjl06yvi3DdJV2X5khy7kFnzZ1BYtly2F9rcpydLtHQ0+n7ujUaqQWC5UjSJDgsbtcjnivvi+u7WAoppqM3B7xSG8BChdtgCCCeRPraYxjKLbRu8uOUUpDvaaovD2pVNOcmqM/PcKVxuLH1M09Pt9WVCgVfEuLFgGJBG535H1EW13GO8emK1RaiK2RxQp9JvELkA7gDcRuu2hyYIKjM2I8ZUJbmwJHIW25850w2a6nLknG/L0RrBxRTTxKMAL2xHmN7k8+U9s7HsKWgUIKnhFZ/nEwJLoh8IBNwM7X626TyvTaWiaiJYhTUVTZ05M1jzN+RM+g9TVpUnoU+8JuTTyLU7rigbxEje4US8kXFJE4ppttnh2r7UVNPqWXBGCKyfPjuyQ6WcOFY2vuNvSdI/GqN1p6taSHUhAop0a1TLv6VEHNjVXHZ0XbyiX6XOFaFU+U0KudarWXMB6bKUNJrsFXlcqpv1J9ZoO0HEUWvoDdcQNOXOX0MaWlvlY7WsefkZCpLoEpyb6nV9v9XX0lfBzTe6qy1d0Ui2AQU7m2OFrk3NpyOq4wtfTm6qtSpi2alwVAH0bZFTtbmJ2/6WuM6Ja9I1qB1GdAFHWqyKVLVfo2WxsbG/XITzhl0tRWegtYJRs7BqlFCbkFVpgDJ7KHJ2+r6zDaVtnRaaSFNRpXrHKrXzYKFBYsSFXZV+jyA6RPRMaeppbi6VqTDyNnVh+E7PR9pNG4/kS3Nwt9VV5qLsSLbAA35/V9kQ1tOhqqlM0VorqDUAp06dcsgVCHDMWBux3Fri1rwhOd1JdPoTOEO8Wem4qi4K62UBQSRlZRYE+tgJzXabh9U1FOlSuL94Kj/NhWswxwBPK+fTympqtrnqAjTkeKxC0NU4O4+uKVrct+UkU+MXNhXG55abUEc72F6XK5PWYY8UouzpyZ1JVRHD64okmn1tzOX0TcWyvb3RipxBmveo+5J2qMOZvyB9Zqe9Hl98nMeX5+E+ocYeiR4dsV1ujJYuKj5HcnNrnpzveCNVXuL1XNhiLseQt1v6Rl7ev2Ra048vHg/Q1jkkvUa0Zc86jbEsN77m1+fsEDWGpfZr+0Lf42k0CPZ7hLKgEP2uLWq6leNk9xWnWqEm5H91D0t5eUsNJj+7/cX8BCQCXC3p8DMJcOPoaRzy9SldBexNrjyuPuMrbhKKL2v6C34gx0MPT4SGcek55cajVZfga9dKrbYt15uLb+xPZOupqVQB6SNcZBnYZEX8O/di4A2H4znKdr9JtTrC4GTFrLYXJNgOQ36eka4il6guQ4uxnVVke16SrYW2ZW89vEvK55fdeRQqUBb5ix/eVlVhYbW8NhvE3qD0lYqD0mv7DHXd/cHy5t9l9jYVKenxF6AY9SzJfn/sqDyA685o30NIMxXJMielNlFzyAYbibCrV26RRmguDj939yZcqT9F9itNLSA67CwPdUNvSSez1ElC7Ki1OuFHw2O2eBJUelpmcqcyJcOK7NguQ33QbcCoXIBLjLmKVMq1uqhiDbbygVeBUfrZA+Qo0l/6ozp6gH5AljVfU/fHi4sX3bCeal0SEK/A9OTsHXlt3dMi3p47iWjh1BeRcbWJ7qj+JlpeVu86P2WP3f3Mv3EvZCTaXTKxz743t/N0unlcza0xR27oVKYtawShv6m6majUbmMUGnLPipPo2awzP2ROr4doyWdjqTUbc/sQpb1svKToOHaTAZ063eb3CVUCc9iL07k2ldT2yUt1IHtjfHj7sSyu+yHq50/hDjVVAoxVX1CFQv7oHdbD0EjQ8T09E7abvfSs1GoPdejtEq9vMH2RRgJS4sPj9xPkT+H2NvxzthUq02prTp0w4bM91pyxLC1wwpAg+vPYeU11LtNqAyMGS6UloqWoad/CoUC96e58PM+Z85ra4lCDeS8MV0J8WTfU6ql214iGDHWOR+4AqpysAFXYDly8pe3brX/+Yce5f4TmVO0wtCOKL7oqWRpdB+46XI+ENWHrEsjyvD9CfiZ6WxyFzuPWCWlJb8gwb+tvjIchjtN5nuEVVvX4WlhqepvHsgGAbS1T+eURDjzMPL2xOQ0h3v8A0PwEE1PS3uipq+pHvkZfnec82bRGkaNBrAX2938BNYjfm8Ypt6298uDJkM1agHv5bWmAxNvbf3mCFv8An+ErYmjYPTNuW0WYyki3UfGAbeX2Ew2G0XFj5Stm9JUWH5/0mBff7DJbBDKVPzzh95v0iwTbkeXO34yDj/l+ecItoGMM49nvG8VOqXMJuCfrHwqPUmSWUX25+wwHUez8/GObk15e4o0n1LqtC31lI6Mrqw223sdvz7JRTcXsSBte9wRv6gmVADpb/WEB13HrOesnq/6Nbh6L+wlqXYDffa/1R7T09svVb+fs/hFvePshI/mby1fqS6DqL5H7RKKg/N5ZUq+32EWi7tKtEMpq38pWp3hO0rB85EhoZRpLWMoy9nv2mK1uhiRTGix9kzfmLSJk6WZAtV363hC/P+MiZIXVjCRoe/p8JMyNAEkItb09kiZCQIm/5/Jkl5kyZM0JA/h+doxTuPL75kyVETMar06ewXkEGZMlWIAvAZ/yRf8AGZMiAjI/kmD3syZExlnuH3SSPd7D/lJmRxEyhm26/YYJX/Pp8JkyMQJgG2/8JEyQxokEn/Uj8YDHz/AzJkhlA5/nl90qZrfn+MyZAQDfnaAu+8yZEBhPqfsMJbmZMiQz/9k="/>
          <p:cNvSpPr>
            <a:spLocks noChangeAspect="1" noChangeArrowheads="1"/>
          </p:cNvSpPr>
          <p:nvPr/>
        </p:nvSpPr>
        <p:spPr bwMode="auto">
          <a:xfrm>
            <a:off x="3159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sl-SI" altLang="sl-SI" sz="1800"/>
          </a:p>
        </p:txBody>
      </p:sp>
      <p:sp>
        <p:nvSpPr>
          <p:cNvPr id="29700" name="AutoShape 6" descr="data:image/jpeg;base64,/9j/4AAQSkZJRgABAQAAAQABAAD/2wCEAAkGBxQSEhQUEhQVFBQVFBYUFBQVFRQUFBQVFBQWFhQUFBUYHCggGBolHBUUITEhJSorLi4uFx8zODMsNygtLisBCgoKDg0OGxAQGywkHCQvLSwsLCwsLCwsLCwsLCwsLCwsLCwsLywsLCwsLCwsLCwsLCwsLCwsLCwsLCwsLCwsLP/AABEIAMYA/gMBIgACEQEDEQH/xAAcAAACAgMBAQAAAAAAAAAAAAACBAEDAAUGBwj/xABKEAACAQMCAwUDCAUJBQkAAAABAgADERIEIQUxQQYTIlFhcYGRFCMyQqGxwfAHJDNS0TRDcnN0krPh8WJjgqLCFUVTVIOjssPS/8QAGwEAAwEBAQEBAAAAAAAAAAAAAAECAwQFBgf/xAAtEQACAgIBAgQFBAMBAAAAAAAAAQIRAxIEITETIkFRYXGBkfAFFCOhMsHRQv/aAAwDAQACEQMRAD8A1NpIWW4SQk/Qtj5cqxhBZaFhBZLkIqCycZbjJCxbBRVaEFlmMnGLYCoLCCw8YxpKV89r2ps3O1rFd/XnykynSscY26FMZmMtCycYWIpxmYy4rIxhsBVjIxl2MjGOwKcZmMuxmYw2AotIKy4rIxjsCgpBKRjGRjK2GLFZBEvKwCspSGUFYJWXlYJWUmMXKwSsvKwCstMKKSsEiXEQSspMCq0EiWlYJWMZucZOMtwkhZw7ElYWSFlwWSFk7CKgkLCW4ycItgoqxkFZfhMKRbALES/R28d8f2bWy87r9H/a/wA4LLIFIEi/S5G3I2MnI7iXjdSBAhhYarLAkbkQU4yMYxhMwi2ELWmYxjCZ3cewxe0wrL+7kGnDYBcrIxjBSRhHsAvhBKRgpIKx7DFisArGSsArLUgFysEpGCIJWUpDFmWAVjJWAVlqQxcrAKxgrBKy1IBYrBKxkrBKythm6wkhJeEhBJ52xBSEhBJdhCCyXIKKgkLCWhIWEnYKKcJBSMYzCkWwCbJIp0MnA32Wo23mqEi8YZJrtVru7r00yCXp1GJZSQwtYoLcid/iJGadQs248XLIl+dh1acsFOWoksCSnIxoowmYRjCZhJ2ChfCRhGcJGEewC2EgpGcJBSPYBXCRhGsJBSPcKFCkEpGykEpKUhiTJAKx1klbU5akMUKQSsZNOAyS1IBYrBKxkpBKS1IBUrAKxorK2WUpDFisErGCkErLUhm+whBJdhCCTzNiaKQkIJLgkMJJcgooCQgkvFOGKclzHQvhINON93IKRbioSNOaziFIGtQuOlX44rab1kmtFSm9ZCaVSoqK4BWmWGTY2IPltMeRlSx9Tr4WKU8q1Q6tOWCnLaS3F9/eCD7wZcEl+JfVHO4OLprqLd3I7qN4TCkW5NCndSDTjeEgpHuFCfdwcI6acju49woSwmFI33cg049woTKQSkbNOCacpTHQmUgFI4UlZSWpBQmyQCkbZIDLNFIBRkgFI2UlZSWpDFGSVskcKypllqQUKlYOMYZYBWaKQUdFhCCS7CEEnl7FUVBIQSXBIQWQ5CoqCQwkuCQgshyDUpwkFI1hIKRbhRpuO02+T1sL5d0+NuZOPITiexmv+cVvmyARfvS/K++yg39m09MNOcb2i7OKBp6mnpkM2uZa4pjnRJBLEDlvtf1nLypOkz0P06bUml8zecL1T1KtQHZQAQA2Sgk/VvuLjpNuEl1Th1Oi7rSUKtwbDzxHWEKcvHKoIw5c/EzSf50KMJmEYwk4S9jnoWwkFI1hIwhsFCvdzDTjOEjCPcKFe7glI33cEpGphQmUglI2UglJakFCTJK2SOskqdJakFCTLKgPvI+EPXVsB5sbhF/eaxNvgCT6AxHgL1aqViwJFJzZsWC4HmVJ2sCLH2y3kUWrNIYnJNoaxgFZdaZjNrM6FWWVMkdZJUyS1IKEikEpG2SVFJqpDo6XGEFh4wgs8nY0oALDCwwkNUkuQagKkMJLAksFOZuQalOMwpGO7kFIthOIqUnP8coVm+T/ACa+Y1rGri2LGhdcuovuOXtnUFJzHaLQtWGnCOqNT1zVGyJQPTDIDTDWsTfE2PpMOTLyr5nZwF/I/l/tHXa9fnG933CVhI1rF+cb3fcIASOMvKjmyLzy+bKcJmEvwkYx7E6lGEzCMMkHGPYeovhMwl5SZjDYNRcpAKRrGCUlKQtRQpAZI4UgGnKUgoTKyiosfdIvVWaxkKjQ8WrlMQDbvCtK/wDTrUQfx+M3HYG608QDbvq6/W5GrVI+r6DrNHx4fOaX11VAbG38/SP4Te9krAcl/bNzY33Z+R9/3THldvz4nfxF0NWRvJtDA398LGejZwUUEStljTLK2WUmPUUZYBWMssArNFIep0VpIEi8IGeab6hKJYogCEagBAP1jYe2xP3AyGGhassAgLLVmTFqSBMKwrzCZIaFZWcn2o0aVPkoeoKOGvaqrMAVqMHVe6HiBudjyPSdfOO7VrRb5KK7MgHEGaiy7k1s1AQridrG97j7JjmflXzOnhxqb+X/AA7rVj5xvb+AghZZqj429v4CCGjX+KMJx8z+ZBWL63UCmhaxY8lRbZOfJbkD13IAAJMZM8s1faaqprs5DMzjTo1gDTVxV+iR/RFxyMuMbKhjTfU9J0dcuDkACDYgbgbAgA/W2IueV72lfFnK0KzKSpWlUYEWuCEJBFwRf2iFXqUqFQIWZTWu6hlsoKBEKq1tr3BF/M2PSVcb/k9f+pq/4bSYO0mLJCpnm/Zzj1dqqd7Vq1LsF3qEfSawuo22vPU7Txfs9tXQf71B/wA4ns9505YpVQSTfcm0grCvMmBOhURBIlpgGUmLQocRaqss11fEDexLKPiwv9kirNo2GhzHaBPntFtf9bpe7xKfwm87OqR9Qftl5k7Xv/s+s0vaBvn9AOh1iA/AkfaJuuD5WFmt8/T6D7ZnnfX8+J2cZVERxhWkjnCtPQs4VEqYQGWXGVkSkytShhAKy5hKzNEw1N3nCDRTvJIqzk1OnUdDTU8R1NUlHpoAlKozOXOJIVXUlR0HqeextaNipOVXVpWu7AgljZSoewLHcG/lv0nPljP/AMuvpZpj8NP+RX9aO509fJQ1iAQCAediLj7DL1ecp2P1Y7nuSxZ6WzXuTZiSu56W2/4Z0QeJRtEaq+g5lMyiwqTDUi0FqW1aoUEkgAAkkmwAHMkzi9VraWsekq0nqrR1DV1ILIQ+YxZbHxDG+zCNfpBqsNBXK35Le37ua5X9Lc/Scb2I41VpMCrMw6qKmCn2jMffMM+qVOzp42Pzd19T19OJJVZitwQd1YWYbdROc7ZcQZauloi2FV3Lg38RQDANY7rdrkdbCafSdoGGpetWcimtNiwJD2FxiFIY9SNpreJdol1mp0hVCuDtzIN8gvl7JUKcNkRkxKGSrs9ersTctY2IUWBB3AO569Z4RxQ/S/tlP7tRPctY5Aa/IOvl+4J4TralwT56qkbe0V5GH/H6r/RWRdfoetfpJ/k6nYG6gNYZANfIA+RsPgItp6hbhpLEsfk1Xc7k2RxvLP0nEdwh9U26/WnnCcY1FSoKFJU3pGh4lBIRrlmLcxa5PpHhf8X1IyK5Ir4HQc1C6qWCVRy6lcqmI8zjTY/DzE9A4l2hPyOtqKSsjUwwwqL4w/hsAL2+sDB7N6VaT0EUbCtvt9ImhqMmPt/gJpe0rpS4tpXYAKnytix6fMmx9+0Mme0/gh+BUlY/2X1mpahRrO5fvqrUitQjFLKTkAqX6cridhn06zk+w+lq6jh9IMtNShCEOhFbOl4ahd7E3LA+sKp2hFDXoGAIFA287s7Ai/kbA/8ACJjxpynsvVFZscVTOmq1wvM23A38ybCVisCSAdxz9L7iaXjmstV0hViL6tdwbXHd1Tb2GW6Slhn847AureI3F+7KeXkizr7SSMVjtWKca4sBUemR+yFGrl55Obi3S2P2zZ06+aBvMXnHdoKo+VVr23oUgL255tYTf8L1OVIdLEr06ewyscrm4suWNaJoR7QH9Y4f/bF/w3tNzwwsFWx/n6e+M57j1X9Z0H9qv71pvYTcaGuwVdr/AD1P6x//ADI5HSVfI048ehPU+0wgYu7+I+0/fE/+1178UPrY3J6KdiFPqQb/AA856T6LqceoPaPj1PR0i9Tc8kQfSY9PYPWefj9ImpffCki5KD4HY2Ym+5a3Ty6zP0nsW1aC+worbltd3v8AcJzvBaYOooKd1evRDA8iDUUb+Y3Pxnm8jkTUmk6o1hBWj1fh/Fi9s1IyAOysLXF7G4mzMr4fwZGpUyXa5VSTceXL6O0mo9iR6n75X6ZypZVKMndHRy+OoVJKrGRVhh4mtVQ2LMLG9mBBXZrX25DnztK9PrkORZ8UBPiKtyBsenoT7J1vk4rqyPBlVj2ve1N7H6hP/Lecdp6llUekY1fHLiuMgVFJyrX64sAo89lB984P/tltrG053njLt6GefG4NWekdj6nz2q/9H7nnWq0857BcQJeueYIpltwLWLAf6To+Ndo1pKcCOVyxtZR5+2PHli1Xr1K0aipPsdPnaQas8tocdauT85V3Nlx6k+FfUeIj4zoOBcSqpbJs6dlPjuSM2xQ3x3Ba67nmLc5l+5gnTGoN9jqdXVXBu8thic77jG3iv6WvPM+yvDqVZdY6BlWmiNSW5spq6goo33Pgxnd8SprqqTUrFDV7ylszg94oyxAwJuoBunMjrJ4PwVVar3TUhT1PdNTXJrBNOys1jh4gMR5WvuTOXlciGRVE6MeGUXbNf2o4Kmm0VcICGFVEqXORBDKyb+RU3HvnE8Bb9ao/0/wM3na3tU2oq1koi1F23Yrl3uL5UyLiwF+XUho3wjs3VULVempAJKsuKkEGxviOdj18jNMU24eGY5Yrbf0PUOJHw1Lf+IotzP7MTwzUHwj+00v/AI156v2o1706FSqi5sK1JxTUkG2CK2wF9mI6Ty75FVdBhTqOPlFI+GmzbBawJuByBI+MzxSpU/f/AIXkV9vY7b9MGu+c09EchSNQ+pJKr9z/ABnL9iT8/U/qV+8Xm3/THVHyyjax/VgP/cqTTdkKbLUZ2sA1MqNxe6Mt7rzHMc44tLGQr8RHe8Ib5+j/AF3/ANGpnIfprt8opf1LfhOp4AGeshUXCVQzW+qDSrrc+9lHvnD/AKYqh+WMDe3coVve1iDlYe0D4TGMupvlXls9K7HVB3Fbnb5Vqtr/AO+aefdqK/68D/uf+t513ZjUWpVht/Kqw/vVmBnn/amuG1AdblVU02Pk61HJX+6VP/FJ/T5VKX0Hy4Uk/wA9DZcP4u9arRVibU9cMfESPHSqjl6d3t/SM2vbfWEaOoUYgitQ3XY/TfkZy3CNq4AG51lNlHpjqB59Lj4zc9ssjo6oKmwqUS3mLM3Mc7b/AGzolPzWYxi9GaStr741HJNlobncnu6jnf1sJ13ZzWrVWo6cmqG1yo257KTfrPL9c+SoRdcAytz3+kf+qeifo34PXOkyXUMitWqBQAfAUAZnHi52BX3xSyOM/Ej7lY2q0kvQPtBqAuo0LHpqC3uFNrn7ZsNHxH6INgoqUzfIdP8AWaTtPSarXoCkCwBZwAMmFl8d1tvbbcXEa4XwDU1UstJtjcvUCUvO1r2v7vSXnzRyTco9iscXj6M2tSp4m/pH75yFKvfX1D5Pb4KonSa1atIsjUlRscfEwYhsQQ6lbixyHXp0nG6uoya2owSyvW2tkVUOVKgsetvuM6svMhNJRMPClHqKfpGa+rH9So9+TzScD/lel/tND/FSU8VqMarF8rkk3a9zdjvv0lnA2/WtN/aaP+Kk4c09nJhBeZHumg3pUxb+bp+X7inbzmpZ7qhG7ua2Q/q6xUbewiP6Gr8zTsbfN09/LwDcec4viOoZtbWLk4rmqnpbMWAPlz+E5f07LpOVHo81XGIgnGKOePeDE3vYkknkBvYTpez/AA5dUHtTet3aqFaowWmzMDuVsbC3IDLlz3nGce4Qvh+TaSu1xuGLVPLcMi2vc8txtOs7L9oRoNKlJ0rCoxZyBRrMSdlA8Si1lCi23n136JSnN+fp/RyY3GIfans8EoPbQ1FIRrPQqqyg2beomN7bjkOnTnPJ0omwNxbzuOvKekcZ/SLribUaT0h+9URi/uS2K9Nzecto6tepV3LBnqfVRELMxudlp+cIyUOxGZKb6DfZjjdLSGr3tNaneYAAmwAQHIbee282etq1ta7VKNMGnUpjZHp+E5FcLVGFzYA7X5+c0PbLS11xp1mtuXs5HI3Cm9h5GbDsp2oo6Wmid3UquWtjSqItrBCDZqZ5sXFr/V9ZG6tyT6h1rR9hzshQswVlswK3G2xGq0/lcc/vM7aig7th508b2B/7wdr/ABBH2+k4LhnFVp1ajYuqqwOLm1QBq9ByD4QCcctrC4BnQUe2OnC2NSxKgWyysTqnLAm1tlsSeot1k5JJsuCpHa0nHeo1z/La9W2I3xpBCt77c+fX0iGtpn5MiU2OS6XVFTja+Ye++Rx5Hbf2xGl2w0vzbmsoRq+oUMbWIVVOfK4XkAetxFOJcXoanRrasAHRqZBKK4cOWVWF7rkCALXBvMu7o0s5PhPfWONFyANj8nr1ACAv7vMix+E7vh3ajVMpojTuovV8TaPU2bZbWGQ3ux362ifZjiOnUmjUZ1qKtQNk+nVL06xug8F8iFLddp6BT4hS7pBl+1Cst3TJmCglAMbFgATb0M1lKXazBKPc4HjegrJVFepkBXorTVEDB1KHL5wb4A7Df3xXgekp0KSFqioVVEwZrNUIIuVOIX4nym47aVBUqURQrgXpubB2G5qNfxU1tbZgQfL48enyit3tJazmmCGFMMuL44/RyYXtbe05/E9zpSpJoT1WlfUVGLMzsgsxSxpk5NYqSBcE++bLs7UNKo61lzJZVu+JVTc5Xe5HW/sBmk1mjfwhNTTGZDn5wC+y5fRdr7Nz9JrkNQMV+U0iB9Jcr5YsbnLY9ZpHMkqT6E6Nyuup6PT41Qo6rS1bimFFUMgwXIPdQWsbCxXr+M4Xt92nfX6hmZFWnSypU8fpYFubtvc7bdPjHKVSjiAajU3wJPduz96wBLVMWG2+JsPWcnrBSYkozEtYkOVte4+/Y++VGcX1JzRlHpL1PV+znFCdL3l1UValSqVNmKt3xOxuLjl06yvi3DdJV2X5khy7kFnzZ1BYtly2F9rcpydLtHQ0+n7ujUaqQWC5UjSJDgsbtcjnivvi+u7WAoppqM3B7xSG8BChdtgCCCeRPraYxjKLbRu8uOUUpDvaaovD2pVNOcmqM/PcKVxuLH1M09Pt9WVCgVfEuLFgGJBG535H1EW13GO8emK1RaiK2RxQp9JvELkA7gDcRuu2hyYIKjM2I8ZUJbmwJHIW25850w2a6nLknG/L0RrBxRTTxKMAL2xHmN7k8+U9s7HsKWgUIKnhFZ/nEwJLoh8IBNwM7X626TyvTaWiaiJYhTUVTZ05M1jzN+RM+g9TVpUnoU+8JuTTyLU7rigbxEje4US8kXFJE4ppttnh2r7UVNPqWXBGCKyfPjuyQ6WcOFY2vuNvSdI/GqN1p6taSHUhAop0a1TLv6VEHNjVXHZ0XbyiX6XOFaFU+U0KudarWXMB6bKUNJrsFXlcqpv1J9ZoO0HEUWvoDdcQNOXOX0MaWlvlY7WsefkZCpLoEpyb6nV9v9XX0lfBzTe6qy1d0Ui2AQU7m2OFrk3NpyOq4wtfTm6qtSpi2alwVAH0bZFTtbmJ2/6WuM6Ja9I1qB1GdAFHWqyKVLVfo2WxsbG/XITzhl0tRWegtYJRs7BqlFCbkFVpgDJ7KHJ2+r6zDaVtnRaaSFNRpXrHKrXzYKFBYsSFXZV+jyA6RPRMaeppbi6VqTDyNnVh+E7PR9pNG4/kS3Nwt9VV5qLsSLbAA35/V9kQ1tOhqqlM0VorqDUAp06dcsgVCHDMWBux3Fri1rwhOd1JdPoTOEO8Wem4qi4K62UBQSRlZRYE+tgJzXabh9U1FOlSuL94Kj/NhWswxwBPK+fTympqtrnqAjTkeKxC0NU4O4+uKVrct+UkU+MXNhXG55abUEc72F6XK5PWYY8UouzpyZ1JVRHD64okmn1tzOX0TcWyvb3RipxBmveo+5J2qMOZvyB9Zqe9Hl98nMeX5+E+ocYeiR4dsV1ujJYuKj5HcnNrnpzveCNVXuL1XNhiLseQt1v6Rl7ev2Ra048vHg/Q1jkkvUa0Zc86jbEsN77m1+fsEDWGpfZr+0Lf42k0CPZ7hLKgEP2uLWq6leNk9xWnWqEm5H91D0t5eUsNJj+7/cX8BCQCXC3p8DMJcOPoaRzy9SldBexNrjyuPuMrbhKKL2v6C34gx0MPT4SGcek55cajVZfga9dKrbYt15uLb+xPZOupqVQB6SNcZBnYZEX8O/di4A2H4znKdr9JtTrC4GTFrLYXJNgOQ36eka4il6guQ4uxnVVke16SrYW2ZW89vEvK55fdeRQqUBb5ix/eVlVhYbW8NhvE3qD0lYqD0mv7DHXd/cHy5t9l9jYVKenxF6AY9SzJfn/sqDyA685o30NIMxXJMielNlFzyAYbibCrV26RRmguDj939yZcqT9F9itNLSA67CwPdUNvSSez1ElC7Ki1OuFHw2O2eBJUelpmcqcyJcOK7NguQ33QbcCoXIBLjLmKVMq1uqhiDbbygVeBUfrZA+Qo0l/6ozp6gH5AljVfU/fHi4sX3bCeal0SEK/A9OTsHXlt3dMi3p47iWjh1BeRcbWJ7qj+JlpeVu86P2WP3f3Mv3EvZCTaXTKxz743t/N0unlcza0xR27oVKYtawShv6m6majUbmMUGnLPipPo2awzP2ROr4doyWdjqTUbc/sQpb1svKToOHaTAZ063eb3CVUCc9iL07k2ldT2yUt1IHtjfHj7sSyu+yHq50/hDjVVAoxVX1CFQv7oHdbD0EjQ8T09E7abvfSs1GoPdejtEq9vMH2RRgJS4sPj9xPkT+H2NvxzthUq02prTp0w4bM91pyxLC1wwpAg+vPYeU11LtNqAyMGS6UloqWoad/CoUC96e58PM+Z85ra4lCDeS8MV0J8WTfU6ql214iGDHWOR+4AqpysAFXYDly8pe3brX/+Yce5f4TmVO0wtCOKL7oqWRpdB+46XI+ENWHrEsjyvD9CfiZ6WxyFzuPWCWlJb8gwb+tvjIchjtN5nuEVVvX4WlhqepvHsgGAbS1T+eURDjzMPL2xOQ0h3v8A0PwEE1PS3uipq+pHvkZfnec82bRGkaNBrAX2938BNYjfm8Ypt6298uDJkM1agHv5bWmAxNvbf3mCFv8An+ErYmjYPTNuW0WYyki3UfGAbeX2Ew2G0XFj5Stm9JUWH5/0mBff7DJbBDKVPzzh95v0iwTbkeXO34yDj/l+ecItoGMM49nvG8VOqXMJuCfrHwqPUmSWUX25+wwHUez8/GObk15e4o0n1LqtC31lI6Mrqw223sdvz7JRTcXsSBte9wRv6gmVADpb/WEB13HrOesnq/6Nbh6L+wlqXYDffa/1R7T09svVb+fs/hFvePshI/mby1fqS6DqL5H7RKKg/N5ZUq+32EWi7tKtEMpq38pWp3hO0rB85EhoZRpLWMoy9nv2mK1uhiRTGix9kzfmLSJk6WZAtV363hC/P+MiZIXVjCRoe/p8JMyNAEkItb09kiZCQIm/5/Jkl5kyZM0JA/h+doxTuPL75kyVETMar06ewXkEGZMlWIAvAZ/yRf8AGZMiAjI/kmD3syZExlnuH3SSPd7D/lJmRxEyhm26/YYJX/Pp8JkyMQJgG2/8JEyQxokEn/Uj8YDHz/AzJkhlA5/nl90qZrfn+MyZAQDfnaAu+8yZEBhPqfsMJbmZMiQz/9k="/>
          <p:cNvSpPr>
            <a:spLocks noChangeAspect="1" noChangeArrowheads="1"/>
          </p:cNvSpPr>
          <p:nvPr/>
        </p:nvSpPr>
        <p:spPr bwMode="auto">
          <a:xfrm>
            <a:off x="46831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sl-SI" altLang="sl-SI" sz="1800"/>
          </a:p>
        </p:txBody>
      </p:sp>
      <p:sp>
        <p:nvSpPr>
          <p:cNvPr id="29701" name="AutoShape 8" descr="data:image/jpeg;base64,/9j/4AAQSkZJRgABAQAAAQABAAD/2wCEAAkGBxQSEhQUEhQVFBQVFBYUFBQVFRQUFBQVFBQWFhQUFBUYHCggGBolHBUUITEhJSorLi4uFx8zODMsNygtLisBCgoKDg0OGxAQGywkHCQvLSwsLCwsLCwsLCwsLCwsLCwsLCwsLywsLCwsLCwsLCwsLCwsLCwsLCwsLCwsLCwsLP/AABEIAMYA/gMBIgACEQEDEQH/xAAcAAACAgMBAQAAAAAAAAAAAAACBAEDAAUGBwj/xABKEAACAQMCAwUDCAUJBQkAAAABAgADERIEIQUxQQYTIlFhcYGRFCMyQqGxwfAHJDNS0TRDcnN0krPh8WJjgqLCFUVTVIOjssPS/8QAGwEAAwEBAQEBAAAAAAAAAAAAAAECAwQFBgf/xAAtEQACAgIBAgQFBAMBAAAAAAAAAQIRAxIEITETIkFRYXGBkfAFFCOhMsHRQv/aAAwDAQACEQMRAD8A1NpIWW4SQk/Qtj5cqxhBZaFhBZLkIqCycZbjJCxbBRVaEFlmMnGLYCoLCCw8YxpKV89r2ps3O1rFd/XnykynSscY26FMZmMtCycYWIpxmYy4rIxhsBVjIxl2MjGOwKcZmMuxmYw2AotIKy4rIxjsCgpBKRjGRjK2GLFZBEvKwCspSGUFYJWXlYJWUmMXKwSsvKwCstMKKSsEiXEQSspMCq0EiWlYJWMZucZOMtwkhZw7ElYWSFlwWSFk7CKgkLCW4ycItgoqxkFZfhMKRbALES/R28d8f2bWy87r9H/a/wA4LLIFIEi/S5G3I2MnI7iXjdSBAhhYarLAkbkQU4yMYxhMwi2ELWmYxjCZ3cewxe0wrL+7kGnDYBcrIxjBSRhHsAvhBKRgpIKx7DFisArGSsArLUgFysEpGCIJWUpDFmWAVjJWAVlqQxcrAKxgrBKy1IBYrBKxkrBKythm6wkhJeEhBJ52xBSEhBJdhCCyXIKKgkLCWhIWEnYKKcJBSMYzCkWwCbJIp0MnA32Wo23mqEi8YZJrtVru7r00yCXp1GJZSQwtYoLcid/iJGadQs248XLIl+dh1acsFOWoksCSnIxoowmYRjCZhJ2ChfCRhGcJGEewC2EgpGcJBSPYBXCRhGsJBSPcKFCkEpGykEpKUhiTJAKx1klbU5akMUKQSsZNOAyS1IBYrBKxkpBKS1IBUrAKxorK2WUpDFisErGCkErLUhm+whBJdhCCTzNiaKQkIJLgkMJJcgooCQgkvFOGKclzHQvhINON93IKRbioSNOaziFIGtQuOlX44rab1kmtFSm9ZCaVSoqK4BWmWGTY2IPltMeRlSx9Tr4WKU8q1Q6tOWCnLaS3F9/eCD7wZcEl+JfVHO4OLprqLd3I7qN4TCkW5NCndSDTjeEgpHuFCfdwcI6acju49woSwmFI33cg049woTKQSkbNOCacpTHQmUgFI4UlZSWpBQmyQCkbZIDLNFIBRkgFI2UlZSWpDFGSVskcKypllqQUKlYOMYZYBWaKQUdFhCCS7CEEnl7FUVBIQSXBIQWQ5CoqCQwkuCQgshyDUpwkFI1hIKRbhRpuO02+T1sL5d0+NuZOPITiexmv+cVvmyARfvS/K++yg39m09MNOcb2i7OKBp6mnpkM2uZa4pjnRJBLEDlvtf1nLypOkz0P06bUml8zecL1T1KtQHZQAQA2Sgk/VvuLjpNuEl1Th1Oi7rSUKtwbDzxHWEKcvHKoIw5c/EzSf50KMJmEYwk4S9jnoWwkFI1hIwhsFCvdzDTjOEjCPcKFe7glI33cEpGphQmUglI2UglJakFCTJK2SOskqdJakFCTLKgPvI+EPXVsB5sbhF/eaxNvgCT6AxHgL1aqViwJFJzZsWC4HmVJ2sCLH2y3kUWrNIYnJNoaxgFZdaZjNrM6FWWVMkdZJUyS1IKEikEpG2SVFJqpDo6XGEFh4wgs8nY0oALDCwwkNUkuQagKkMJLAksFOZuQalOMwpGO7kFIthOIqUnP8coVm+T/ACa+Y1rGri2LGhdcuovuOXtnUFJzHaLQtWGnCOqNT1zVGyJQPTDIDTDWsTfE2PpMOTLyr5nZwF/I/l/tHXa9fnG933CVhI1rF+cb3fcIASOMvKjmyLzy+bKcJmEvwkYx7E6lGEzCMMkHGPYeovhMwl5SZjDYNRcpAKRrGCUlKQtRQpAZI4UgGnKUgoTKyiosfdIvVWaxkKjQ8WrlMQDbvCtK/wDTrUQfx+M3HYG608QDbvq6/W5GrVI+r6DrNHx4fOaX11VAbG38/SP4Te9krAcl/bNzY33Z+R9/3THldvz4nfxF0NWRvJtDA398LGejZwUUEStljTLK2WUmPUUZYBWMssArNFIep0VpIEi8IGeab6hKJYogCEagBAP1jYe2xP3AyGGhassAgLLVmTFqSBMKwrzCZIaFZWcn2o0aVPkoeoKOGvaqrMAVqMHVe6HiBudjyPSdfOO7VrRb5KK7MgHEGaiy7k1s1AQridrG97j7JjmflXzOnhxqb+X/AA7rVj5xvb+AghZZqj429v4CCGjX+KMJx8z+ZBWL63UCmhaxY8lRbZOfJbkD13IAAJMZM8s1faaqprs5DMzjTo1gDTVxV+iR/RFxyMuMbKhjTfU9J0dcuDkACDYgbgbAgA/W2IueV72lfFnK0KzKSpWlUYEWuCEJBFwRf2iFXqUqFQIWZTWu6hlsoKBEKq1tr3BF/M2PSVcb/k9f+pq/4bSYO0mLJCpnm/Zzj1dqqd7Vq1LsF3qEfSawuo22vPU7Txfs9tXQf71B/wA4ns9505YpVQSTfcm0grCvMmBOhURBIlpgGUmLQocRaqss11fEDexLKPiwv9kirNo2GhzHaBPntFtf9bpe7xKfwm87OqR9Qftl5k7Xv/s+s0vaBvn9AOh1iA/AkfaJuuD5WFmt8/T6D7ZnnfX8+J2cZVERxhWkjnCtPQs4VEqYQGWXGVkSkytShhAKy5hKzNEw1N3nCDRTvJIqzk1OnUdDTU8R1NUlHpoAlKozOXOJIVXUlR0HqeextaNipOVXVpWu7AgljZSoewLHcG/lv0nPljP/AMuvpZpj8NP+RX9aO509fJQ1iAQCAediLj7DL1ecp2P1Y7nuSxZ6WzXuTZiSu56W2/4Z0QeJRtEaq+g5lMyiwqTDUi0FqW1aoUEkgAAkkmwAHMkzi9VraWsekq0nqrR1DV1ILIQ+YxZbHxDG+zCNfpBqsNBXK35Le37ua5X9Lc/Scb2I41VpMCrMw6qKmCn2jMffMM+qVOzp42Pzd19T19OJJVZitwQd1YWYbdROc7ZcQZauloi2FV3Lg38RQDANY7rdrkdbCafSdoGGpetWcimtNiwJD2FxiFIY9SNpreJdol1mp0hVCuDtzIN8gvl7JUKcNkRkxKGSrs9ersTctY2IUWBB3AO569Z4RxQ/S/tlP7tRPctY5Aa/IOvl+4J4TralwT56qkbe0V5GH/H6r/RWRdfoetfpJ/k6nYG6gNYZANfIA+RsPgItp6hbhpLEsfk1Xc7k2RxvLP0nEdwh9U26/WnnCcY1FSoKFJU3pGh4lBIRrlmLcxa5PpHhf8X1IyK5Ir4HQc1C6qWCVRy6lcqmI8zjTY/DzE9A4l2hPyOtqKSsjUwwwqL4w/hsAL2+sDB7N6VaT0EUbCtvt9ImhqMmPt/gJpe0rpS4tpXYAKnytix6fMmx9+0Mme0/gh+BUlY/2X1mpahRrO5fvqrUitQjFLKTkAqX6cridhn06zk+w+lq6jh9IMtNShCEOhFbOl4ahd7E3LA+sKp2hFDXoGAIFA287s7Ai/kbA/8ACJjxpynsvVFZscVTOmq1wvM23A38ybCVisCSAdxz9L7iaXjmstV0hViL6tdwbXHd1Tb2GW6Slhn847AureI3F+7KeXkizr7SSMVjtWKca4sBUemR+yFGrl55Obi3S2P2zZ06+aBvMXnHdoKo+VVr23oUgL255tYTf8L1OVIdLEr06ewyscrm4suWNaJoR7QH9Y4f/bF/w3tNzwwsFWx/n6e+M57j1X9Z0H9qv71pvYTcaGuwVdr/AD1P6x//ADI5HSVfI048ehPU+0wgYu7+I+0/fE/+1178UPrY3J6KdiFPqQb/AA856T6LqceoPaPj1PR0i9Tc8kQfSY9PYPWefj9ImpffCki5KD4HY2Ym+5a3Ty6zP0nsW1aC+worbltd3v8AcJzvBaYOooKd1evRDA8iDUUb+Y3Pxnm8jkTUmk6o1hBWj1fh/Fi9s1IyAOysLXF7G4mzMr4fwZGpUyXa5VSTceXL6O0mo9iR6n75X6ZypZVKMndHRy+OoVJKrGRVhh4mtVQ2LMLG9mBBXZrX25DnztK9PrkORZ8UBPiKtyBsenoT7J1vk4rqyPBlVj2ve1N7H6hP/Lecdp6llUekY1fHLiuMgVFJyrX64sAo89lB984P/tltrG053njLt6GefG4NWekdj6nz2q/9H7nnWq0857BcQJeueYIpltwLWLAf6To+Ndo1pKcCOVyxtZR5+2PHli1Xr1K0aipPsdPnaQas8tocdauT85V3Nlx6k+FfUeIj4zoOBcSqpbJs6dlPjuSM2xQ3x3Ba67nmLc5l+5gnTGoN9jqdXVXBu8thic77jG3iv6WvPM+yvDqVZdY6BlWmiNSW5spq6goo33Pgxnd8SprqqTUrFDV7ylszg94oyxAwJuoBunMjrJ4PwVVar3TUhT1PdNTXJrBNOys1jh4gMR5WvuTOXlciGRVE6MeGUXbNf2o4Kmm0VcICGFVEqXORBDKyb+RU3HvnE8Bb9ao/0/wM3na3tU2oq1koi1F23Yrl3uL5UyLiwF+XUho3wjs3VULVempAJKsuKkEGxviOdj18jNMU24eGY5Yrbf0PUOJHw1Lf+IotzP7MTwzUHwj+00v/AI156v2o1706FSqi5sK1JxTUkG2CK2wF9mI6Ty75FVdBhTqOPlFI+GmzbBawJuByBI+MzxSpU/f/AIXkV9vY7b9MGu+c09EchSNQ+pJKr9z/ABnL9iT8/U/qV+8Xm3/THVHyyjax/VgP/cqTTdkKbLUZ2sA1MqNxe6Mt7rzHMc44tLGQr8RHe8Ib5+j/AF3/ANGpnIfprt8opf1LfhOp4AGeshUXCVQzW+qDSrrc+9lHvnD/AKYqh+WMDe3coVve1iDlYe0D4TGMupvlXls9K7HVB3Fbnb5Vqtr/AO+aefdqK/68D/uf+t513ZjUWpVht/Kqw/vVmBnn/amuG1AdblVU02Pk61HJX+6VP/FJ/T5VKX0Hy4Uk/wA9DZcP4u9arRVibU9cMfESPHSqjl6d3t/SM2vbfWEaOoUYgitQ3XY/TfkZy3CNq4AG51lNlHpjqB59Lj4zc9ssjo6oKmwqUS3mLM3Mc7b/AGzolPzWYxi9GaStr741HJNlobncnu6jnf1sJ13ZzWrVWo6cmqG1yo257KTfrPL9c+SoRdcAytz3+kf+qeifo34PXOkyXUMitWqBQAfAUAZnHi52BX3xSyOM/Ej7lY2q0kvQPtBqAuo0LHpqC3uFNrn7ZsNHxH6INgoqUzfIdP8AWaTtPSarXoCkCwBZwAMmFl8d1tvbbcXEa4XwDU1UstJtjcvUCUvO1r2v7vSXnzRyTco9iscXj6M2tSp4m/pH75yFKvfX1D5Pb4KonSa1atIsjUlRscfEwYhsQQ6lbixyHXp0nG6uoya2owSyvW2tkVUOVKgsetvuM6svMhNJRMPClHqKfpGa+rH9So9+TzScD/lel/tND/FSU8VqMarF8rkk3a9zdjvv0lnA2/WtN/aaP+Kk4c09nJhBeZHumg3pUxb+bp+X7inbzmpZ7qhG7ua2Q/q6xUbewiP6Gr8zTsbfN09/LwDcec4viOoZtbWLk4rmqnpbMWAPlz+E5f07LpOVHo81XGIgnGKOePeDE3vYkknkBvYTpez/AA5dUHtTet3aqFaowWmzMDuVsbC3IDLlz3nGce4Qvh+TaSu1xuGLVPLcMi2vc8txtOs7L9oRoNKlJ0rCoxZyBRrMSdlA8Si1lCi23n136JSnN+fp/RyY3GIfans8EoPbQ1FIRrPQqqyg2beomN7bjkOnTnPJ0omwNxbzuOvKekcZ/SLribUaT0h+9URi/uS2K9Nzecto6tepV3LBnqfVRELMxudlp+cIyUOxGZKb6DfZjjdLSGr3tNaneYAAmwAQHIbee282etq1ta7VKNMGnUpjZHp+E5FcLVGFzYA7X5+c0PbLS11xp1mtuXs5HI3Cm9h5GbDsp2oo6Wmid3UquWtjSqItrBCDZqZ5sXFr/V9ZG6tyT6h1rR9hzshQswVlswK3G2xGq0/lcc/vM7aig7th508b2B/7wdr/ABBH2+k4LhnFVp1ajYuqqwOLm1QBq9ByD4QCcctrC4BnQUe2OnC2NSxKgWyysTqnLAm1tlsSeot1k5JJsuCpHa0nHeo1z/La9W2I3xpBCt77c+fX0iGtpn5MiU2OS6XVFTja+Ye++Rx5Hbf2xGl2w0vzbmsoRq+oUMbWIVVOfK4XkAetxFOJcXoanRrasAHRqZBKK4cOWVWF7rkCALXBvMu7o0s5PhPfWONFyANj8nr1ACAv7vMix+E7vh3ajVMpojTuovV8TaPU2bZbWGQ3ux362ifZjiOnUmjUZ1qKtQNk+nVL06xug8F8iFLddp6BT4hS7pBl+1Cst3TJmCglAMbFgATb0M1lKXazBKPc4HjegrJVFepkBXorTVEDB1KHL5wb4A7Df3xXgekp0KSFqioVVEwZrNUIIuVOIX4nym47aVBUqURQrgXpubB2G5qNfxU1tbZgQfL48enyit3tJazmmCGFMMuL44/RyYXtbe05/E9zpSpJoT1WlfUVGLMzsgsxSxpk5NYqSBcE++bLs7UNKo61lzJZVu+JVTc5Xe5HW/sBmk1mjfwhNTTGZDn5wC+y5fRdr7Nz9JrkNQMV+U0iB9Jcr5YsbnLY9ZpHMkqT6E6Nyuup6PT41Qo6rS1bimFFUMgwXIPdQWsbCxXr+M4Xt92nfX6hmZFWnSypU8fpYFubtvc7bdPjHKVSjiAajU3wJPduz96wBLVMWG2+JsPWcnrBSYkozEtYkOVte4+/Y++VGcX1JzRlHpL1PV+znFCdL3l1UValSqVNmKt3xOxuLjl06yvi3DdJV2X5khy7kFnzZ1BYtly2F9rcpydLtHQ0+n7ujUaqQWC5UjSJDgsbtcjnivvi+u7WAoppqM3B7xSG8BChdtgCCCeRPraYxjKLbRu8uOUUpDvaaovD2pVNOcmqM/PcKVxuLH1M09Pt9WVCgVfEuLFgGJBG535H1EW13GO8emK1RaiK2RxQp9JvELkA7gDcRuu2hyYIKjM2I8ZUJbmwJHIW25850w2a6nLknG/L0RrBxRTTxKMAL2xHmN7k8+U9s7HsKWgUIKnhFZ/nEwJLoh8IBNwM7X626TyvTaWiaiJYhTUVTZ05M1jzN+RM+g9TVpUnoU+8JuTTyLU7rigbxEje4US8kXFJE4ppttnh2r7UVNPqWXBGCKyfPjuyQ6WcOFY2vuNvSdI/GqN1p6taSHUhAop0a1TLv6VEHNjVXHZ0XbyiX6XOFaFU+U0KudarWXMB6bKUNJrsFXlcqpv1J9ZoO0HEUWvoDdcQNOXOX0MaWlvlY7WsefkZCpLoEpyb6nV9v9XX0lfBzTe6qy1d0Ui2AQU7m2OFrk3NpyOq4wtfTm6qtSpi2alwVAH0bZFTtbmJ2/6WuM6Ja9I1qB1GdAFHWqyKVLVfo2WxsbG/XITzhl0tRWegtYJRs7BqlFCbkFVpgDJ7KHJ2+r6zDaVtnRaaSFNRpXrHKrXzYKFBYsSFXZV+jyA6RPRMaeppbi6VqTDyNnVh+E7PR9pNG4/kS3Nwt9VV5qLsSLbAA35/V9kQ1tOhqqlM0VorqDUAp06dcsgVCHDMWBux3Fri1rwhOd1JdPoTOEO8Wem4qi4K62UBQSRlZRYE+tgJzXabh9U1FOlSuL94Kj/NhWswxwBPK+fTympqtrnqAjTkeKxC0NU4O4+uKVrct+UkU+MXNhXG55abUEc72F6XK5PWYY8UouzpyZ1JVRHD64okmn1tzOX0TcWyvb3RipxBmveo+5J2qMOZvyB9Zqe9Hl98nMeX5+E+ocYeiR4dsV1ujJYuKj5HcnNrnpzveCNVXuL1XNhiLseQt1v6Rl7ev2Ra048vHg/Q1jkkvUa0Zc86jbEsN77m1+fsEDWGpfZr+0Lf42k0CPZ7hLKgEP2uLWq6leNk9xWnWqEm5H91D0t5eUsNJj+7/cX8BCQCXC3p8DMJcOPoaRzy9SldBexNrjyuPuMrbhKKL2v6C34gx0MPT4SGcek55cajVZfga9dKrbYt15uLb+xPZOupqVQB6SNcZBnYZEX8O/di4A2H4znKdr9JtTrC4GTFrLYXJNgOQ36eka4il6guQ4uxnVVke16SrYW2ZW89vEvK55fdeRQqUBb5ix/eVlVhYbW8NhvE3qD0lYqD0mv7DHXd/cHy5t9l9jYVKenxF6AY9SzJfn/sqDyA685o30NIMxXJMielNlFzyAYbibCrV26RRmguDj939yZcqT9F9itNLSA67CwPdUNvSSez1ElC7Ki1OuFHw2O2eBJUelpmcqcyJcOK7NguQ33QbcCoXIBLjLmKVMq1uqhiDbbygVeBUfrZA+Qo0l/6ozp6gH5AljVfU/fHi4sX3bCeal0SEK/A9OTsHXlt3dMi3p47iWjh1BeRcbWJ7qj+JlpeVu86P2WP3f3Mv3EvZCTaXTKxz743t/N0unlcza0xR27oVKYtawShv6m6majUbmMUGnLPipPo2awzP2ROr4doyWdjqTUbc/sQpb1svKToOHaTAZ063eb3CVUCc9iL07k2ldT2yUt1IHtjfHj7sSyu+yHq50/hDjVVAoxVX1CFQv7oHdbD0EjQ8T09E7abvfSs1GoPdejtEq9vMH2RRgJS4sPj9xPkT+H2NvxzthUq02prTp0w4bM91pyxLC1wwpAg+vPYeU11LtNqAyMGS6UloqWoad/CoUC96e58PM+Z85ra4lCDeS8MV0J8WTfU6ql214iGDHWOR+4AqpysAFXYDly8pe3brX/+Yce5f4TmVO0wtCOKL7oqWRpdB+46XI+ENWHrEsjyvD9CfiZ6WxyFzuPWCWlJb8gwb+tvjIchjtN5nuEVVvX4WlhqepvHsgGAbS1T+eURDjzMPL2xOQ0h3v8A0PwEE1PS3uipq+pHvkZfnec82bRGkaNBrAX2938BNYjfm8Ypt6298uDJkM1agHv5bWmAxNvbf3mCFv8An+ErYmjYPTNuW0WYyki3UfGAbeX2Ew2G0XFj5Stm9JUWH5/0mBff7DJbBDKVPzzh95v0iwTbkeXO34yDj/l+ecItoGMM49nvG8VOqXMJuCfrHwqPUmSWUX25+wwHUez8/GObk15e4o0n1LqtC31lI6Mrqw223sdvz7JRTcXsSBte9wRv6gmVADpb/WEB13HrOesnq/6Nbh6L+wlqXYDffa/1R7T09svVb+fs/hFvePshI/mby1fqS6DqL5H7RKKg/N5ZUq+32EWi7tKtEMpq38pWp3hO0rB85EhoZRpLWMoy9nv2mK1uhiRTGix9kzfmLSJk6WZAtV363hC/P+MiZIXVjCRoe/p8JMyNAEkItb09kiZCQIm/5/Jkl5kyZM0JA/h+doxTuPL75kyVETMar06ewXkEGZMlWIAvAZ/yRf8AGZMiAjI/kmD3syZExlnuH3SSPd7D/lJmRxEyhm26/YYJX/Pp8JkyMQJgG2/8JEyQxokEn/Uj8YDHz/AzJkhlA5/nl90qZrfn+MyZAQDfnaAu+8yZEBhPqfsMJbmZMiQz/9k="/>
          <p:cNvSpPr>
            <a:spLocks noChangeAspect="1" noChangeArrowheads="1"/>
          </p:cNvSpPr>
          <p:nvPr/>
        </p:nvSpPr>
        <p:spPr bwMode="auto">
          <a:xfrm>
            <a:off x="620713"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sl-SI" altLang="sl-SI" sz="1800"/>
          </a:p>
        </p:txBody>
      </p:sp>
      <p:pic>
        <p:nvPicPr>
          <p:cNvPr id="2970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84637"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3" name="AutoShape 11" descr="data:image/jpeg;base64,/9j/4AAQSkZJRgABAQAAAQABAAD/2wCEAAkGBxQSEhUUExQUFhUXFBgYFxcXGBgWFxcaGxgXGBUXGBcZHSkgGB0lHBcYITIhJSkrLi4vGB8zODMsNygtLisBCgoKDg0OGxAQGywkICYvMCw0LCwtLCwsLC8sNDAsLDQsLCwsLCwsLCwsLCwsLCw0LCwsLDQsLCwsLCwsLCwsLP/AABEIAMIBAwMBIgACEQEDEQH/xAAbAAABBQEBAAAAAAAAAAAAAAAFAAEDBAYCB//EAEgQAAIBAwIEAwUEBgcGBQUAAAECEQADIRIxBCJBUQUTYQYycYGRFEKhsSNSYnLR8DNDU5KywfEVJCVzguEHg6LC0mOTs9Py/8QAGgEAAgMBAQAAAAAAAAAAAAAAAwQAAQIFBv/EADMRAAICAQIEAwYGAgMBAAAAAAABAhEDEiEEEzFBUWFxIjKRobHwFCMzUsHRQuE0YoEF/9oADAMBAAIRAxEAPwAARSiuyKUV1LNHMU8U9OBVWSjmKUV3FKKll0cxSiu4pRUss4iniuopVLIcxTxXUU8VLJRzFKK6inipZdHEU8V1FPFVZKOIpRUkU0VLJRxFKK7ilFSyUcRSiuopRVWSjgimipIp9NSy6IopoqbTXJWpZCKKUVJFNFSyHEUxFdxTRV2VRxFKK7ilFSyHNKuopqllUdEUoro01VZKGinp6UVLLoaninilFSy6Ginp6eKlko5ininilFUXQ0UorqKUVCUNFPFPFPVWXRzFOBT04qWSifh+Dd40qSSSB6kRMd9x9auD2f4j+yb8P41a8L8WuWLa+WLeWYyygke5gEnbFW7ntfxQHv2xifct0jPi2pNDS4ZtJr6mavWCpIYEEEj5gwfxqKKueK+2ieZc4a/YVjIFu7b5GVmAYa12YamPbc71VIprFk1xtizW7RzFNFdUoollUMBR32b4Ph7mvz2jA0CYJJD7Dc5C7d/WgdHPAOGyCepEb7ZmaBnnUOoTHDUwvxXA+Grg3NJB6uw+5vnHvYrHcQoDELkSYO8icGtHxlkBl1bHTs37Lz+VZu+wLuBsHYZ9DQ+GlfVlZINPboRRSiuqam7MUcRTRXdNUslHMUorqmqWVQ0UqelUslD0op6cVVkoaKfTRn2e8JHEOQzaFVZLcoz0HMQPxo+PZTh+vEH62P8A9tCeZJ0R0jDxSrReOez4sqXR9aggHAxM5JUld4ETOaz5FbUrJFqW6OaelT1dmqGp6VPUsuhqelT1LLoVKlT1VkoaKcUqepZKCNq4RbSDHMx6byPUUxvsBKuQQOhiI2yHqXh48tJndv8AF++O1c3Ry7nb+fvVwM0/zJerOzignjXoYH2lf/f2/wCZa/wpWqNZT2nH/EW/5lr/AA261hrr8M/YRyJr25eo1NT0qYsqhq0fhDQqfD4dTWdo/wAC48tSAML676oznsf56pcY/ZXqM8Mt2T+KPNy2Oyjr+y52+dZT+su/81vzoxeY+ekSZLCJJHuYO89TQllIe5Ij9Ix+XQ1nhX7V+RWdJR0+f8Cpqemp+xahqauqUVLJRzTV1XVq0WMKJPYegk/gKjkkTScUqv8A+x7/APZP/dp6Hz8f7l8TXLl4A410tRk04NXqM0a32QuFCSGcagMIwWYLDMg4z9ase2HjF62iG3fuWyXElrhKxBMcgqr7MqQFbMFDt3Dmc/Aj61U9tbxY2kl4B1ckm5MECJgb/wCdcN5pviqvuN5McFguuwG8a9ouJRbfmXfNDo2qVVhIcqQrMmpSMfWuSa68W8IF2zbLXWDIGEMFDSzMF1amgSwA36HeoVbA+FdXBkck7EoxinS8voSUq4mnmmLN0dVZsXLSj9KYJMLufyFVQaM+B2A6tIUwfvCYx8DSXH5XDC2vLoM8LG8n9lMcVw2JJmOzevp6GkeL4XIz9G60ePBrtpSfgP4U1/hVQSQmxM4/hXB/GTfeXxOnykv2/AyfiniFheHY2pBUpBg4l01e96NVXwPjfNtlnuWwQ0CSEJwDsfjRL2o4uy3DOisoZtGnGCA6MTgSMYyAaw/2O2AdTMHyVClApHc6iGHWcYAmutweSfKbbad99/A5fF5IxyLo1XbY1/G8ZbtadTqdU5U6gIjePj+dTg1iLKoqag8kgDMcmTlgCe23r9dqpwPhXQhJtbi8ZqbbSpB3gx+it/8AV/jak68p+H+VNwvE21tWw9y2hgkBmCzzvtIri54hYIP6eyMH769vQV5ziHLnS9Wd3E0sa9DAe1Q/4i3/ADLX+G3WprM+1a/8Rb9+1t+7brTohOwJ+Fd3hpVjRxmrnL1OaQqX7M/6rfQ1weINsldJnc9I+XwzRJ5klaNxx26ewtOCTj/Oj/ha/o+8qTAGd7cfGst4v4s92G0CRCwJ91VQT/dEmtR4LdK2laCDEAsJU/0ZVRPWA2PhSXEZHOIbGlGVIls2/wBLvidtagH+iHX0JE+vxrLjckmSTmSG6Abj4fKtIl9i4JQxn3Emc24nA6IfqN5rO+Lny4wqSi4YeWSwAVjsAcjeZNVwuRRluZzRcqZzUXEXCBjvUN+84JhRAbT0JztgHBwaJcH4c13VqldNwqSuk7EA4aYOdt6Zy8XjjHqYx4ZSlRXPG2B928TGRrRRPyQmPpVzwa+o0lrdxxGSLcgHPXr3rvxvwu3wyake5e1SuQEZWIOjSF3yJq97OWGbhlIGCX+7PVhuAaWycS+W2t96CY8S109u4W8D4lHNxTaYTcJTVbgaAqYnoZDYqj41c0yq22aTI0IMdM5G896J8ECtxZHvagOWIw7TttioeKssz7DA/VP6w7CkFmeqxqOOKtWZG55xJIs3AJwD26daVaZuDP7PTo/b4UqN+Mn4Ir8Nj8WYD7b6V0OLPYUPY10rV6DSjia2eh+zF9uSP7It33c/x69qH+1nHlbq4tzbYiVYFoNuYcEkDJPbpGYqz7MERbJwPJAnHcntQD2nvanfk5y+iQyMogAZXRkw06pxIg8sV57HG+Kb9fqdLiHWBHPjN5hYRwVI8sH3kL6tdzSRILgBjJiBjTIqG3xAgTgwJE7GM5ql4jNy0mwmyThQBi7dMAAgDbaqvCvKL+6Pyrq8LHqvMRm9LT8kGPtC96kDig5anDmm9BSyBkNWi9mHGl5Eicxg7d4MVleH4ZnVW1RzZ2/aHf0FK54rd4UaAZ1gz0bsYMmMddxG9cfjprLF4o9b+h0MH5f5kulHoBEzEx06/jFC/aQL9nJZHcZkAhY97M6G6T06TWM4v2wdgoSUhQDzltW/MZ2OTt6bwIr3vaJ3QK7PAyCGOZkEMDhgfWYg9zXMh/8APyRmmGlxsJRaOvETb1T9mvJyicxtI1D9CAZgZ70LF1UZblrbXpK3Etuw5ctzLGxfHcbbV3xvidx5JdtWIiE7AQFiB1gYJzuaFX+MYrpL3NyYkxmdU5kzqb4Z31mO1ig9NHEzOwnxZK3HUSukg6tKBlUAgmLZgkDO/QfGtKvECsff8RF19ThgpAkBuoBGocsDJmI7j1rSJcpnFHbc1hdG58LthrNo6Z5W6T9+56GpL/CwrcgGD930/cqv4PH2ez+63Qn79z9k1PxcQ2xwekdP3K8rxMvzperPR4vcXoed+1tk/b2boXt+n3U77/KvR/8Aw/uRcu/uD8zXmXtY/wDv9yD9+3/gSt//AOH13nu5+6v5muzl24VvyRyY/qNeZ6ELteXe2lwtx10YwEHQTyId+u9eiecO4rzP2puKeNv9fc6x/Vpn1pDgnc36f0FlHTuA+KA8snlxc7jOU2B97vWy8PP6FZwZtR/9t4/nrWL4y2pAAIgsxgTGCuJIGMT1MEYnFbDw5h5aAR7yZznkb+dq6GToi8LvJ8CG+GZhBYDO+szBO2MD09N6D+I8NqNpXLES0xqBwJAnSx6dq0WgT7w2JiV3nb3qocRZ1XLcESNUyVA6jBLQelKY5u36MczQjpVvuvqVOIs4bSGkuDu041HfQI+U0W9lAVslW1ag2ehHuCIk9qoeM2R5ZDZEqSFK+sZE+h+tEPZ++TaIAGHYLp6CVgRJ2nb+SPO28K++7BL/AJFLwIfbV/8Ad/vDnGSdv6T+frVz2Rb/AHZJjdujfrN1FCfbq5youwJJgnsWE7epq/7IuBwycwGW+8w+83YVcbXCr1/sj3zv0D9u6PNtbe+0e9v5dzv8Ka80PJjIPV539Kp3eIAuWCWEC45JLEgA2bgG4xkj60m4tS50sDC9GMb+goO/yDRjuy2Lw9P7z0qr/aP2v/W38KVYtm9J5UZrpZ7Vy91hvAj1ncf6Y9arDjWOAPXA6dzXrlJs806RvPB7pC2tMmLYOAME433/AFR/ORPFXriMzP5wcMApKqwFtmMiGzE+Z6Ez61a8L4lQttmE/o4jI+BwM7mql4oQ8WQW8wgiWIXSZnUIOZPb3dzkDi4lWeTOnxT/ACInXiZOiQcmyyFgqKkan0rOwOYYHYgb5oJYYsoJ6gHp/wBqP2rKvbJ8liPLACqzAAhnxJk5DA6unr0p8NwbryixI2TEkgEQWlv1Z+cetNYc8cbf+hKSUq37FDSd6SbgU3ifinE2mNu6qjT7qsikAHMjfv0PWqfDcazkGBiJgYGf4AfOacjlco2D9nVSNzwvBhF0q9siet21O5PRh3/CqHGeBC6Za6dzEXbPLq3AnMfGr6eMKMi6QevM2O2fNqdvEgYi4W6e8+D2/pK8nzM16rdnoXDG/ZpUYHiuHFq7cTDKOUSyyNiCGTrI/PuaoNc+Omf1piJjHX72eknvRfxqHvXmgnnI++ZIExq1dFlvlQbiLGkqciV1biNJMZzgyBiu7iTcU34HAyyiptLxLvCpaYxquapxiMAAjm1HSZnoelU71sNcAAYtMHW05zMmAYgDodt+0rXEBTSpMDm1Y18x7MYxy4jb51Xvhl5iihS8jWgbIJ5dTiSMbfGiRuwORrSceXpBlRJGIJEfTBrTCg1ziTsS7aUG1w6QCoJ0jTCpkYECIo4dPLyRqRI1ZGVJLKAOYkgn00wKLHNo2a6m8MbNRwXHKtiyC0HQ3/5Lv/xNW7lzVKqVJ0tsV6AzkVh/Eb7KlnndGFthpCAAjz7xySwK7djU3hl4eYs3WIYNMhCSQp0mBcJyGIzEeuRXH4jgoSk8ib7s6uDjpJrG0vDuVPaxP+IPOJe39NKZxNeg+zFlLKeYHLF1UEcsKd959eua859qSPtl0z99eg/VWevetV4TxA0IGNvIGSYIxknBiaNnT5CijGCnmlZ6B9p/mBXm/tK5PFXj6qPX+jWtQviCkEhj6bdx8KyvGWjd4u4ognB5hE8o3ye1K8EtM234f0M8VCoqut/wwdcPKFKzzGZnUCNGVII5pOB6Ctn4Wr+WgZsAIQNUgjyztneGH0oFxnh7+UfdHuzkxuOkVL4Hx0XEsuzM4zMyvut6/qx0/Kn5tSWwCGOWPJv3oPrYzPN1zDQJORhaoXrNwMujWMmffBiTpnbIOflVa7dGsbZ1TgEjLTB0zUH2gA28TLMN1HfOUI+eD60vCD39GMZpPTd919ST2gXTZaMmbZIeAuW6kkQNz9KB+F+MNZtFSqnmaOYAdCYIkHbpRbxV1a2VwQblpSIg/wBJnOkT+NH+B4bg7Sny0uBysEhwRO+xPpRHGHLUZgfzJZXKHgkZXxm414WSo5mkASCJLYGcb0Z9muK02FQTILTzqOrbCPU0eu/ZrpKC1fIIjSCpY5B6fA9Kom1wlpD5YuKw7spkcxMeufzrGmPK5a8fv6hUnzXka7E32wjT1AyedQT6VFc4oyD+z+uvp6UIucahJKOUH3deTBgidAjr36GuEvhpDXl27Pv+qQQenXbFD/Cz8An4nCn1+QcPiHx/vKfxilQq3xyxuPn/APwaVD5EvAJzcfj9/AxF3hFWcv0gN1xJmV6GBEZz2rmyo3AONzkiJ9BmInNW252JuMV5QeVW3IEjTqAGT8u3aEveIFtGPlncSEEggnUSY3Iya7ak6PNp1JhnhLYKJruLbw3vrcO0YhQTI9aJ+E8dZtW3QgXGLL+kXlVkDSykPDc2xkDBoQeFfyrYCOxAckAExhcnHSDnbHWmsWXQEMGXSc6gy6c9RKx9B86BKKbYxepJWbrg/ayytvyRbhZIkm3OnLCSD70YmOx9aFcV4tbASfMxed206OZSTpXJ5oGkZ20jYwaArczv17+n79c8c/Kc9e//AHoUeHgnsjcoLSyx7Z+N2OJRWFljcBGWiDI5jyMDJIHpWOsI7NKq4UxkISoj9ozGx69/WiV8FxpCq5JEBjc3JAB/RmdyP9YBmbwIoguM/DKGCkL5t3UJEjk1as+o/OnYYtKqJz5zalRB9ugAi7uDIh+X0ymZEGR3qP7cvUj6n5f1dVePs6SBBmTIxiAvQWxHU/Aj5wPZI3G+2N+xjTNI8qI/zn4ia0ty652EzAzI7TpH5VLwKaL6AFQIbLhoHKSSfLzt2qKxw1zW0WyzauUAGSYY8o0GcKaXEoy3lNxGSVIEiIkEz7qzynsN6aUe3kIOVyZouNdwusPaKsYXSL4TUAAwXWNwCpJJ+/8AQh4ejOAHuqvQql4Kmg+9KuSQxAgNMCRgxFB7HEMbJt6rvlljGlXK6oOYEgMSExOwI7EUvFOMLEICxVYksAHJAgz/ADPeguG9IiVugx44NLs5voS06ihGoycEjzGLyO2wI3jIu1e5beTKXMSDtGFjpkPj1IoQWUNkgZgjOM1c+061tiMeY5UiZLEJq6Z6Y6T8K3opI1F6XsXfHbpiyDk+Wcy39re6z+YmqvhfE6Li4ABImC2ewIByJokeDfidARgsWVJktmbt7tueUVe4HwK6CDcvsQOgJIwDAz64+BNDk4qNMex4skpKUV4AT2jf/e7hIHvid8wBvn0rUWiqKgY2xgbiCMeq1W8Z8MLuX1mCVaDzZQRAyIEfgKs2LIY7AkhifdRVEYaWIAHee3rWXUopG5QnjnJk321f10+oH/sqr4JwrXrt9lIEZ1APBCmMFFPSN4qne4sQBzfT07SdqXhfGLZd2N11DdEtq85kq+tl0j1Uk1nk6YugcuJm5RNHxHg90Ix1yArk4vxCietsDtv84oZwdgji1JEY6BwP6P8AaFXrvj9hlYBm925/UpnUCFE+aYz1HbrQrguKVuLSCT25FX+qPZj/ACKrGmrs280pzjfii9cCBxLXQYcjkH7RnLjG8H4fKO9ZF0JLvCloOlcATjLgACpeKsXJH6JtIVyW0zAh45wuBnaq/EWrpVBaS9ljIEklTqM4UYIz8K3FGsk9vvyO+ORIwxzdtE7AA+YxAnU05+H44vNxYiVOJGS4IO+x1+lVL3BmTrDW1NxCDcDQSGYgDSuZMAYjmE4zUjINBPmBjKwFdp6T97IIJgSPdPYTUknSYTHNptottxOnVkYEmTtkd2wKr8RxUggbFDvvses+ld27AfzIDzkKN5GT2MwVE+k/KO4CFMqmLbZzO0Yx/DrVRirCSyMy3FsAQ2c4IB3I6yPT8hXKNJyvXt8a64q5Ok8p0HZhqHTEdfx61zZvhVIC5J3G2Cehz1P1p7sctupEoYdmpUStJw8fpJL/AHiGIBM9vKP50qFt4BOYwGXUkaYE4glSRAX9U4xj4g13x1tjbgOkHBQiTkgk6iOU8o2O3xp+Fuq861dnJI0qWU9RkwSYjaBtvV+z7OXrgU6JUiQS5iDMHL56j8OlalKkr2BRjGV9bZWPGr5dtVlCgIOTB2iCGnpRGxqY/pHVTic6Rvn3TE+sdOtRv7I3hlbKXNuqH4xLCQdv4Uf9mPZ68Xb7TaaNJOpjMtP7LEzmhTzY0nK18QkIT1U0C+HCknUxAycHOF2zifT8qi4m2vlkluxiR3Ijftn51s/FvZtBac2rR8zSdMF5npgmKx3EeC8SEhrNyT6SfnFYxZ4T3uvUNkTSaATW9UgsQIyAd8gRvneflQjir1xLpCjDhVnSDqjT1iQZA2P1rRN4TdBlrd3fYI+fifjn5VSv8NbJOoIpEAiBqxiZ3B+dOa0JyxvqylxVxSzZJOYhhG4GCuMgH8DXbkSjeZn0uqzDSBmdUqY22muOM4Ya5ttrGJ1FUg6isD9KTuOvx2ya9y06kgxM5gq0QY3BPag6QanZHxbuzNN6ecrLXdR/eMFpWJyJ/HPVhEkFAGkMNJ1ErG7EhVB9OmYqletkse5Pzqbw9YaOYGDtjEHBEZmR9PobsYrcJG80qJKqdRKhiBPw/jUnHAaGPXJwYzpqN7RA1AkmfpO+YnepfEEOkj4jMxtSuR3NUN4/Zg7BnDHIPXSZ60V8J4iytldaoGKtDEcxywGY+VAbV2I+EVa4U2Sg1tD5HuscZjIPeeh267U1QtraNj4A63bjMlwnRYOpRnIN11n6x23rQ2rHLBuQ2DqPb3iukDrhZ6fjWU9n+LQQtp7jqozFtoAOsuCCTp17yNs4NaQ8crhWuFiWCwGEHEKs6hOCUjGfSksy9rY6XCTk4X/Pmin4jYYoIurgGSywTH6q9JmM9h6zWssBcKuWKaegEGVwNQOc74+sVL4kbJCmyDrg+SWIgJMMGMcxjbIj51X4nj0LQWuEgASRp0wpAEkbS3pMk1rGgXESk21fh38in4i1v7uBsAfe6gFiMTsSdqj4rhVtC2wdSWEkCWjAOR8T2rtALmFULAGonJbed5jc/hFVuL4BoxESeg7Yz8t6NfYXWKfvdiVfDFuvvdyuohEAAMgAcxAGATgncDfFc3/AiIK3bgBGX0NAwZAOJPw9elD+FDKquLlsBgTpLoDhlA5D8T0yJ6TUnm3CAWuJkiYuoDALwI1TvP1HcVVtdwVu+oSNx7KwbiuVJXmQqSGBzk4idq743iS9u0WidRMBAveJgDpFDxra08LaPOvN5q6lmNh5mRmMgxnaCap+F3Ct+5vLWyDDETldyDkQNsirirN8x1RuSsMHfS4NxRC+WOpC+4dwWHTOk+tVxeXJXzAsrpBbU3WZIMHrt6U/mLpBQgc4YgEyCcGRrMfHEx8BTBbItnWL+uD7ull1Z0Y0khYmdz2obQ3hlabJftDLr0h5nBUP1aAAQh3k9zvT3+I5M2wGKvPK4gaREHR6EwY39arC7BcAXIIyCjBSdYAIIs5GSdz16SR1x3FgtHlhoRocrc1e62Pc0j6jp86S3DORm+K4oEkPp7DlG3fadiRO+d+lQg7RG/QbEgd+uOnard2yNJLDlOIEzM+/gYxiT0mnseFrcAKvoyRBME9Z2GPjTL2Qmo6pWPcVCSS1qfVlG2NmzSqVvZ5pw7H4ao/DFKhal4m+VMp8Bb1LzMwwTtALSSVwu8yOgxv31HgT3Ldo6SZ1kmQrdUIjB7+vX5Zfw5nIXywdJYBQHIEGSesLtn4itt4Hai0MkjODmJIwMnEj8aDxKbjSN8JDXLqEbF66ex5FMeWp+96Wz/I2G9Fm8bFpV864qkwQCskgNuAF6QenSsZ7RwGQAASN4Hcb1P4fw6lQdKH/AKB1PxpF8GqTlL5Dyg3NxRrLPtjwkH/eLW7fdI3YmdtzM/OhXi3tLbZiRctaYUhilwgkaoEg+o6Rnr0G8Z4chUlrVuACTBIxk+6FE4Hes7dsgM2lmCaWUKIEAxIJY9icfj0JcXBY7u38gOaTxqnQWfxg6gFNlxomVDgY1GMtPTt8+2M49n8+7Ck/pGzneTmi9y0LaGGZlCk77bkiqHD+KrMkP/eHr609jwqLbs5+bJKSSoh8MS4W1BtJEZMKcnGNyMdsRWmPsncVSSbYKjWWNxeo1CATkx27xQnzrNxgz+bIETMnckdYxJomt3hcz5jYjSxaAZ3lSDW24rqxGcMrfsoyXi9oWLpAZG0ncElT6ggg1VscQmsaNXXLaZJIE+6MjGJOJPc1tDxdvSAGfAiAOx2gnaPXrVM+IKPeJMd0Q/5Z/CrU4PZNBoY5pXJP4ApeMhTtnEE4P0NSeJcS15eUSQpI0rmBOcfnVt/ElYQEUyfvJbj6aTUD8Y6ZQJbLSCURUMYwYGaw0kFS33Mxb7yPhEn4jEU6QRlogSMe8Z93G3XJxiutgdontnbvGBnaafhr2g7TIH6v7LDDKR0/Gj2CDPs1dCswlCG0nm1gyquRpKjEEnfHXpWos8TyW9OkgqBIvT/WIpyw5uvz5RvQ32eFs2g512nbzSGDKoutJ0p7wBif1REjBBo3wyfo1ZpJEDSdJuZOGlQV0qQDG8R1zSWZ+0dbhFUP9ehT8T8sqv6YghCVhpLg9TmIwc/HtQ7jb/mPkJygDkaZ9WXGe5Pwov4qqIoJtBgA6qJWVkCMLGB32P1qjxdxVjlzGW1Bp2iY2q4PYFl959e3h4EFlkTYAfIZI9BMZz86mfiAwwQdthnINWPCdDap8wjl9xS3XY8rQP4VZucDYLaieIBwZ8t4GxgAWwI3zvWk0nbCxTeOk0Y26gkK9y4mWkaSQoLdBrGqcmIGRU3mKFZFuPEgagLkY1DVpFyPvR8GONxW+srwpWGRSRuzpDHqMkT1P0NAvGODsq+q0wOqQVAEKIET3kzv3qLJbpi2XhNK1KSYHXig7XGZwTqXnLMTGNlIloj5fOqfBqPtDb+6AIxvEd8VJxnC87ELAO0KYHLkYEYA/GiHh/AN9puQogBMkTvsfj6ir1qIml7VBP7GFlXUzqAkOBvESAw79tjXK8GggCBEEzcV5AGrOp+xJntR7xGfLfpzp1/at9ZEfUUPS2x21Hl6M39lH9v3/H+9Qea63O5yYwdIF3PCrrgDUr48tmZbTMFXmAnmnIGD3n1qt9obStssSia9KaVCyQwLAC3CnbYj+Op4a0YOqQdbRMnGI3ZsfT4CslrY6hPLqPLjJ5htv19aPglqbsT4yKxRi49xk9yRzSNsbye/qaN8PbW0NJ6k/diYiSBG1ZpOKXddhkSOkkhSYz29c0UXxl8cxkHEsYAjI32nYdJNazMrhp6VfcLBh0I7e4emDTVUtePPGXeck8x3Jk9aVLbjnN9PmT8DxV60iWbynyyoIBtxpVshg2qXkEkY61pbl+0zHyBptwsA/CG39QaxPjR4e/fUhiw8uwszABCIr7xsZ759KJPdTh7IFtpAyAdJjUwnYftH/vTGXCk1TEuAelym1SH9qbvPb/dP51Y8NuCF23Hb5dKBXrNy8QxDc+VAKnG5gFhsPyqfhPPTl06SI95pAj0DZrEsVxpDS4hRm5NOmaniz+jf9x+/7Xr/AD6VmnHr0O3y7Se1Wv8AaTMjBkIOl1JgAdcieny+tV7HMRy6pPunAbK8syAJ2qQi4J2A4rLHI1pKniP9Hc/5bf4TWWsVqPFByXB/9Nv8NZjh0rTlsJ9y3bNWUb+fpVZUqcLQJBoyJ7bYqHiRk10oirN3huVWIU6p6AnBgzIzn41mEbkFnP2aOPDeAe4OUA6SJEgbyRvv9Kup4A5guNOdhpbH1qThOAvQpRDzERpC5GQMCpr32lRqIugAkElSFwYOYA3xRtS6IxBYv8k7Bl/wqzYh21nKhSChghRM+pIJjoIGesa2OCaJU7RkkHAgDDDsM+tHxwFhvLF1iwaGIEjTuJnT8dpoF4l4eoeEUoFZgxuHSuIwCYaQDkZOdq3DLF7ffzBycYvZbeYUJTRbWypCqHwqo+46yZ77ZMxXAYRakJsN7bof6a3EKDy5jfcw200P4LhncFhaRkWVBCMZMEE6p1AxH1xFT2rtxdCm3dAGmOZsDWpOqQZIj5iR1rEsd9B3FlTVyVfTsU/FnXTYjyo8vHJdPXGlto9DkfOumSHZoT5IVbpvn/Xel4oWKIeflQaj5xxJMaujT36xHSuOGuK1xlLLByR5hbI6QRy7mtx2QvlacnVdu3kaH2auGXgE4WYzsSe3QSfkaPJcYfcbp0Hpj8D/AHTWNXXb5lJQExykMSM9J6RRrwvh+KuLrt8TbA7XLiowiRJEYnOSevrU5aaskeJcVQbs3s5WPkB+r2Pp/wCn4SM9pjq8vO2o/wCGm4peJt87PZuk76CrtMgEFvgAeswKdOM1jnUzpESkgEiGzntvQ54q3juFeZ5IUu4Du+FcRc1FUARU16iNOqBDBT1+AxjOaPWbltba+UUbUIYm26uSVEairQwVi2kT93apeOvq6KpUKy/1iiSd4k9gB+NULYRGVmbXqBkHUDbMwCTIk4nqM0HROS3Qpy3CW6JL4cgh2BUmYClTIgjMnsPpVTibWDoZtQ/WZ9O2noe1WLzJdYKCCRLf6VT4sMA5AJG0jUckxB26ijKLXUfcnpsfhuJuqGlrYByIDMesjmPoKp+HcCrEOTKyZEtJkfEDdwdvu1G/F4A5pj9odSMz+Rrvwlz5ZBmQWH3W6Jt2yNvStU49AeqMqUt6K3iHhzM4S2hVSBLGSFORExsMfQVMPAro2ZOu5YdfhRe2fd/eJ29Gzjbff19alFw4mPXB+UVlzlVG1jhbZlXS6pK+WxgxI1R8qVaEXj6f+qlV64/tB8r/ALApvDgunIJ1DVIUAjqAD17f51PwVm019rLIkBejc52IJCgaevXPwqbiGjT+8O38/Srfhnh903GuKupCIHOBkATymANt5J+WKYnLrbF8LlKSoj4ngEtldGsQDA1uY22E1LbDHJkbjO/utnPaKj8XLAxEMpyPejr93B6daoI1wIoZl5kYxMlQAQQ3rzD+TVb0bm46mX7g/Jo2/wAs1BcuAbSDB9TOMzuMirt60Ch5s8wCzLTkDlHT1NWuD9n+JdSUswse85j4GEknMUvPNBdWKK30M/xoLNoAyw0jVI3XqaE8ZwLW7qzZZlESEJjPQESTtv69MVrV8GAZvNi4UaChbQQekrEj4wfnRvh7Nny5tcGytGTIZVOJYkRJ6dsUCeanaV/fr/BpbqjKcbaCIgexdYRClVKtEluaNzk7zg+goLxSlIJW4NWVB5YHqIknpvXoivb1MLi3LYUSdKyf2QRqOnV0O3rVPjvFlyluGSZAE6tWBljjocev1FByvZGpPbqZbxBDcVHRFQlWZl3UkEQFAEjE+mN6JcLwoZbYum6qAEaltgAc2YIMuNzJonxd9vM13WU6gpiQ0Y2jTuMg4GeuKz/F8RauXGVfLTmYzFyWOo6QY1DaNhFHxRk9jM9lb+YUbg7ip5too6Biw81NM6TuQQQwgZ+Yodd8J4gKzM8qxGrSwQbiJxq37Ue4bh3Tg21TDK5X3tojGod52xXd4FeH0tMggENGoHWJB9RRo3CQ9iw45Qvysz9rwG8oBCo0iRFwDE4IOMUS8M8JlnbiralmK6DOqTLliSpOTKyTvRHp190CNCnb6euPjU1xhqxyhm933Y5RCn+026fDpWZZJSGo8Pji7oreIeGagdKwSfuu6j7sEqMbap+A+Q17ly25ViIUQcmCSNxInrR+xhjtu20/sdz6fl61n/G/6V47KevYdelXjm+jJxCSWqIK8RtFrRRc9Rt3EwD8etd2eHNpkbWrs2CjIHzykKdSx6VPas5E9QZ27+tLhb2h5JGxGQSOmAKLKScXfU5U076nHiFk2WDM1vLzpU7AmegjeV+IOK1HDWUvIhdM+WGGSDDZiBB6A571nfHSt8JrcIFGNeNWIWNIhY7etaLgbXlroLailsCZiYLiYORtuT+VL63pVDfBJa2n4D8Rw1vzFlTy2yVhoPqN8zjJ7U7cBbZp55kD3pHuzMfhTcQR5v8A5TYkZz6/6d6mUc3/AFr0H6kbz+O/Tas65eJ09MX27kI4Je90CAdMCMmNtO4/Ck3BrBGthhvu9Ac9O9di1GOyoJ0sBhug3Hw6daQmW+FzfUPvfzn6Yqa5E0x8DM+OnQyLqwGENgEyJz8Zj50O8V8RZYAZgCJx6Vd9qDFxTE5X/CMyfrQXxMM2kKB6tzEj0EGP88U/GnBNnHzSalJeZBxnHs7TsP1VJgd4kk565rvheMcDOYmdyOYRmapIj64Ktp76cx3iascPfYI1trUFipmTMLqxg9SRv2qri0BU2HuC4nSwDsh0yQZmTBjKr2MYj86McR4mWtqJQi2k76TBYiDCZIP4fOMelsAjqJ6TI9c4/Gj/AIf4urP5TOWtopVW0qTAEAAEiBgdcCgyUW7QRcRSokF62c6t/U//ABpqIvfE8ptkdCygH5gAgfU0qmhFfiPumCuJPu/vD86LcD4t5QCQm/V4ORq2g9KwvhPity7dhzI3iMDmHb49ZrV8F5h8wOtzy9U29GQTAAJC9d9/Spn8zfBNqWwM8R8X8y45VTvsMx03+VB+JvEvPl9GBMQcgCfWBRPg+EuK5lFVS0sGkOAdUtpbuYzHeif2dNO2o+XPuKnNjl2GfwonOSVUaeDU7ZnuCukcrHSk5JXUPmBFaEeLNaIROJW6mnUCvm2lSJ5IOkzj4ZFUfG7SpbJUKDqXaCR3BG09fmM1lzefVMAwCOYAjOJg9c47Yq1U1dfQVy4owdGpseOqz6go1frLqb8SxrScFxnEXLauqhraNEEgAk5OqCGO5Ek7GPSsdwbJaVVW3qbSMtkZG4XqPjR214ncCBJCymlgGgkHPMoMRjrWMkbqkZxwin1CF7xIG75j/pNJkrJNsTgAiBvAHyFR8bxsGbSMiMBkjmJjOlgNpOw6RQ3h7pBgIszhuY47bRn40b8OtpJa4uoaJChgmpgRjUJMAA4qliUewRSbZmn4RnJBJjJMrA9IzPWak4bgvLIYLbYkdYPpkTg1d4rhLlyYIgZIGrGYkzMbgfMUHvhwWWBKmDhRn0IFNQS6RJPGl76DnG+M3Bb0MAAQQACTpHpJPeof9rqbADNLEzAgmA8yex+NZo2rmoloj4/nVjh1mRpyP9Rn1ojxR6skcslsunQ1HD+IKxGlsgDSChJxkCRjf4ZNTC7A2gBgNiv3BuDv8BnEdDQjwfiLtliyEB2VkOkCApEEZHrviiXBIPNNu9esqdUBXYKyAKARJgAzOT33pSajH0C8+TLPDcRzGCN32LH9Tof5/Gh/iDS794UR9Kf7SousNamBEh1KkgxiDv61W4+7DMx90RzfdyD236/Sszilugjy6oklswcwIBzOBnvQrxPiCsKsMzQd5IWYyPukxIBiQQdjNd+FcU3EIqlEYs0knUDCloUaSOuc/qijvC+zYYh2cAmTCkE7ySZEbnc+lLuVOmL7z3RnOH4O7fuIGlgoAWTCopMtmNpJMGZ9a2oZgWDnmC82RvqeSBGM9a58PZPJ1qDq8y4i2x73KxXUzRgbSd89BSYonIHVtIAJwJIwcSev1qoycnVB+GSi7s44u7+k3j9E3VfyP+lSJd5v/MX9T+z+v+fbFVuJtFjIcLylcid+u4p0ssCMqcg5EZAjG8UTQOcx2T221Db7iZK9mJjB/Dp3NdeZGr9270cfe/nb5Yqva4c6QCqHlUYkDlMjpt6V2lpgSYH39iR7zSNz9T9O1VoLWRgD2jtl2GkgHlMkT90Yzmgl3xJ7J069zO2cAQB8Z69qu+1vEAXAoy0CRqIjA3Kkfj3+NASvUzMd5/OnIRTik+hycs7m/UtDxe5q5Xgd8x+NXv8Ab94AZtsO8KdWM+vUdqEhQeme+fyqQKPXHoc/jj/tWpYsb7IwpSDFvxjUOZLc52X+BnrXfC3ibnLpycMoKx0ketU7bhyAQBChV0SpgTvHvH1OcUQ4fh7dvT+lzIEEFPnqz+XShuEI9EXuzUL4PxJAItuQRIJtgzOd4zSoafa3iEJQXcKSBBDiBtDDDY6ilS+vIYfI8zCez6jzdun/ALlraWbK6p0idRMwJnSRP0xSpVrONcN1ZU4dR9omMhRH0erDGLLkYIssQeoIGDSpUJjMenxA/GXCyXASSBdWJMxyJQVBv8aVKmsfRiWbr9+Za4xzyZPuj8yKvcMoCCAN2/IU9KiRAdzdcTeY2BLH+jHU9qqcZiypG9KlVRLkZ+9xDqCAzAEwYJEjeD3EiaHOxn+fnSpUzE3Zzxnut8VopaUYEYgY6UqVBydSRCXAj9ET1wfnDQazHiCDzbmB7w/wrTUqFj95lz6EfBKDHx/hWk9pEAt6QAF1DlAxhLkY9KVKhcT1ibx+6yueXgiVwTcUEjBIIMgkbg9qp+GOY3PX86VKjcN+l/6zP+a9Alw95pPM3Tqah8eUaAYE0qVbmjUG3YAumSJ6j+NEVvsAoDMOXoT+3SpUF9TK6hPh77BLHM2dU5Oc9e9EbLEgyZ+NKlWuwZMx/jom/cn0/wDbUt5ACIA2H+Ff40qVbh0FZ9Qdc3P7v+VToZQz0C/jvSpUQxZc8CP6e3/1f4GrWcbmywOR5c5z+rSpUpn99DOH9KQF4RBoXA27UqVKtHAfU//Z"/>
          <p:cNvSpPr>
            <a:spLocks noChangeAspect="1" noChangeArrowheads="1"/>
          </p:cNvSpPr>
          <p:nvPr/>
        </p:nvSpPr>
        <p:spPr bwMode="auto">
          <a:xfrm>
            <a:off x="773113"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sl-SI" altLang="sl-SI" sz="1800"/>
          </a:p>
        </p:txBody>
      </p:sp>
      <p:sp>
        <p:nvSpPr>
          <p:cNvPr id="29705" name="AutoShape 14" descr="data:image/jpeg;base64,/9j/4AAQSkZJRgABAQAAAQABAAD/2wCEAAkGBhQSERUUEhQWFRQVFxUUFhYXFRUVFRcXFBUVFRUYGBgXHiYfFxkkGRUdIC8gJCkpLCwsFx4xNTAqNSYrLCkBCQoKDgwOGg8PGiwkHyQqLCosLywqLCkpLCwsLCksLCwsLCwpLCksLCwsLCwsLCwsLCwsLCwsLCwsLCwsLCwsLP/AABEIAMABBwMBIgACEQEDEQH/xAAcAAABBQEBAQAAAAAAAAAAAAAFAQIDBAYABwj/xAA/EAACAQMDAgQDBgUCBAYDAAABAhEAAyEEEjEFQQYTIlEyYXEjQoGRobEHFDNSwWLwQ3KCkhYk0dLh8RVTov/EABoBAAIDAQEAAAAAAAAAAAAAAAEDAAIEBQb/xAApEQACAgICAgIBBAIDAAAAAAAAAQIRAyESMQRBIjJhE0JRgXGxI5Hw/9oADAMBAAIRAxEAPwAAtSCo1qQV6Y5ZItPFRg08UAjxTxUYNPBoEHinA1HTgaBCQGlFMBpwoBHA04U0U6oEcKcKYKeDVSDgaWkFLQDR00s0ldUALXUlLQILXV1dUIdXV1JUCLXUk11AgppDXTSE1CCGmtS0hokImqJhUzCo2FEBA1dT2FdRIDBTxTBTxTihIKeDUYp4oBHinCmCnCgEeKcKYDTgaBB4NKDTRThQCPBpQaYDThQISCnCmCnigyyE1GqW2pduB7ckngCm9X6gll4kOpiGVkAyoPNx1BiY57VI/Rl1Q8t2Kp8TFRJhe3IiZiZHNWtP0rSqm1hvkEbWuWmB2uCBtFtyuVghGbEjdzXM8jyHDJSZ0cMIyxO1v+Sho9aLnAI75jjjtj9TVmh2hsC1de2o2oskCTiTJEbRGWOMEdwKITW3FJyimzDkjxlQs11NpaYLFmumkmuoEFmumkpahDq6urqgRKSlpKhBKQ06kNQgw1GRUpFMaoQhIrqcRXUSAgU5TUYNOBrQKJRTgajBp4oBHg08VGKcKASQGnA0wU4UAjxThTBThQIPBqO/qCOBEY95+dPFQX9YbW5wEJEYdQy5gZBx3pGZtRtDsSt0xjX37TGfb8MVc0+oDT7ihw6q91WdtkrwEt2kXAnhFAPHeav2LysW2iIO08QSoUEj6mT+NZ8c3ySGziqGdR1i2wu8FgSfSNgYgKZguCB27Gq2k8TXFUkkuonbbe9cCrJA4tlSYURGB8qf1e2SbcIbh9fpG/OF/sE//dRaXoV/y1UqoUn4iUIwxWcuGC44iO8eyvIUebsvib4kum1u+8H2geaOAWKr9CxOPTgTgEZiis0DtW9ly0pIJWVMFW++/BkzzOCefrRutGB/ETm+wtdSUop4kWurq6oQWupKWoQ6uiurpoEOpKWuoEG0hp1JUINIppFONIaNkIyK6lNLUIZ8Gng1CDTwa1iiUGnA1EDTwaASUGnA1EDTgaqEmBpwNRA08GgElBpwNRqacKAR4NMcv/wzDyoUyoAJIHL+kc8njnFOFOWeyhjwFKq8k4+FsH8azeQ/gPwK5Fc6u66lLrhzbkKQ4uRJII3BiBlMAYiD3ml0BMvP93tE4Gf95xVnUWXE+Ymz5RaHOT6bZgc9xVXQxLwZ9WfrA4+VZML+SHZFSYQ09t2uAI6JCs0vaW53UQN2B8Xf2qK34QNwuYe58bjyrdkljv2mACQOZwTAq109L5f7AKYEsGa4Bz6cW/Ue9W1XqbrvFnZJYbdo4Zt2Vu3SeRiRwT70jyJNZHVFsX1RmF6VdsXES6jW2kHaRtwTzA/z7Uaof1R75vJ/Mhd0rG3yBjdETbxOOOavVs8Ztx2Izdj66abNJc4P0P7VpboSkMfXIPvflJ/aoH6wo7H8YH+az1zQ6u4WKWmK+pgxYKNimN2WGPnH+a7X+ENegJawdm3ezqsIBnBZwstA4E8jvisD8v8AJq/RijU6fVbu0fj/APFWKF9HeVWfYUTrRim5LYvLFRqha6upKbYkWkW4rEhSZXDAiIJyIzkR9Kcpq74Z60bO7fpG1D3BbdXLWwANp7vJmScx+1Jy5OGx2OKkmU2SBPYVHb9QJGdvPyzH71our+LdS1l7f8tp7SOpX+t5jCf9KqtYvSwLibWDKbY9S8E7VJifmT+VKx53N1RZ40lYRNIaU001qszjTXVxFdRshmgaUGowaeprYKJQacDUQNKGqEJgaecCTx78D/eKhBrOeKNR61WBhQZ7+okR9MfqaRmyfpx5DsUFJ02apHB4IMc5H0/zUyqf9/LFYiz0gt5UEN5u/wCAboK8IP7rhj4R7j3q5odOySXvfyxBWFc3d0MCwO1FZgMRkRJE1z5efrSNUPHi3tmqRm/sb/8An/3VYKRzVS/0hzm095I3Da910uQUBRiLhA++sHEkg1bVuRO4IxQMIJYLGZEBic570cPlSnKmWy4IRjcRQK68PQ0gH5MCQcjBAIJFUtL1Fx5cpvDAF49JHwzgke5Hfij2oNu452Tbtse/qKifoZx8qXn8hSVJGvxvFr5Ng6zogiSoO1uD5HkqYnhix3/796g0igM0EcLIAIgx3Hw5+R+tFNU4C+UhZkUhgzbRJIyABB/MczBihGiU5LckL2E4n2pWCVyQnyYcUXh17+VIYqHBxHo5kAH1q2PVwBNR9S8UPetFGtrs374VdvCkx6UA5Mf/ADzHqSQNwKDaGne4SQRwuRub5TUqam4Q62y/nBxPJUACBKiWDBgJ5+h7HyF/yN0KxfVAdWIb+mUyGAAYCBGMiSOefY1oaDa0OHIuRgCfS6TBnG4CIaVO6DiBMCi81o8Z2mKzLaHiuPB+lIKWtLYgA+HtQWv3LNzU3bWnUvcNtb5sI5MbhuDKJ4OcmIFWOtXNECQg016FB8y7qdTeulpI2qqXHT2M7uPbFJ0fWW1d0TQ/zF5nH2jpbuIhOFgGyxRfUJ3HtOBTdV/DbVAu9x7CCHuBVe48gGSFCWmHy7DiuJa5bN7RP0VvSv8Ayr+1F6B9FOF/5RR4LXSwy7E5ldDa6limXLgAJMwBOASfyFO5GdRt0PBqhoLI9RNxF+HBFwkQAmQgIEn3jkVLp9QxPqQrzEgiRgjJ+RB/GqUndA2iDmRkyxgTOePwn51myyUopofjjxbTLeo1KhoDhl7kLHPPpOTH1FQIirdVULMo3KpfbuIEDO0kfkSKW6jjE7Qwjdtlc8iSpM/QGka6WvBjcF2SQbgn1GF9wMiNvA4pUPshklphA000ppDW6zGNrq6uqWQyoNODVEGpQa3WJJQ1OBqIGlDVLCTBqo39NZbUK169btqF4bzCxiSICKeSYz7GrQah2u0KXLoL3VthUk7lZpAY/wBse/Ezye1Y/Mf/ABMdh+4YtPont27bXQ5a6wh1uqdsXFBHlKo2k7SJhveKF9U0sn7G0GTaig7HZzttwSA4bbieD90HB4Ha1bItwj23KwMWCpclzuli3AXaeMyR2q10/pLX9iI6GQzG2WEGCWO1ZBZZJEAk4Yzg1wWqOjE9KcXoW55A1HGy6obbcAEh2tgseAoHqjIoTfFy+LzCyVPqZlVXxtC7mMyRxJo1f6q63VCW7l62Sp3/AM3GRDMGRgASDjkTA4io9X1SBc2eehZGWLtzzGIZgrAOLjqFyfTPYwDwRiyODtF57VMx6j4TA/7X7g/OjHRnyBG71AbcieMeqYn6UnS+hvc3DYFQkAO6JvAMCRLoZEew7+9SmytloQP6TPqKEkj2UfDx3PaZzT5zTVItinxZVF8G7cALiP8Ahvu3JnIMxkGR8IqPSuTOZGIG6fb3555/9am0mkgEw8Fcl3tnO5pwpLcRk4w3Mim2hBMtuMDPsMY+uKOCXyX+ReeXJDdVp2dSFUEANuJCkKu0y2ZiPcAn2E0WtvbYMzMl0spEeX5aHYCSCSqgfHk8nd3jFG6SLW6xftLd9YNtiqsFAbJNxSo9SiMye1D72qu3wFuOTBG0PtABcqCRuQRiCSOwnHNP8jc2Iw/Un63pjvWGVwEgbTaUIMwqhGl+eeY+QwQZwTKggHgGQfbvnkUA1PSzZ8qXtNjPluGAhDg+gDn9qj6cr2r+dxS76ZaSZUmIJP8Aq+fBoYcqg0n7DPE5xbXo0a1IBXKlPJAEkwK2uRjozi2rzEqmo8pJOG1XkqTiTsLj3GYzn2oaqF13NfSOIuX5Y7cABW9XbA+laLpemtm5djU2LTsAWF/S2LihRABW7qHVQTM7VE4zxU+rvX1CC11HQLKy4nQ2drHlV8pXLDJydv0rjtu2dGwb0Z5CkcEduPwo7qtVdt3LYW1uEFjg+rcCAPwAn9aB9LSFXIaNwlTKmCRIPcd5o8uoc6+2ysqkbRLerBtlZEZj3j3pmSbUaGY2ou/ZY1V9RprLtClQ9tphSSh3AtPchu/tQ/Vai26nymLwEMKRvDYONp5DTH0p/jR3Rrll7iOP6xZVMbihDQrE/SZ+VBOn24XUC2xYBUZTtAM7mJxk/jT8c24mGcd2FLZ+2O7zCxAM3CxaCP8AXkgEczVzpdpZdmQ4ed4F4xtLEfBcQAiZHf1VlLOqKq7W9ynapB3bu8HMDBzRHR396qz23uSgYlCoMnmSVb9u9Bv40Mit2EOs9RVnRkYuAMh1uhSZ7h7lwnH+pfpQu7q2aXARSGeAiBFG1YECPlPzJJ70+7DkBEYTgKWDsSTAjaB+UUy5pXAKXVKMS+HBBCm2SGIGYj8aEaRd9BrzVmNwn2kT+VNuXAsSYkx3/wAdqztpfKv29/vk/ETmcmMmDRXW6tG27T3745j3p6ytq0ZuFMvEexB+Y4rqeCOCRPsM/oK6isqoo470YoPUgQ5x8PPsPqff5fI0LF0jPAwd25IkrvAB3Ruj7vIJAME0cv8ARb+WNy1ckjcBrLBYnPxbrkzzn5mtkvJxr9yKLDJ+iFLTFdwUlZjcASJ9iexqW3pie6g8QWAOYjHPeo9Dqr9lL58u41tQvm7SuwGCyF3QyoA3GVP5TVGyt17shCpI3KDaS48wGXNwTEEHdJIBBAzWfL5bp8Gv9j8eKKa5p/6CLFfhkF55DggiBiAOZnNU7urZbqqBYIBIIv8Akbd2wmT5wIAAbk95jJqLTi15oZWbd6QB5aIP6ctO0+k7i2BIxzSrcvJqWa3aW7c3OyggtCKrA43bYiDJz6BB5rFPyJzTTGKEU9FbX9URVVQ1veGLlV0uj2L6twi8hLOIJxAAjbBFWtd4lsMreVYCuyBd49JGDO0JcgZPMSRNWT1HXNaB8u2il1Ifcls7/MDrzdEDdGSIHv3qjqdfrLBVm1JJIaAmpS7EY9QtOwXLSJ+orKONloNduiF2n0t6tZYcMWxLrqLzLcPf4WgxMFREt7qbOrgPudU9P2unESVuAp/K2gu4H1TuB9pmguk8N3dtlmuogifUzEtBDGALZn4oyeZokzXXt3Bed759Gy4bZFuAQTEW1aNy7RxO+SPZerC26K1rqDlJe/f3ewuu8sDIktcED5gHPan6VjlmLz8QYmcCcgzMzVEWpYklVnsBgROBuJPb3NEdJDsQNg9O0bRA55OT781qn0D0WrOiCAwxM8+ssJgHI9xuj5SRUW1QHP3o/DkDH5fofxtf/hPJgyxJlT6lZRAVuQg57Z+tULaAMwPBDEiQvLkTJBx7n5R2pOOVOyr3pgC2wF247bgkupKFVb3IBYwDFHU6mrbCVY7VC4ZOATtOZIYck/I44AZpvDCvtIuFWuId07QgIMESWWecSe1Wj4afYpVwwhWPqtrEwY/qmfwFOc1J2wx0qQG1PURddCqlVJACkqSBDclYBPzAWf0rUdF1di8bKagMoBuhSsLuuBXLTJxB4wAffFZT+Ua21tD7qpghhmcBhKt2yCaI9A8YDQO6i0m533b2DmVDOC0cYMqCscHnsrJFOq9F1Nxv8l651pwvl7EPqLLc2+r2KnORj967xnoLthlI3ofLYGAziAxLbyikKm5eSIxTLXWPNF3ZZBBbD7rzLHqkevM5BjaPwil8SdZOra0r2lGxSsslxlJIMmAykn6yP3F25t66FtKrQK1Fy/ZBcJbZd21gbSXbqsFE7sFkXEAnHMVb651Q3LA8rR3kuENuPl3tioAjbwVtqGJ9QOIUQaCdWfa8EgHEgEBZGBCs2O8c981VTXtBEggyMrbbmJg8jjt/kzXi+6LBnoT/AGa/j+9XtR4qt2WF+2dt22rr2Yh1DIhgGIL7ORwWoX0w/ZiPc80G1ltj5yql25LvuVbbG38RKuXR90gg427cZmKZJJrZWa6Ltzrj6h3e87teZX3NcMD1kFCFJgKqzhVAA+VaXpGpUjUFrJR3tW9gtjCQpgkTtRSSpkn2iSaxHSrdyxdXehtOfUqspQlHVgCs+ozPY/nmtvpNetu3PqJa0qR6QPimcgn7vaKLVrRWO3TBlxy1t5dm37QOABksd4AA+9gjj9m9OLi0hgr6IgkqY3enEZkZ+lWbuiZdyq27Y4AIBO70qQOf9xVXpFhDbAuOtpgCAvl3GDKWMsOSBwYI+8IiIqzr0SJZDnBEGDJEyuOJ9/xqK25gn3cxnjdbYfhn9KsdYvbnQs8giAWFz0rPYuJI74nn3xSajTiw9sghg7LdjZcQfEybT5gBYfZ8kd/lRstZ3W7Vtr263ftldlkyjK0uLaBk3e8ggge4yIoX1vASWIU3FDEGCARkyJ4NFuv9bv3LzMujCJtWSgdV2AlluynpMhmGZBAGaB9Y63Zu7PJ3SlwPJGz4TIg+5+n51TE2lQudBW3rLFi2N1wFQdu/LbiZIkqDmB+lLQXrHigsrOPLbKKEcl4gNLEELnPNdVal/wCYxNUZ1T6SsDJB3R6hE4B9s8fIe1SMZVVIHpkAhUUkEzkgS34k+3FWbumCAFmXJwo9Uxyd0REjsTVrpnT3vuqWlDOxgKAJOJ9/9xWhqC22I+XpFLzzuVh8SBIIx/TgLweQAPyohoNMt9grk+ZcudrIZmLH+/cDBLcRjmjut8C620hdtO+0RJ3IOSAMbp5NWfCPRbtvUG/dsLsslC63GVZDGAwDRuA5kY4rLky4eN45Jv8AA3HGTfy0grofCukf1W7R7EAXLoE7ihgTHB/Wsh4z6chM2rV30syuxIdSSQfQFQFcZyW/Svdeh9L0xPpCh2XcQjBlALq0DbiMivMfHF1bNm/5Lur7w0iLbqfONtgXQhnXZxuz6nwJrMszbTofKML0eY2tK28KqtvkAAKQ+4wFAAEzJAFHb9sv5aPpri7VCqiBVdxuYOWZk3MxIC8NEH6UBbVM77mZmYkSzMSxI4yTJP8A6VsulquoRktixp/QGY27DebJuqmw3rtxnjIkqYyAeTTpsWgj0S2BtadaLhAVmRFT0woZXc3JCiIziFEgcC5qdJO7bfdgF9Pm6i3fdYVic2S4QDaMfP2BjTdL1D29FaQeRuWzbVluXvMJO0qwBFzESfkMAYiK/StRZt2LxaxbRhaA+zNx1Lvv9NwFZQ7QeWPPNZf1NlmtGI0rS0yGYngsCfx+ZJ9/ejuh0oSRvR2zlRdmMfeZVET8pzzFRaC++5f/ADG27IHlsl1NrBgM3GO1ZKgkkiM+1dZ6olsut3ajgyQq8RiNoBIM9u9a5ttaK6oMLflSv2h3MWE71QL2Vl3FSwj279qh1PTG2sUtlybbQqySzZMQOD9Kh0PiS0ywR7kNsuSZIwSRGNpEf6quafxArPse5csqp9LqhLEQsRkRjv8AOs0bA0+xeo6JD0q3fFpAxFokN7M0MDwO+SI/ChdsqVUi300EKAIvMDkDOWk1peteKNB/InTW2d2ATau7Y5hwZLAY9+M0D6fZulJOjBBUeXFrTmOcMQh34jgJwffGlaWwxsCajqbMESEKWiCttLjtaWTAKzcPw7uJ9x9Mvq9Of5ocqGdWLHAz3zJPH6Vqf/wV0DdcQ2l3BgdsKYb0gLuGTHtmSYPJBdV0DfzCbLTMQMlUc8cH0j/VGBzVbS6LT2EVv7bSAGQ1xpIYidqqOymZn5VU611pQ6bLKpAXPmXWyCDu9cQT7cZq1pNK2xQy3AwuOCGF0QRIMbRMemD8waH9X07lQ2PiE+ok8byPUCQce/Yz3qynsqo1AXWdRdHRlaCUVshWzPJBBB4pNN19lueYyW7jEANusgggRELt2KccgZnM1pfD2oRHttcvWEtbSClx1VmMEBgCoDAH5ieIrSahtKwBtW9JfYR6d/TU3ZyZuB45OM9s4qrmv4JRhOluTbJPJYk4jPJx2oXqnbdqAgSFm5cm9tdkV42qFIMyxJGTBngCjl68Juwip6z6Ea2yrgcG0AhH/KIpbegtPuZbpVoAcCwbollO4MSrQfy96bJ/EjrVmZt3Bc33Spi3tLEMAwDMFBEkG409zJ9RJ4p+r6gg2nYwmDLqolMAEL3753GY7c0a/wDB9sqXW+DtZVPpKuGZlUQSBn1dvY8mAaPWOgW7Rhrwc8EKyyDkercoyCM98/WGRf8ADFWjtbopP2bFcATLgSBBwoI57881NpGKKB6CQOTmfcwy9yZq3ohchtvG7PqAzAnlTVgtd/tP/db/APbV7GcQdrLxZASFBDR6FRJldwJKAbuO9UdPqPi/5l54x/bP+O81P1Ikrd3SDuX2J/pN7YqncsoslLq3J2k7VdSpBgBt4HIyInihyKSVGns+KdJ5W5LGot3Cp+D7K38hFq4FdeZ9CzjHasn0+6vm7XSLZnJBUjvgx/itD4XedNb3Mpkui7kDMNrWgADsMgDtuxJ47t62doZluoNzr6V2Y3G4AEUSdvwzzBIyJFLUkvRfipE1nVG1ZH8unmy5xtLAYkyV4PFdUPTvMuaZx5/lOLoi4REDYDGY94/CupcnbZfoyGot3AJbbAO0gEGD7ELxRjwxrTvLBtrqBtMop54XcNoI57H5nihlkG/eFqYD3AS0SFWPUxjkKoLH/lNauz4QfQxcvXQV+F1VX2LvzbYtIBxmD/djdBqTa6YtJ9l/T9Yu3LnquXSoZQFLCTC22mUMHMn3MQIJEaLr4vLfLorbbhZZUjMNa5P55P0MQawF3xAiOSPLADJgEAkbclwA0kERAgYjitYv8aLHksPJ+0c+owdphTBkyVEwvB7kAYFIyY+LXGOvwMg+XbEueOrlrb6WkKqzuAMSpbkZnNAT4huObzLYe87G0xUI1y0CHDDeQZElTAA7c80H6n1q1fyG2sSSSQRgjA2xGDn8/lTbPUtJ5hL2g6/ZlVliBsK7xMgkPmc94HaG/pY6tLZRykvyJoNfdurqG2bl8sC69shCLYjapG4IU9P9pbFJoVe48WGFtVO4Kblm2wyCfWdhYyJA7dvne6j4qW5v2pblnVlm0sWwFAIUAE9omeB7mimi8d3VTbb3qx5NsWba5eTCjTz8OMsc5+VVlfZVM0Hg69baxeGoVrjFTtEmFMmcTHJ9ux96A6TRga21bCMA1y2rSSDtZgMyYA9Q5+VaHwVrla8xazeuvcdmIAQj1tu9RbBgn2H07VoL2v06akpb098sP/021ZlkqIIBjMAHtx+HKXxyOvZocrjsynUPDVxdzLBUiFcFl9Q5G0sGBxzAB5yKrW+gX91vzlhrm1fsjab4ckqq+jftyZ5Iyea01vxxaLAst5UVXI3aRyW25ILKDKg8ntVLR+O7N7UozXraJac3QDauljtUiBj0AqZ4xtzNdJZJr0JpFJ/B52TGp3FWgOqFS/qiCMqOBwRyYPFUtX0e4Ja4rhOYbKZgE/AAJ5+UAV6MfHuigsbyAQozcU+o7jtCkyrAR27ihXinxFZu6NvJvWvtSAwNxCCAO8epfVBBAzHacRZcl7RZpIyFvprWtty2j23UGGWyOD6SxuyPKlWj4GmQJEzRLTWNTdssWdvhJE2g/mFgZAdRgyIkkZPaMF38e6d9Obfks1zYpYhUZCFKgkXBk5HtNHuk3XW2F8l52IyqrLkNkBQYOM849NR5OPol/kwi9DQXFMKQRJG0Da275zJMTgd+xqlqulahrziw7C16XvKrkegFQpa3v9QyYmB9K22v8P6i86C3vskwGaLTFQzbt+Dk9oBng+4rPdT1BsFtOxv2wQFe65tLduAMHIL7SzTI+Az2jmqvlk+rQ7srdM6NZtozNdYAXnDL5VwkCCEzab72eJA2n61nfEektKjKl9m9amPJdIMMv/EuQRnkcY96Ldb6uNQNq3NqCILysFQR6RbWSIH3iYycZNULPUBpSY09p3Vid72t0NBG4NuyFJkTOcg5xdY5JX2yvqjQfw6ul7CW1RbpIBYFmBkA/wBp29+4NG+reFjcRkbQ2/Vy/lqLgEg+m55RIOOc968x8sm8lywDaUl1YzvhnB3bbcSAAQBt3ERMjAE9vr13T+Z5eo1WnZVBRHe/DXFC42YVQfUYeYjk0twld21/QOvRb13RjpgykRLEhZmB2EwufwFFNLdTTRtvqLly0Ltwfyt26VBtiFLW7iYIJ9z6s4rO6Dq2o1Pm3NTN45eRsUnkvgRC8HcFgfpQfXdRu6i7BtqFgLsUuQETaSoLEkr9nujiZIFao8mq7oXM3D+O02N5eqtXHYoqo2n1Kk75B/qXnGDdZs91I7zU3izpNwl3ZFdphbVqyVmXZsmSSdzHMrMAERgZbfoEsqDsv+UpJ2271rzbrfCrMWBxAErtwGwTFLrP4jajYLTW0UgwdpM7YKwJJKnbiWme80rlJ/Vf96A4V2Lb1ADMIVsjLQG4HbtxxNTfzYHKR9Gj9qzfXOqlmLrba0LhLqCQ0K2RtO0T9f2oQmsYEZn5VqT1tEujZOnmeaAD/wAMwTPIZeSfnVHR9PaLgI+EKZzBl4ET2xzUnhnrFtbhViB5qqqlhIV/MQrumRETMwI/XRHqaTcs6awi3G2qQ7lth9X2pAXMk/ABAx9KyeRmlD6ofHGpK7M7pbDtYRU4DXM7GZgxw2UBIHH+zT+pXjADHupAloMMse2cmMHnsJonYe0rbblwF1cBnUMhKKQS0JDAQJnbPBmYFSay2r2iFusyDYXU3b7LI2hMFIEPIGe0DsS2Mr2K60U9I1kaa+NQD5YuW9wXmdqARETkdvb8K6n9AuMtm8bdve82oQyQcAd4iFnv2FdRb2QyFrXushTBbEj4oyNs+x7/AEor1DrGr14AZiUSAERQtlSBztH3o+8ZP4UHZDkqjBR7yYHtMVds6u3bhlL7yuSCAAYx2ls5/KmqCu5AvVIH6jpzoxBjBALA+mT8/wAP0qWz0S6Y9DBWLBX8u4VdlE7VKqdx/wBmKk8wuN1xmcKCBNyDPxQA04n2Hej/AEPWgqHF10uWj9koO+9wP6TEgr7QI70VH+WVpmUPp4PPyyPr2H5mrmjum42YnbjAHwxiABOBWy/8PWvU723Z2TzCb1wr62Y7lfI7ZLTk1ibihNSypgC4wXg4DED9KXKOgNUEEcFmn+39QIFGvDtoPIYCdpAMGSS26SZiYx9KAE+qjHRdVtYVjyr46Ij6A/h70m1a0we2MvknBP0msz4gnT9RFwEfFu/Psa1vgrqVu5plNsiBgx7/AE7Vh/4i6n7YkCNsf/fy+lZ01wgl3svJdgLo3Xit2OAF1C/96MP3oP4T6xs1JJ4Nm+hn/Vbj/FCjrCtwn6/rVDTaiHn6/rWiMNFE3s312+jJJQEEHlQf3/3mhXW7Glbp1thaRbouXZZVVWIYrAJAkgDih6dWhI9v80K1+rJtBOwYn5ZquLHTGTm2WdNZshNyrDgYy3xTMkTmvQtZ0i+2l0z6fVXA/wDLo5t3LhNtiZLBSZ2ECAPoOMk+U6e/GK9A0nXybFtf7Eim5IuJRzaaaJ/Dv8R7+mQC6rklmTdddgkgRG8BjuEd5x8q29nrFnVsBcsruuJBuWwLlplAIiXAG4STwY4ryXU6229tbTg4ul57EMACP0q7f0hGoVunt5UhT5YYhN6sB3MZwYOOcRSlC0/WzXyTp+6N+38N03Mu5vLADjy9oZ2iE3A8bYJjuXJn2x9vpd57wW47WyfUrXJdfUVBktJaRGCR39zU/T/G+oTUMNVfuIynYy4Yr77RwVnODntXoeg1NjXJbGCdpO9czKgZnI44bEjIkCJGcoun/RZulvZ5bd0DaPUF9Lesg7czYFxkAgGZEW54wRgAcU1eh61/MYnzCE3Evb09tYViwBRwWczwAIAIHeK12s6Zb03mi4qpaUwDkAtLZn7zEAGMkSRxyGueMkXd8aiCpJXlTHI+JQfmBxWrFHmvT/yVm/aPO+oaTddKOhS4MEKhiYJnaxxgjCgCPzqPVdOay4K5UCQXXduEmJXgKSPxrS628mruO1hgHYIv9N2u+gHCBTDTPBGPScZkZpur37SXNgc6dmh1uIhBKmMhgRIIjj5TPDuLX1EafZnb2pwpVQt1SxlQAoBjbA4BBnMe3tUh15a2vmbrjIYG5jhcsR6jkfKO9at+n6PU27nkp5Ltta2ruTtYEh9hg+bbbgj4lIXtVzwp4RI094Mu5rybBgXMw3pUr97cVO1o+6QSDIX+ul32RYbMG3UhcI8wcTBEzBiBEwI+Q7/SLeh8P/zDnyvhWC5ydikqu4nsJYZPE1oR4ROmv2UvpNu4CWMBxKNDruBAZxGVUnmJOTRDS20a5ea1prgYlSBZZL4VVW1tEeZuDEq/ZgN0AGJC55ub+Pfdllj49gPqPhvTqVCm/abaCWu+WfUILCFMkQRtK+3Hequq646s9k32u2GZm327fkl2IjcAwBicEHBzVfXdRBLA22kmDuktI9ySSTVBrqkY/PucU2OBVUnYt5K6VBboXW/JJNnV39OwBKkJuLHjYT5kQQBmO3Fbnp/jm9qNNdFy/YuFCP6+msEsmZZU9JYiAYAbsJJrEeHWXa/ziZg9jRn+TtN8VtD9VFLnxTNeHx3kipJjfDt9nW+pW3YMW2DooSQWYZ2tHYj/AKjXUS6ZobSB9qBdwAMTmDI+ldVeae0KyxljlxZmry3rhXyhulSCDAIJJmQ0CCP2qkfC10ZdkWTxJOSfkIAnvNQ9P62QGEDiAJaSSSYlYPf3HFF9V1e2WLM4ErbG3y2NwFWE7pXiBME/vW2c09szQTSG2PAN3/i3LdvkxJZoAk4wMDPNF06TpLIclEJti2252Zh64glfUV5x7/Lmquo8bW/MK2Vdl334Kqqs63MW2C8hh8R9z3qO/wBYQeYTuXclpA72xvZ1WGLCfVED5c1WKvYxyKviTr8E2lJEKU9Ppj1bgZGeO3FAdJaVHDSWjaeI5AJ5z+1R9R1Hm32bIBON3IFTaJB+X0/Sqt8mVW2SXRtYj2JH5VPpbmai1IkBv+k/h8J/7cf9Jpths0iS9FOtHvf8LdURpyGxn5/5qj/EO/uDSjKR9/aGDAcAkcVR/h7rAtoDH+aTx71EFeePka46b/Ur8mj9p5jqb3qyI/aqvmZmnat5NVS1deK0JSLvn4qC5exmY+WT+Xeo2eoS9XigSJk1aD4RcbPcKsjtgTB/GtLo9V6B2xWYsNROxfgVbKrRUmutuuADkkD8zFa/wxY9U8EfMVh2fua0vhnqPlgewxnn/eaWlodejReKekLd9Yhboyrg4MwIaOxjnng0N8KeLXsuFLbLcwyoqqd4kQzcGc8/OIxRTqeq3WyZmaAdB8LajV3X/lwPSAxY7AF+IDBnJiJiqZcacR2J32eudXsjW6B9oUPs3qywcqDIVuQckfQ/OvFbXhS9eJi1Cer1vuAPIkHBbPsI9zXtnRNFcW0VJQM6AyrAjcFIMgAQOcfrxHlHWtRqbhF25qbYTIBe4JX5qlraox357E4NTBWlZFy4uiv0rW3NNdtWr1n7JWUPcB3Iqz63wD8Ils5xUPXumMNa1tS2oT4khTsZT8G7aygEcMWPI4M1DqLFw2mKapbq7GmYU/CZhhu/IgfUc0ObW3Rb8hbnmnezA2zPpZVBkxu+6MEhRzAzO12pxf8ARmC/Suo6+3q0RFtWtpA23HTyRMiZdjt7iEgx2r0a11kJb/8AP6Y2LyqAxthSl0JMRtJAQgwAxHxMPevG7GjvJfAVIacAW1ckd9peUAg+8fWvXvBzOrXEDXFhAFT1BfjgkIZRfiH9NtpzKqay+ZFVdGjFsE+Ib1zUAXTbY6cEfZKptyJJKm4xVUEQCxMGTAOBWC6tpAVZrdm2CzEsoc3rgHI9ZxtM8LJIAJJgV7Kvh23rFaw58tkAY7SVuS6kb5ByJGPmDMgZwvUv4S6kGbVwEci9cvfGImdiIxGfdjS/EkqtlpxXSMFprdpmAm5bfsAdwke2JH41X6zoBbdFDTK7i0QTkjOTJir4e7bvGw11BdW55exl3iZ24cDaRJ7x+FV9bpnuXNo7TBPBUZb6gTx8q6TlFxMdfIH2rDzFnc577ZP6ATRrTdP1iJ5hBgfdJBx8xyPriqYs3kUKGaASRtMCfeBRbpPXL6km4w8tcszLJE8BdsSScAcc8AGkziuJs8aSU1dhLw71F3dldCpCzPY5Ax+ddWg/ldiqWQW3cbiAonM8tAMwAYgROckx1YY0+i/l7yXfo8q6ZomdvTcCnjBAP6lR+tP1ekt2id7F2B4BJng8iI+smqWluqrAsu7uAeJkcjuPlUmu1Cs26ZPyEKPzrapJejH6JX6oAPs02GMnv+YyfxNUCxJkkz70qLPNSNZ+tBysAly4WgHn9/rVzptsgn6xMgCqQEEHnIxVpBL4ByTAyT9PnTMWLmVc+OzYdN8FXtUjlHtAhZANxZdhO1FCySx47c1kUra/wzu3Ler+zUh3QoNyAgEEPA37QrFUYAyDk1nupafddu3ZEPcdwDG6GYnIEgHPvSc1QlTZb7LkaTwl1ZncKttbKIuY3M7n0+piSQODx7/Srvi3XiOR+k1kulanaZmOJzGKXqmpB4/esDxXksbKdoF3r8mo6RiDTorZ0MxwtDGambq65TJq8RE1TJrbVbt3KoKanR6MhRbNyi3TdVAzWfe5U2l1MVVIumbMdRUiGmPlR3wrqbSo4QCZRixUA/FCqJMs5h2ABHwiAIJPml7qEEfOvSfAdg3UU2UA8sbmeZIbdO4yIUxtUDuOxms/k6VLs14ZRXYa8a9fbRaBPLVt94G2C7AC0IkwBMn1YExnnAB8XvX7l0lizOwyZloHc5mK2fj/AK9c1Ose0Et3FslkQjcRBMlmyADntiRj5Ak0d5BKsM/cRvLAP5bW/EU7xsPCCTBkYAGrY8sOIkgEgRETz+E0QPR2tNhw43FUa2S63Cnq9JQNuEj2OR+NWbz3Qwtl7a7vi3G2ecZVcH9zVzwn0a5d1n8vuKi6jkPajeAvLAmIwCDOYJHetMlTsySbSspW+lhCPOuLb/t8w7rny+zUNt/6vyrb+Fur37d635NzzLbEI+50uKAxAYhgoNvEEbtoxHesJ1XpQsMyu8OGZR6T90kHcTknGZ/Wo+m6+1blouM+QDu2nP8AaFOPzmjNKSpl4SdWj6S0rtu37d2AwZWHuDieVYcx8vasj/FPrGrsui22uG1cIFpbdi0xLEfDuaTPONtAPAHi3c/8qzsbdwNtJ2o1s7Sx2ukAqYmOZ4mTHoHUQNRaCWbxsX0DKrbgBvYqApBklHOAYnGPY8xJ4pcWaL/cjwvqvUr/AJq+fp/KvL6gTaZC5BDbuORHIP5VW6trWulHsad0tIpnZafy2f7z8kAxAkHhRV3xN1HUKWt6m5qPPtuQVLgWwuPurB3TndkERHvTdB4zuJtG0+078Y+ZEit8XGSv+BWSMuVsC2eqn3A+uRR7pPS7l2wU2hWe5aI3ekeshlb6bSD8xHuBVxtTpr7W7i2187zF3rsALr3DN8AUx6nyQu73rQ9ddTc1LT3twPeFAPpjiAYH0msvkeRxXFex2GD5l7r+p8z0rICFttwH1Md2TnBBWP8AZrqznTr9xvU5MMPSmYVOxj3OPwk9xXVlwN8S+dfI/9k="/>
          <p:cNvSpPr>
            <a:spLocks noChangeAspect="1" noChangeArrowheads="1"/>
          </p:cNvSpPr>
          <p:nvPr/>
        </p:nvSpPr>
        <p:spPr bwMode="auto">
          <a:xfrm>
            <a:off x="925513"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sl-SI" altLang="sl-SI" sz="1800"/>
          </a:p>
        </p:txBody>
      </p:sp>
      <p:sp>
        <p:nvSpPr>
          <p:cNvPr id="12" name="PoljeZBesedilom 1"/>
          <p:cNvSpPr txBox="1">
            <a:spLocks noChangeArrowheads="1"/>
          </p:cNvSpPr>
          <p:nvPr/>
        </p:nvSpPr>
        <p:spPr bwMode="auto">
          <a:xfrm>
            <a:off x="2483768" y="3196401"/>
            <a:ext cx="39276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sl-SI" altLang="sl-SI" sz="1800" dirty="0" smtClean="0"/>
              <a:t>ŠANGHAJ                          TOKIO</a:t>
            </a:r>
            <a:endParaRPr lang="sl-SI" altLang="sl-SI" sz="1800" dirty="0"/>
          </a:p>
          <a:p>
            <a:pPr eaLnBrk="1" hangingPunct="1">
              <a:spcBef>
                <a:spcPct val="0"/>
              </a:spcBef>
              <a:buClrTx/>
              <a:buSzTx/>
              <a:buFontTx/>
              <a:buNone/>
            </a:pPr>
            <a:r>
              <a:rPr lang="sl-SI" altLang="sl-SI" sz="1800" dirty="0" smtClean="0"/>
              <a:t>SYDNEY</a:t>
            </a:r>
            <a:r>
              <a:rPr lang="sl-SI" altLang="sl-SI" sz="1800" dirty="0"/>
              <a:t>		</a:t>
            </a:r>
            <a:r>
              <a:rPr lang="sl-SI" altLang="sl-SI" sz="1800" dirty="0" smtClean="0"/>
              <a:t>	CHICAGO</a:t>
            </a:r>
            <a:endParaRPr lang="sl-SI" altLang="sl-SI" sz="1800" dirty="0"/>
          </a:p>
        </p:txBody>
      </p:sp>
      <p:sp>
        <p:nvSpPr>
          <p:cNvPr id="2" name="AutoShape 13" descr="Image result for tokyo skyline"/>
          <p:cNvSpPr>
            <a:spLocks noChangeAspect="1" noChangeArrowheads="1"/>
          </p:cNvSpPr>
          <p:nvPr/>
        </p:nvSpPr>
        <p:spPr bwMode="auto">
          <a:xfrm>
            <a:off x="1077913"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3" name="AutoShape 15" descr="Image result for tokyo skyline"/>
          <p:cNvSpPr>
            <a:spLocks noChangeAspect="1" noChangeArrowheads="1"/>
          </p:cNvSpPr>
          <p:nvPr/>
        </p:nvSpPr>
        <p:spPr bwMode="auto">
          <a:xfrm>
            <a:off x="1230313"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4" name="Slika 3"/>
          <p:cNvPicPr>
            <a:picLocks noChangeAspect="1"/>
          </p:cNvPicPr>
          <p:nvPr/>
        </p:nvPicPr>
        <p:blipFill rotWithShape="1">
          <a:blip r:embed="rId3">
            <a:extLst>
              <a:ext uri="{28A0092B-C50C-407E-A947-70E740481C1C}">
                <a14:useLocalDpi xmlns:a14="http://schemas.microsoft.com/office/drawing/2010/main" val="0"/>
              </a:ext>
            </a:extLst>
          </a:blip>
          <a:srcRect l="1706" b="5935"/>
          <a:stretch/>
        </p:blipFill>
        <p:spPr>
          <a:xfrm>
            <a:off x="4418913" y="24389"/>
            <a:ext cx="4725087" cy="3172012"/>
          </a:xfrm>
          <a:prstGeom prst="rect">
            <a:avLst/>
          </a:prstGeo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43444"/>
            <a:ext cx="4177602" cy="2769932"/>
          </a:xfrm>
          <a:prstGeom prst="rect">
            <a:avLst/>
          </a:prstGeom>
        </p:spPr>
      </p:pic>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2411" y="4043444"/>
            <a:ext cx="4231590" cy="281593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encrypted-tbn2.gstatic.com/images?q=tbn:ANd9GcTW_nHI5GLkAs3RyD6sM3GdgRXGT6yX7ZM83wZBbF3hOKfKe_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40449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AutoShape 4" descr="data:image/jpeg;base64,/9j/4AAQSkZJRgABAQAAAQABAAD/2wCEAAkGBxQSEhUUEBQVFhUXFxoYFxgWFhgZGBgZGhceGBccHx4dHyggGBslHRgYITIiJSosLjAvHR80ODMsNykuLisBCgoKDg0OGxAQGiwlICQsLCwvLCwsLCwsLCwsLCwsLCwsLCwsLCwsLCwsLCwsLCwsLCwsLCwsLCwsLCwsLCwsLP/AABEIANAA8gMBIgACEQEDEQH/xAAbAAABBQEBAAAAAAAAAAAAAAADAQIEBQYAB//EAEQQAAIBAwMCBAQCCAQDBgcAAAECEQADIQQSMQVBEyJRYQYycYGRoRQjQlKxwdHwM3Ky8RVi4SRTc4Ki0gclNENjk6P/xAAZAQADAQEBAAAAAAAAAAAAAAAAAQIDBAX/xAAgEQADAQACAwADAQAAAAAAAAAAARECEiEDMUETUWEi/9oADAMBAAIRAxEAPwDSXFyabto9xc03bXrPRxQFtroooFdtpUIC20u2ibaWKKEB7a6KJFLFFCAopYom2uiihAe2linxSxRQgzbS7afFLFFCA9tLtp8UoFKhBgWnBadFOC06ODAtdtowWuK1PIcI5WmFakFaYRRRQCRSEUWKQinQgGK6KLtpIp0UBRSRRdtJtp8ggKKSKNFJtp8gEArqJtrqdCBH5psU5+aSsaVDoropa6lQgkV0UtKKKOCRXRS0tFFBsV0U6uFFAbFLFLXUqOCRS0tdRQglOArhS06EOp6ikFPWk2EHAVzJT1FG1SQ7D3qaOEIrTCtSGFDIp0IBIpsUQikIp0UBxSRTzSRTooNikinV1FCDYpIp9IKdCHRS06uqqEGvzSClakFY0oWlpKWigdXV1dRQOrq6uooQ6lpK6lQgtdSV1FAdXUk100UY6lptLRRDhT1oYp4ooyZatGU9GI/jVle00+IxHbH4VD6feDbEIPzYOIxn6irHWatFXJjB+9YPTpokikYUJhTkuSBSMa1pmDamGnNTTVUBtJXGumnRCV0V1dNAQ6kilmkmihB8V1dNdVUIBds0gahO2a4NWVKgbdXBqDupd1FCBt9IGoW6uDUUIG3Uu6gbq7dSoQPNdNC3V26ihAu6umhbqcik8An6CihB4al3Vx07/un7Cf4ULdSoQMGrt1C3V2+nQgbdTg1R99UfxHr7lsp4b7QeRAM5AHY+tNdifRrdM5iQYIJj+/uRUb4lvOFtebOZ/Ksvq/iC7tC2S1siPMxDT9isCTmrXrd9m0+mZ/MWXJ9SQM0uMYN9FhomItqT3/rFFL1XjUDatuYhAMdic/xNZvX3tTZYTdYqTzj7ims0VNiXppahF6qdfqWUuQThhiTEbVxgjGaF2UXJNJuqm6d1Jdp3TMk9zjHcmatZofQgm6umh7qTdRRwJNJNN3U3dRQgeaWhbq6nQhEuWbu4iEncRy3afQY4HP2ol5CjMrRKkgxxIMGPapOtIa4Yx5nEtJAwcziD70Dqrfr7v/iP/qNQnS2oD3V26g7/AH+2aXdVQkNurt1B3Ua1pnb5UY/Yx680hnbq4v6112wy/MCPris9192DrBIlDwY70LsT6J2n8RrrQWI3Hvjn3xTuq3b0hLMTwYILcE/YQDms1uwMZzJnmrnpvUHZ0XaDiBtEsYUgd8/atH+yR/w7qLjF/EZjxEmai2fmP1NWnwx0m6WZXRreBl1YDHuRTdf0ZtOVl0fcT8p4iPX60cs8mg4uU1vw/wBOtvYVnuODLYAUjn3U+lVWt0SWLrpaZiuGlucjPYelW3w7cA04JIgEyZEc0NtMt6+43JJtjw5MgsORCkHif49q5+X+ma8ekVG+l31Fv61ka4j2kDWyAwlzyJEefIp51Df93a/9f/uqyYH31n/ic5U+gH+sVo3tsLDXWRBkBQN3rBJlvyrM/ELZX7f6hVY9i2uivu7iR/m49v6TWivdS/V2rYXNtApPvABj2xVC+Nv+YVOW6CT9fSrapjSbaOUJ5IafxAH8KjdfWVt+gbJ5x/ZojP50iR5O4I7/AJ0HrgBtcmZgfcif4UZD6TT1lSJUGfQ4/Coeov70ZoiWH5ACq3RjyqD/AH5qum0YTcmSN0icHgcxREmXWyt0x+b/ACn+IrY3NIQwVWDNEnAWBJAwWPp61itVh4GBurZ6PUhtScgsbKeUEc7nJAHqP6VPk/ZeBtywyiSMeoIP8DQN9WustMbbQpOcx2hqq9To7lsS6wOOQf4ExUJlNCb6TfQN1JuqoSS99LUcNXU4Ml6pnLuFgLuYHEGfN3mOQOx5oHVz+vvf+I/+o1J1cKWbZPmbkjbMEnueR61YaJbGo1GpD2WU2rpE72Ic7jJggADEwCeaxWuPZbV6M60CR3BNIDWm6t0kuw/RlUjbjddZQDkiIRgQR/CqcfD+rg+Sz97rCP8A+eapeXL+ieWRLB8y/wCYfxFTE1jz8zc8bj6+3apug0RRnS7btDbs2t4m4zIYgSqn5TzEYiqtJJMTyeBI59qh6WikoSl1DMH3EmAIkkxn34rNfFR89rt+rbjH7daC0+1bhcNA2zGDO6O/1qv6h+jX8lL+5QQu10Ig5k+T1/Kq8fTpO/RlUOP79atfhj/6lCDET/pP51D6l082rjIgdgvB2+ont9amfD+muLeRmtsFzBI9VJFbaa4ma9m+v3CVaTPH+oVQ/EDgJbn0bMTGF4E1bMx2t9v9YrH9fvsbpUklVAgTgSonFc/jVZrp9Fj0rrYaydM9s+c4KmOTPB+laH4e6ZaS/aZQCwZgGG/9xge+3vWH0F39bb7RER6/avRelqTftN5QoJGDkHY2MjiPpVeTr0Tl32Zj4qtxq9VHfwz/AOgD+VBLVa/Eeka5rLuwDOwEswUDHv8AXtS6noDplblpxHAfa09xkR+dNbykqx8XR/UT/wBgH/l/11jPiFvl+3+oVs9apbQoBgnYM8Zes58d6RLJtbQ3mBkz6MtHi0rP6xeRdFA9wmDiAaMt0evequ5rpuBTODE/YipW4zz3Fbs5i31V+GT/ACAVH6pqNyqB6n+VN190F1ggwo7z39qi6o4H3/lSwN+w9snyxzgCpOq6ldBaQkiZ5HFQrN2FV44OPsaf4vitHy7iTkyB+VMsS9eDMGHBM1YrdK6wFTB2ng/WodjQS2zeg2iZc7Qcgfz/AC+lTNXaC6pdrbxsMsCInzYEE9o96T0vQ0n7L61rnLRuOSO/Mn/rV3rmlSGzlufbcRWXsmSseo+nNXP6SzSsiA4ByJ852qTPqT29K5trtG+SnmkmrG/0K4toXQUYEAkKx3LI3ZkelRB0+5glYHue3rHMVtyz+zOMaDXUT9EP9hv/AG11VUEYXWrueQbG2Tzdtyc/5hGJ96LcLbd24EHkre3CT2MMfSssbN7cFFhyx4ABNXHTum6zaU8FVDMDJcYgexJ/KuflPpVpcdJ6ktgqzlimQFDlvyLYGDVvputWrwItsULcho3EDHEnHvVHpOg7G3aoEbhyslBiBJ2yDJ7j05qYOiWdxU7k2CGHAYEyIMkg/WOaz0lpmmakD6313wEUtLS22A3HlmY+1Z7p/V/0i8qm2FAQiAxKmCTuIPfNaTV/DFm6AhuN5nLKHeCWKgYAU4EGBPrRtH8GWUYOrlXaYh9y55jy+n8KeXlIHWQblmUZVUmQfKo5MdgOTis3cVlO1g6kcqZBjtjtWtu6bGH5bahWdpY9sdzP51Au9CG3c1pXuGSSrXCQyiSCIGecTzVZ2kS800On6Fp7iK7K0sqsf1jQfL6bsfhTF+FdMDuVXB/8VvT/ADVM6FbdkOWKABVBVVddogg+s8z/AGQXrl4jaGAI3eaOw9tsSPzrLlr4yoiP1DpyL/hs/JBl2aYzwSRzWf6z0m3se42WCzg+gxVz+h3Sc3IAjaAp5OcyIM/THtT/APhr3lNswdw91xwTkYNWtNMTShhek6d2vIwQlUI3Hsojuf2fvWlXVIbqgMFQbjIZZWBM7gcDj2p2l0iaHxAt4RebbdUFWiAYBAEgZYTI5FVV7pVi0Y00B7gYrcVmWAq7mHmbYvp9M4q9apCzCZqeraVZ8S34rfvEs+5Z5LeJnsIjsM12o1mjS2r/AKN5mHENE88+LPp2rIWrdg/tvuHJDoFOYnzTJPoD9Kl6rWaVlC74KwJVkBMj3570cf1Rcn/DV/p6jSb1VY3LCEkhQJOM4zFYrreqe7qLodzCXGVNxO1QHOBHGAOBSh7KHym5mQ0wRGOIj29a0p1KeVrexbe3c7s7GXYEk7ATuHlzgmWqk+An/ofbudIgSgLR83hPO6OecmadpxobrbbVsMQNx3Iy8GP5j86bpPhOw4Um9cJMHYqBAO7CbmDjAOP5VP6Z8JqoMXyGIhTsSCsmR5SST5V7/jUc1+2Xx/hXXxZDhRptPG1c7XBMx6OB+VReodEN9EcIljJBWHEzG0gMSc5zV/d+GtrbgysFAwx9DkHGf7FTf+BNclrtxVCxAQblUTwMj+zS/JPTDgn8MLc6G0KiMrGTgyDk+oGcD8jVwnR7FlUR1W5enzMC0LOCuDB5EGtNpvh+0og3GLAnJJUZPopOcxz68VGu9MthtpTaMbTvJBmADzjJI+x9pb8l+jWIZXqdobLhWysAOQZgjac5/a4qi6VrC9xVxtUsQMYLLnPJ4HNehHR2/IfC3K20j9ZtAVskwTMQJ9TB4jMDWdBseJKbbTBh+sdgEddhDYmVzt5q8+RJNMnWHUyu0zDcs8bhP0mroOP1m2NoO/548sggA5yDmg2+jQfnQw0SHtxgjkEn8DUk9MYbiCpQcPI2lRjsuT2yR+VZ60n9LSYLqN8pbdlYgiDz3LKDM8yCay93XOWLF2kmZDFf4ARVxqzbXcly8NrLM4x5gQAQM8EVAOgtkwl0MZghSpI7Z9yRir8bSXZG02+gY6k//eP/APselq0ToaQJV5jOVrqv8mSeGhOn9Qe7uYhra5CzqFkmRuwT5TzntFP0eodbnhnUKpY3CHS4hbGfNBP7se5j0qk0/SXa2d1gloIAYygO0eYAyVzJgGJ9qitovDZENr9ZdLliDuhQWfYBEr5cTuPYdq53lmiZf9d6z4YBN65dRkGxS3JH70nLd524+tN0HxuLoutcSdyqjftAqDk9h9s1VdTWxcaw1214aqQSHwXVmGAoY5AEfN27A0upuzfuXAtrwyFVVClAUydrbIyZMxz9Ky050Wk26aLp3WlvXSbRYEDc20SwC4BA2ndkx96tNN1G74vnP+GAVNwATIyDAHrz7ViP+Li0Q+ls2bKCMqSxIndyZPI9e1d1nU6p2DuquxCmfOjREgDYMqCSPTH2pKfGOv6jYt1B02oPDQb/ABOxEyAeOfX/AHqw0+oV9QdrDaFuM5HCk3IzklWMfeDxFefac312BFALj/mbk+WSxjg94jvUQ9X1MQws/MQuz3kfVTOf96sT/Z6s3VfCbbacMAQWBLboIxMiVwv9zUO9eUgsbiIpLYO7ed3lBGRInuAftXmXROtaixcuNdYrbCSxc4hSYjvnzCRIBPepdj4yvgLc8QbTcKBSIIgQcyZzz3x3pJMXJG2e8dw2ujKSJ823ie3tj09uKPb11gbB4YcbZuOlzbscEwADGDJMg+vNVlrU3NQFA2srMCZyrYIMEW/UHzZ/MGnLevbS2drMogP5huUrkbPNkTH0+tHrofsn29WzOSUK6dl2rLKX3jjMkkQp9OCM1heqXyoBXAD3gI4HmjsIjHArRam9+quKzspD2mBxBlip7+hbv+yIrC37pJO3iSRz3P8AtTWiN9Im9O1bMflLwpAVRknByBzwPyq03soF1dM3iHBw0jEH8vas9prwVlLAZOSuTxtmPUbpHuBUzSWLV4HxeVO9WJnY0ST9TjIgggVpnsnImo1dzcwDFQGJj3Oc8Y4/Oo/ResNZdlc4WCMxAKkEj6ATSa4bGKEq4DHa0ggrGCPY1C1awPEIiFb0OCjKBHp5p/GnnXcf0jtM9N0lh9RcKjewEzuZT8pCyN3B3fXArrwuqbiW/PsMcOZkT2lcD0PJ71R/B/WzZs6+6xM7gFgEw20kT+yOCft7VoLoa1qLd224ZiAzW+PlBtqxOe7thQO1ZvMOhapXeHqfOWRwFUeZywmWHlBAJETx9BWj6DbuWywugs5+dA5aAGDK0mCSAwGPxxUbqfU3f/FJKFtyou5GVgBkOACTzj3oGt6guoGbUHgybm+YBB7AD29zQwpP1N2wSLJC2j8y77jAw0mfVwWnv7+lRtToLfhk3bylUzsVt3DGCAZaZAb71CbpwvXTcJZMCMKfkG0H5hH0j7+gjoA5BNx/OswJCERMmG9Z5GYoQCWktMzKsnyqwbdaZgG4EHzIDyAQJ831od3QKEZoJKvCBnt7o7PtPljHB4qWmjKthUkkKYtIA8RHcfNk+okjMVD1V635Q7eYAri0ATO1Tu2k5EHn9/60+XYQmaVZ3Ehyqk/rNqw04/YYZkAZE+YU60hQi4rFSsTME5xtMIfQj7YNQLmsNtACHCkzCq8Tv3ZlQZ3fke9E6ppX2k7C28C4PbuZjj/EYkHNJIGyXc1O8Lvs2WgkKTvB9YU8njiq7SXG8ps2EbkqQ1sHapUD5YO2D7kwea4vbaVe28S25gxYQTuiDHmn8BNPv3hYuBvCu2yqMihlEP595MzIMkDvEkdqaa+A0Tn1V2T+o/1UlSdH8YLbtoh2SqqvzL2Ed2J7etJS7/QyH13UIgU6W01yT5pN8ACMdx74qD07Wbrq+NpQq+aX23GYSp9yc4FGexpjsi5qDu5JdQFxuGRO4dvKDQb/AE6wyFd+rDSICOAWXcAHBPY7pyJIFVSIXLW9GYm1IHE2bhiMiPLjNVPWktF7YsoANykg2rg3QRg+XIjH3pD03Ti6zG7qyGQAAsgQnMQseUnb83vSPo7EoR45wS0+GxTAaBAz/wBPpWfk1/novC7LkWNFHmsyYz/2e59/2Pc/iaKp0s4s59f0Zwc++zvVVY+CrGoU3fH1a7SyBFuoA2zvAXJP4+tSB/8ADyxbyup1ZgEyboIBXbAPl95+xq+SJjG/EV0MoW1ZvFpncgNuI7SVJI9oiotrqesZdjJdGRDqzqQJjsvbn7VF+IeoavS3hbe8rSqtuCsAN3b5/wA6V+t3LZE7mj5gbhg/QqcZ+tTzQ+IS90gXS36Tca5uEETMrGQTHMgdqp+uaLTqFt2VkhmcAkQWPzRCieMn+Na97D3RZ8C3uDMvii5fuKUt/tsjBhvPm4P86gaboK2xdu3Flytzwl/dQA+Y+gAiny+i4/BnwNqJs2wyEEDdMgLLO+BmSwAzgYK1eXiTabYTIErBkg8iPQzWK6Yv/wAtS7jcm5lYxM7mBI3QA8M3fMxWct3bqsUtvdVl24E28dgc4Pb71DV0wsSNP8QXTaN0A7mIClpkgl5EmJjyE9ueIrInWQY/j/Xv/vVk2qZ7T3X/AFjIk3JYyTPIH7XEZ9T61V3rfgPadgl1HQkL5mUSMSIxAM8kYkcY0WKRrsk2JM3EKeQAwZzJEbcEEj0xjNWmn1QDMDahYXcN20Ab1aZ/ZEAD7zTemdSFpRDKwK7WB3sFAXjaGUNuYRnH0rtOFNw+IUKsjODb8gkzAMiRwQAeOZql0gSBdVUyhKKoNpCq7p8sLmDJAJM/c+lVgYtlQAD2PJ7TEcVp+uaQEIFKLNtHiCeSxWWE+YK8GY4XmIGX6cvjakId6KSYAXgBSxiTjA/61PG9hpdi2NWbdq7aiPFuKXMScEqdswcBj94rQ9F6odTqdQL282x2tkAgk27ajzRKyn4tWU6ojNZt3bahQj7bh3zLMTtaDxIx5f3M8ibP4E1i2Tqy5UHw7cTncQ5JyO+KvS/w39Fn3DZ6jTW9w2270RcBBKDzJA7HAUmPeaNpEs2wDdRxJ53iNoaIgEnEqJH1xWSf4quNM7fM7/KPlVo4x7Hn1q50HUlv3bVoSdjDdAC+IrBt9vsUIA3bgDOwjvNY55Xs0qZa2xpm3AXAkSJdxBYTBHoAy5Ht7zUpfh66FJF3gtkMsllJn5hmIM1Zaa/09LUsLCf4b7LnhkqCQzSTlpkn7wY4AOtfEVpb1u0FskvZ3i4+1QhTLSYxtlSD/wA1PkOFAmpFm8bd8uSrGVnaYPoRjkjIqL8SFbJZysAFTtkklSPMZHeBHPFWOo6u17UqLqWAFlWZysOPlkuRJAOQPYYqH8TdJ8ZfLcLqVUeIhBB2rDSJgZ+vHvQ2vYKkxrpvMLUgC3pLV5m3BQb9ydpacbRny+hmk0Nq9aceLe03h7yGQeee5UAW8ESKqfh+w9m+90pu3+F5RBI8NNgj6jHHHrzV+LxuCC9xFILMfFtptEHywJOwDtg5NHP4g4k7pHw1pyhINwRLF2fcDgA4IkDE1jeo9UcOWAcIT5lLQVYk5BGVkRIiJ5BmtB0Dq1jTWL63Lm5rm47VUAyVAMbSQMn17Vi9ZrEffDMqnAUwZIE5JUx9Zp5avQtMurbBwGCao7gDIQEGc89/rXVn7HxLrEVVW44VQAAGwABA7V1axkVHqp6Np71u2V3EG4BbiNoAG8zGNhCkT747VWW9K83GZVKqzr5llBtQkgA58oB59Ks9L1vbb2IbaLmS/iGJwMqIU4nmlHVlAKP4bCTld4A3IVgggnPmM+9ZcmXDON0J7YPhXBuWdzOHaQniAgruCt/g3OfT0Ioz9O1o2o2wgBgrC2ttEAMNwzE+wEVpLesssG3taUMGPmYqSGN2YBE//dP4+9Qdd8RW7q7FuC1EyxW4TmZ2naAP83vj1pUcJ/SiLNrw2YFt7yyiCJX5yPX15+pp2o6yhWUEzv8AKMTkEN9cfnWUsL5WGkRWgFnZlf1PmJbLsc5bAMUiM6LOwIoHzAjjBY5aJMcxUaKX9C/FnTL2ouB0sXYNtQQFeVj1kYPt/WqHUaZ5wjMscgGMfUVct8TX7pcggK0LwxDemJI5B7enY1ITUPbth7ngvIMq1tU9AApAyecECjjXENaiCdM6gwNspvUKArArljCkRnKkK08TirTqJ/V3pMyHDEftEKSEH/KvJ+h96z+k6i9y78qrudORG1VI3EfRdx/H2q1+IOoJat3N5CEqygclVIMCP3naJPYU310Tb2eXafTMbWnvF0KhM22cqXh2LGAcDzD6/al1WpAYi3JScEqqMQOJ24J/GgWb7CzbtyMLDZ5Mk/zFAVuN4z64/lRvdMGTdNq7ajY6SCQSQSGA3AsVyATAjII+lTLQsblKzEhtrEEfSYFUlxiQY+3GR98+ma7cODH+/wDKktOBTSaRrO5iVQknGWPcQIXsI7/nR9VZtMy7LiJIg7AxUbpXzFgQIHvxVZ0DTW7rsoWIWT7Rx6f1qeOntmFJEZ8p/rT5JfWaL0H6jrrbRaJQhSFBWdp2qEEcSCAM8GMGqy5p7Zjznyj94TjjMdqk6rorHT3HUMXBACAeYqSAxGewk8dqpjesmRbVTI5j+czTv1MWi36a9pQ63V8S0+CN2YEEQPUQw+hNQNFesWDe8MMfFXaN5yo3ypA5GMEST7nvX6eGAC47CIkkelLpLEH9aO8AH1H7X0OP6Unt/smsfo7UumwbgD5iDlQIiA0bu/E1J6RfD60m85RFS7eI43bEYhDwYKkj1/hSM5A8kD3gZ+uOMcfTmqX4hskzcPmGyCcdjIgT61Xj1XGJMvR8Q3NUjK1hQqW5LqJgCO4BUTgfl7VtdNZ0HhaRItNfewo2OXDXDcRDAJYhZkTE9uIrysdVupaSxJVLiLgR5huO3dA5ndz/AMvtW+1WtVk0ll1UBNEt4XSm79e1q0toRjgI3f8Aa7RWml+i8v8AZcD4etuEuXTcQXEBCtc3MrbiIYhRBJJHJk96j6EW7D3rSTJbmQxJEKOO/wDSpLaxFuF7ZVrQ27QAGIfyztkmXL9zEBTE9ydI0enW9c1IJDMwV1xCuQGJAwFMMPxJrLUjpor8LU6ddyAqAcyDngc+goet6axb9VtAMgiOxTa3cfssw+tde6rb8S2SwgsVHpLYH+/vUi448SZM7R3O0zI4iJ/6VmnOxsp9T0QssNaQx6SfaPKIHHOKB1b4R0ptki2zN5f2HXvzO7mJ7enFW1/UIwh2Kjfgg7ZPpx39K67qrQZjuG4gGCTx6gfnNV+TQcUZNPg+zAlLvH7tz+ldWxW8CAQcHjA/pXVX5NC4IrTpRcKhApz+8YzleY9DQrr27WwA+Yk7ts57Z5A/HFVenuMpME55944/n+NRDr3VhGCZBHrmSZGT259qYqXd+ySRuaTMYxEnA5EgUK30pWkz8iljMzAIEAz798VFfVEkFwcehNRx1jbc2CTvBUgZgHIJ9MiKz46bLeswurPVmsWm8NCxuOLc9lEEmftJ+1Le6Vcvqjtdtm1BJVVYsTB2kNujBjBB7jvQOnQzjTXnj9J/VhV/ZIBYMJEqFIMTkye1SfhZHsJeskljacif2d0mQoOYkd/Wr4xEN1k+/wBOFq0qkTeOUT90bTlvcn++5yPUepM1tSil2tsTAzuIBnynthR9jGedP8RaldPZc3juut5rrT/hr+6PePp29hXmXXeuCAmmyGCMxHlO/Z8kCIVSDPqfvWiJZsOtfEaWxbe3bVf1+wsqQWUgF1kmANsn0wOKz/xz19L90LbMohaGmQxJyZjAIAAHtU3UBUtI874Zdqm2VhTa9C3/ADMs+oFZu84LlyqiTO0DC44Gf7zWLaDZEst5oOIMgzz/ADqWp9Rg+g4A9aZeUc7ceoxB78cUJCDI47Zn+E8fSp9mYdLoEhTLe8Tk+n5V3iBjBH/T0pimONsAGMzBH8KY7CRugkZnPB/iaANZ8M9JtlDcuOpd4CqGAcbTGfLAyZEnipl5xYubL6+HPys7bkY9lVlWCx9OePWqDpvSvHCK8KbgLTIbgEcLLGNuRAgxJ7V2i2IQGtWyBAPl94BjJwciK2WE+zROFz04Wblwrd3qm0tvtstxcHy/MFAxJyaz/WPhvwWPgXUdBHk83iKO8+UrjjJxVxa1bWlU296LdVlcIFeFDASuQVPmjJH14NVPV9Zu01xz4bugRELM28jP6zaQTcMAyxbEjngtZi6EyK+qEwDBAzjj0mlt6kmR37cif6iaqtOXYgJucZloiBPHH5e1W56cMb3IME7V24/uRxzXPqL2TAWhBklsMeQSCI+vvzU0PGJ5MHM5gYAj681E/RGBYh1P2OMRx3xURNxxuZvRdsFvoQZzSfYBepaJbhVlMFRGZIMccnHbjFavTvu0j7VRmXS6GC1vxArDTMQY7GYz71m/AQGSQH9pMc5OYPP5mpGm1KrptSpfzMLW0MrGQquhjaw2wrLGSB6GtfHu9NjTO+Hb5uqzEtuZh4snANy8uI9CBcjt5yK29zqtm2UVkneN9w+WN5tgAYAzCgZMwImvIhr3trcCEjdEiT8wEBsHkTIqx6Vq3u3SqjcLrgbScBneEzI4Zh6cTW+vHXWUt9Q9Q1dm0PKHssQMKuGwAcyO4OSKedSAC48NYxi7cMbh6OYg7TmqRui6kWdnhvBJXdvQ7mPM+aScTSdLCWUD3zcDglGCxENPI/aECYkfjWazkp6f0uW1t0BZAggHHbAmfKeJAmijSG8seN5pAQSoHmJBnE9zxWc6/wBfIVVt+YJkvaB2MPlAKsMAxkEnP4VA6V1Y3CGttFxYJEkLI44ysH7eo9HwbXsXNGmf4cuAn5jnkeNB+mOKShW/jIqAGAJAAJIYkkc8MQfxNdU/jZX5AGvF7cbaeGCrFS3mWSDEiVMqaktbUQI4nPepl/QWx8l3d29T7VE14Fpo3ErAO5oGCJI94rRbTcRDy0Mu6m0uLgPn2osKTl2CDOQpkgfesymkKu++QFaHb9pzxAqb1W+LiKRIAYNJx8rq4P8A6aXRai2ls6m+ZCEiDGTEcd5wPwo04qJKsda1d39KRhPjl92DJ2iJYk8KBBJ7kgCr/Sa43NbqGski20Ou/wApZ2UXNo5HBY/QelZPTfEL+HqdSyLvvOLSYxbCru85j5dr7o7kRTdVrxfdbaMxKWrSKQY3v4unsuccsyySRwFgcGpaf0ro0/8A8QWFvR3Laje++2b1z/8AIWwPcCSfqPrOC0+lW0W2tuJVBLco+2XI+hJUd8d69D+I7lk2X063E22itx92fGuKQYgZK9v7FecPvk7gQSScjmTkevfsKy1vqIWg+svtdYvI3Yx2xPEUFxAyOQZz/fvmlggCYAPE4/L1oPiwfP8AKeD2+lZEHK4QggSGIX1j2nsKUKA5AXBg+n5gZovicgemIPvOMfwpF3fsgwOY/nPrM1VAWzekjACn95fNPcGfXn8a59OQciVwVggGYyIwRxRDe3YCiRHPbHHH8fWjdJ1KpdVXU7Nw3B5CBe43Jnb2wJzxQgHon6vaQAfXaTjiIJAj/wAo571L09oqyeIrAEKwm3t3AEEMpPIkSCPSn6zT+M925p9vhoS8LAUJJ43+bEYBWfcHFBW6iupDzK7iqkFVnIXkncBODke811fCwl3qAXZaGEtuzCBBYMRyCxWdoAkAVG6/q1dnawu22TKIVBZQeQGX1J7gxiIim9WG26ynkEg+kjH8qh6lXFk3QwVFYKxIBIJEjAO6I7xFNKktgemamMEFDHzHuT9xyI/GptsIBDy0HIzBkA98x/1qt0jMF3lgyk7hHOPUHIGKlIC7B9o8wzMzAJgcH3yfWuXa7Yh7uFfyzDAH1nscnAH0oBfZMQTjzDBggEKO8TRhqIiVAkHkyDmMA/3xTLmlT91hIkwY7QPeOOPWpX9Ajh/QxmDn+vp9ZpDqckEjiRHfuMf3zUlktLBuSSCcTjiMxBMe/qKN41u7hllgcNEExmCSOBNOgUmtsFgSvJ5B9cZ9DQ/hXcNXaWCWDyokgblO8EwDIlfz7VodRo7MkBtrRBiSPQ/nQ/h3pHhatLzOo2vxMgypBMk4OePatc+ZcYxr2by/1zWIGQ2rMoDcI8W4AeR+7+VZLqbKE1G8OTL/ALJYGRIMyNuSQDHETVn8SdMUjVsLh3C1cuArcEyhF0Dbtws7c7jOeKiJ1l26NrDcaW3JaB7kNtAn1wTn0q/FGqVv2Vmg6sG0dxQw33L9okcmLaXAS313J+HtUG3rApDrKsCMgmQex/68/wA87pD6EAiIb+Teo9+1WGhuBlKtIZSBPInP4iujKMtFk+lViWJJLGSd3c5rqELTfu/mP611XDOs9lD2yhyoK/MSoEZicdveqj4q8M2kS3L3B5/aNuQexXEj3j3qU6C7cc2shi24zwO5kcVUa8LqbotaRjCALduk42ycqO3sTzXKszs6m6Zexp3uXNkFrrmNpHy+xn8/Qc0TXfDzgqjAZW86FXDhWtWvEhgFETjie2K1vVuu6TT+MdLD6hnKlv2U2jaT9BzHH1oHTtHe/Q0ewVuEi5dYucAXLJsiRIJ+dcUPXpiSMMnT7v8Aw+ypVwl+8L28g7QqIyn/ADE7lP1iu0lv9HCm2d1z9rMbRu7YJI9fpWo6/pAul2m4SbWxl3FjukMLjQODuYcACYnismrCHllBC7gxaeD7iOGJ+wrLem+gaDXbj+LcLbSBEMCMkgEkT7n8vwbptUe7ZjIOR/sfXvVfcvDB5X1HBnBkkzyJjMe9HuMAoKgmRIMc9og8cd/Ws3kUJl62pyw2nJx/Ifb86Bf004I4+WR6jn7xyeKAzqYMgjAX0x68ZnH+8VLsXAyZBBK4kebHHcx3/Gl2hCW7e2GBLESQAszjnHeZ9aRdWTG0w04kHB7ic+35UKzdAEHMQZ4Hrj0z/KnJeHOMZHoD/f8AGiAG8edywAeNxAy3E45H9BUvp+jY+JcHl8PbvMwst5RtU5P2HfNQnuSASJjkDP5H6Grz4Z01q87biNwKxuvLaxyV83M+xqsewRDua1d6295Nwjcowq49WYgKfL39BTrGo3OAGzxgMRjHzDB+UDB9IoWssoNRcA2yrEQZLQMCDxH49/WpH6Pa3W2X/EEbjjIYE9nPBEcDmurqDC6234l8Im7zwFEMxDbc8GTkD8farP4K6Z4us/R74Kk2nbbcQyArqqtDRgzg/Wq6x1Z9Nqbd5be/w2JiYBjaQCQPJk8x296sOr/GF29q01NsDT3FQ2pVgxKkg5LCAJAMAfepvRXVA/FnQ0W63gFCgcphudnzGJhcyIkk5OBWa1DlWCkEjIkER6enm5qB1i/fF1zcvrv3kuZ2M/m3ZAEET7RUpOom8zPcuby0EjaAe0zAgiZ4rPyYipLge1qFXaoIE453Ej6EzS3UZwWeYHG7GQfp7f33Al8qWGC0wxImQDgRPvz/AApx1LDLA4/ZJBxmMcg9pmsYSK4B2mTjPqfeZ7YGf4g11tBIbdEyNzcbTxE8nH5musaov2I7FjihC3ufaxAhvU/LBgdpJOJ9+9AxzNmVHE8mQeBwJI5gH3oW11Mltk9k80wZ57cwe/OKsG1gAIIiMQBAAJgxEEjj1Bio5uypXIwIJEGc5A7ZB9e/vQmBb3rm7S37j3gP1DoRtiTthQGOYOFj1/AUD6qOmOg/b1Sz9FtE/wASKlatQ1m6j3PKEYgCf8QDcoxPJjvWZu6g+FsPAJb7kAfwWurwOphr4RdKxGR9xVnoIIMGOI9Jzg1XaVgD7Gpmit/NGJiAfXOK3yTr0WHm9G/A0tBF9hiT+dLWhkf/2Q=="/>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sl-SI" altLang="sl-SI" sz="1800"/>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0"/>
            <a:ext cx="3851275"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AutoShape 7" descr="data:image/jpeg;base64,/9j/4AAQSkZJRgABAQAAAQABAAD/2wCEAAkGBxQSEhQUEhQVFBQXFBcUFRQVFxcUFRQXFBQWGBQUFBQYHCggGBolHBQVITEhJSkrLi4uFx8zODMsNygtLisBCgoKDg0OGxAQGywkHyQsLCwsLCwtLCwsLCwsLCwsLCwsLCwsLCwsLCwsLCwsLCwsLCwsLCwsLCwsLCwsLCwsLP/AABEIAMIBAwMBIgACEQEDEQH/xAAcAAABBQEBAQAAAAAAAAAAAAADAAECBAUGBwj/xABGEAABAwEFAwgIAwYEBgMAAAABAAIRAwQSITFRQWFxBQYTFCKBkaEHMkJSsbLR8CNywTNTYnOC4RUks/E0g5KiwtJDY3T/xAAZAQADAQEBAAAAAAAAAAAAAAAAAQIDBAX/xAAqEQACAgIBBAECBgMAAAAAAAAAAQIRAxIhBDFBURMUgSIyYXGRsTNCof/aAAwDAQACEQMRAD8A7H/Dxql/hyerXdAJiNkKVDlAjOSFepW7It5OMZSq9azEbCtWjynGzBWRaWPwOH3qjUN36OaOGaa8t20WWm4zPgqh5NnKYSKTRmJwrdWxlqCWpF8EQURqjG5TBSGSaVaslQzgYVMKTHwUJg0jUtdowwGG06rNLlKrbCRCrX0MIqi014TuKrBykaiksI5hQHPTU7RLRO0A+SYuSaGhdIo30oTFimyqESoOCctKZGyDUiWpIkKJaiw1EAiBmiixE6XBOxagnNQ4RC5RKLQ9WJqMx8IISvI2FqPVCAWqbiohyVj1I3EkS8kiwo0GWlpERB8kMhoOJ8MkJrdVMsaRniuizjo07BZ2Ozd3TCHa3keqI2TnPeqDWRtUzHvIsdDGs5HZa3EROCBKdtWFNl6hHV9U7K8b+KrPdKiix6mmy1U47TfBVn1m7PNVSFGEthqJabWUroOSqBSDkrKoO9iEWqbaiQdqlY0hhTTObCICFzvPLnI+zGi2mxpvhxLnSYggRA4pVY20lbNay4sYc+y34BEhQ5PE0qZ/+thwy9UI/RqGzRIZpRWkKHRpQlsPUdwCa6kpAoAiYTEogbKTqSBUALk19G6NCIRYUMCUQb1FKEWgphWsac8OCfoGe95IBlNBTtBUiRojVR6IJQjMp6opBygYppka+E6dE2UOmKYvUITgLXYx1JhxUgSoAlTa5TY6JBym0pgklYwoanNNKk8DNELp2JMdgYCjgrXRHRBqUkrRVEAQpXQodGlCVoeoa6NUoCCnBStDSZZpsauB9J5AqWePdf8AM1d0165Pn3ZWvdRLhkHjQYluavHW1Gea1Bs6Pkas11nouGRpM+UK8yqBsHeuC5rc5BTHQ2iRAaKYa2YbdnEjdC7qgQ5oc3EOAI4HJRNOLLxyU0Eq1JUBCncT9Gs3I2UQV1PcRhSKkGQlsh0V4ITSVYLU10I3HqVy5NAR3MCHcCNw1IXUriKAnCWwaguiKiaRR5TEI2CgHRJiEUgpg0p7C1A3SkjQnT2DUrCmiMoAqTKsKT7VPsgcFoc/IugAzUhSagmona9LgfJo2Xk6/gI71bPN/esylaCMsN+0J3W1+1xPEppolqXsJUsF0wjUqIbBcANqpvtZKGa54pNWUrRqWu2NgBm0Y4LMfUnNDmVK4pqKKVjhspjSUgzepXUrLBiknFJEAUgwpWOiIpDVcnz9cR0UCSb0f9q69cvz1p/so0f/AOKvE6kjPMrgzg3j8cCNMdv7NdfbOdfV6dCnSuVCWNa43p6MiBDmjauQrH/MN7vkVSq4io7+b9F2Sipdzz4Tcbo9O5v84H1nhj2tyOIkZCciujJXCcyj+OODvlK7+6uLqEozpHodNJzhbK9q9R+fquyzyOSlT9UcB8FHlCsynTc57gwQRLiBiQcBO1NybaGVabXU3B4gAlpBgwJBjIrBvizpSV0ELE1xWAEoU7FUV+jTdGrMJBiNgorCmnuqwKaVxLYKK8J1YFGU3RJqQqK91MRCtXFF1NPYVFWSnR7iSe4tSh0Y1S6HeptpFT6ErSzGgTaXBS6NFbRKKKUZqXIaRV6Mp7mv39yn5XN2hVc0wW03EaghpiF5XauUKryHPe5xAgEnEbVrixvIY5cqx+D1boU/Qrxyy8s1p/aOGJxvGfGVv8ic6K1E3cKjSRg4nCSS4tg4Ekkq5YJJcMmPUxb5R6H0R0U2Uzor4opxSOwkLlWQ6migBGxOCrnQlFsga09pk8U90xVRRB+4Umv4Lcp0qL8QLp0zCi+xUfeA4FVTI+RebMq+D7I7ly3PnA0MI9fzurta1hDcnNI4rhfSU5zerht2XFzZOQksx3p4290gytaNo89tH/EDu+RBtFMF5wxvT/vKLXEWhoOJF3v7KVUdt3Fej4PMXc6vmIJrt4O+Qr0hrYXn3MEfjtG4/I5ekimvN6qX4/sen0tKH3PI/SZWd1q7eN0MaQ0k3QYzDcpXN2HlmrZpdSc5pOBjxmCCDltC6P0pN/zp/ls+BXFWz1R+b9Cu3HTxL9jiytrK2j3/AJJqCrSpuvBxNNjnQQYLmg4x3q6LOvF+aVGLRZy3sk1KUkYTLmzMZr6CPJp2FedPBJPjk749Sq54Mnqx0TmhuWyywmMT5IdaznXwSeJpWxLqU3Rl9DqmNMLQFicURvJuuCn45Psinniu7MvowmFILbZya3bKN1NmwLRdPNozfVRRz5ppNoTsXSMpAbAEnggdkK/p3VtkfVekc8bIfdKS2btTckp+L9/4K+d/p/JyN0jYU4BXVljdB3hCfZmH2R4JVIayr0c42meCK2zE7Vt9RZswSbYd4USUyvkgcfztf0VlqGWy4BgB9q84NdAzJAJK8vqHA/Qr0H0vUbosmON+pl/y159UOH916PSRax8nB1M9p8GPyT+0Hf8Aqtd7Bebh7Q+O5ZPIo/EH9XwK2bVm38wWrIieyM5YsgwNqs4IwINamCPNFp8s2ImOt2af59P/ANl86tyGW34p2HELkXSR72bvqZN0fT9ms9OoL1N7XtmJa4PE6SDvRv8ADguS9D4HUXQImu6d56KkCfJd0hYoeiXln7KFSyui63AalUbRyc5uOB4LdXHc9ef9Lk6oKTqVSo80+kEFrWYlwALjiMWnYUpYk0VDPJMtiznRcb6SqRa2iXCPXjuuINl9NNKfxLG9u9lUP8ixqwvSDz7o8oNoGmyozozVDg+Pbay4QQY9lyWPBJSts0n1FqqOatA/zDf6flSq2YGo4y4EnY6PJDNe/XY7cz5Vc9s8V2y7HHHudZ6MaLjaw1xccXQTEx0b/JewtsMbV5L6NHxbaez1v9Kooc7Oe9to8o1qVOuW0mVWtDQ2mQGkNJEls7SueWOMnbNlKSVIoemOjdt3/JYfm+i4C2jsDj9V3/pqqg29t0gjoGSRjHafouAtn7PvW8aUaRnLudXzPH49l2fiUse9uq+jIXzbzUfFayxiekpfM1dzzk9JlppWutZ6TKIbTqFgcWuLjGvajPcsXVmmrl2PWQlC5fmDy/VtlGo+tdvNfdF0QIugrqJKaaZEouLodKVHFKCnt+hI8p5Q43p4U7v0MlKaVFxAGJjbsyGZTwjZgPKSaEkWxGd0icVFQNdvvJCs37JXnfIz0fjNEVE/SLONbT9EPpnbPgn8ovhPHuflqc/lCsHOc5rasNBcSGiGyGg4DLYs0n4jTVH53O/z9ac+mKqzlxGzevXw/wCNHn5F+IzuQ/2g4O+BWvbTiz8yxeRD+IODvgVrWo4s/MkxxMNjuzhv+Kei7Fvf8EGi7AqVEwRwPwT8E+T2TmDzgp2Xk41K7wxnWTTBLXPN7oqZAhoJyBV2n6VLPtbVH9LY8nLzXp73I1SdlvEDjZjJ8ly9qtJa6AuZY023+pu5V4PpfkDnNStk9A9ri0AuaQ5rm3spkQdMJXk/pwceu05j/hm5fzKi4zkXnVabG8us9S4SAHYNcHDYCHA6o3Ovl6rbOgrVyHVDRc0kANEMrVQMBuTjjcZd+CXJNHPgq8S0NI1wHFZoKss9Ucfqt13MzVsn7SnwZ8quWi2NbUcIdgdxGXFUrMfxaf8AR8FYtVlBqOOIk/oqkTE7H0WW0Pt1IRtePCjUXP8ApNMcp2v87f8ATYr/AKMKgp26nOTDUJOZIFCqTgMzgsHnjymLVbK9djHhj3BwD2w6AxoEj+glY/7/AGNPBTsxguj3XLONoJF06q1Yn9p35XfoqDPWHEfFaEm9yBbS20WcYACrSE6C+2Vp8tOD61WtIJqWiqccTAcCI43/ACXOWd8VJ+u7arD7SbzBlJOEzmBmoa5s0jKj0T0XctVqVpp0Z/DqmHNjAGMHDQ4Be2LwH0cOm22cYDtz3AFex87+WXWSzGq1ocbwbDpjEHHDgoTSs1yQ2lFLuzWZXa4wHNJ0BBPgiLwXkbnI+y1ekYGuMFsOBiDwI0XTVPSo+lTZUq0qbrxINNji0wA3GTMHE4HPcnKWqtmbxc0gHKXPm02XlF5rA9WFY0iwFpFxsw5rc5E3p25K9y/zttZFKtQhtmqB84C+0MEuLnE4YaRpgcF5Dyxy26raaldt5t+q6oBeMtlxIE7gYXe81uTrZWoU61RzerOa4OpCDUqNDbr2ucTeF9o2HM5RguPO5RVtnRiUHKqKfKvPi1mg2iKjw4McHuDA0Foe4S14z7LgJ3YycV0fN222+gwXPxqbqb6jQ5xNQ/gscAY9UyWNGfrZA4LL552xlMGkykAynTwMkF1KqXEQcBgQDkcycNtKy84nCyMq1bVTbVYxzaVEQS+k9w7TzJde7LYbhAY3DNZKTcU0bOCTpmraOftvvHEM/gFAuumMRLsTikvPK/L1Wq51QvZLiT2m0nHPaXGfFJb6T9mO2L1/w9668zUJxbW6jyXz+7nnbP357msj4K5S552twltXHLFlOMN13eo+ifsv6rH6Z7qbcBjIXLv9JVlFXoyakTAqhs0zvBBvR3Ln+bnOsPoONqexr2h0kw28PZIaM9owC84tFacRsHmqxdKm2pXwLNmUUnGuTa5y29ta1VajCS11UuBgiRriotZkZ2j4rmRaTO6IV+wWvEA7vIr0IVFUcEnbsLyU0lwAMGDiOG5afRuD2S4u7QznULJsFYUnAvww4nHcFsMcS5j7rrocCcDlIxg4olfgvHVq/Zg0XYHgpUziOB+CiKRaDJGWo1/sUqZG0xh97U/Bm+5sdbDeSyza63T3CzGT4lo71g249s93wCHWrktDZwa5zgN7g0E+DG+Ck995wJxOHfx3/RRFVZcpXQN057Dl3Z/FWrY78Oz/AJH/AOtUQapGU4TloduP3kivYXNaIPZEAQciSTs1JKbQk+GUgVYkgAd6lTspGJaT3O+iO6yudjgBvJHdiE0SyzYqgNSmfyDvGa067u2eP6LHo0XUyHGIBBOO9Wql6o4uY4jHCcANkjVN8oI8BrDajTNR7XOaQcC0kEXpaYII2EjPag2gnG7N0gh0ZCA6OG1VqljeJBqYuzAGfH6q1Z2PaC2Q4EQc8M83d5SodlWjAeY/d48SGztWdTOI4hbNOzRi67lEgnARv4BBbRpAmHRrP1KSQ2ynWJvYaTx4eCamTMme/UZLQZRpkeuTEiZG3fCfq9IbZ4u79U6Czd5o2/q9elXMFzXS1pIBu4h0cRK9f9JNra/kt1VhBa7o3tOod/uvB/wszB7yVY64LobJLRkBJA4BZTxt9vJvinFNN+CdptzG5uCybbynewAAGOPvSI7WO4QrT6zB7P8A2kKhaqrZOEExw4wtGrVGcpu7RSvre5L52VrM6m6lkwMljiSx5YHAOIkQYdGGgWESSNdmmW8oBKiUIyVNExnKPY9Dp8+RV6frVJlQVaHRtawEFrxJa514xhOY0bouBqOIw89yFe3pTjj9UoYow/KhzySn+YnfSUJ4JKyByJU6Fou5eaYUnSRBn3YMzhsURSM5GRuPmmIvCsXjPbB/3lM50CMPH+yenaqgbAAAyi6FUrPnduTAlSEnLYrHRgazHAjbOCDRMY/opWq0Y9kRns8kAItaNg8eC0rRyyRBxvRg3JrRv94+Sxy1xjCPLzRKdhqPIF08dnimm12CrGrWxzySTmZ0QukOqPaOTKjBLgI3EKtRZeMZcVI6Dy10AYazjJ4IrYzJGnq79FVMiJT5oAu0WXzAOAM+rpjqtnphocxtOixLI0tcM/pgr9aodp0yJMKkBarVMBhsdt3LMqXqrtmAwE5DKcs0SrahAlxwnvlQFZgbtM4zJ+qYmKu51wtfqIMzMOC0zTa1xBqENxAOIA0+ncubruMjGf8AddDbCHl09psHEiMcgR97EJioLQo03F5kxJgiSDngI4LKtD49Uvz+4xWhya4NDgCWiYmBGE4Ygx/ZYdsqmcC4jXZ3aob4BdyVYmYOfmqhMlK99yhyoGXbO8Tps2njktPk17TM3jjsGGeGCxaWBx04d61eTXxIa+HGdn1G2Y7lUe4matlY0UwLpwPHEyJ4I1ji6OwRiPHXgq9ieej9fxziTh3olkqwyb+EjfAnEd61SRDZR5YrXR6vZMjGJGIWIysAcRI0V7lS1BxORie1lt93dlksk5rGXc0XYOXXnQ0dw3BRrAgic9Ijgmsx7QM7cdU1QyTjhjnikMGkXJnkT8EggCZpn7KZFL+7dMJ0AJjnBxcD2sd/FSZXcJiPD+60mWKbRXp+4yofBo+q2G8gt6Z7Tss9/vLnD9FLmkWsbZy7nuMYeSTrS65c9nSN69A/wBgkfxtHkFjcp8jxldGDjlo5SsqbobwtHOWFl9wblwAnLeVdNhukS4kXQ6OjDjj4o3UbpwLfWjL+FCfTkCfdblxWqM2hWwBrey920wWNB3YiO9ZrK9SR2o4hWKtmGmuuxMLIdl7ZsKbYkgVNpObhmRCnZRsvQDE4AabtRKanZ3EYT6zhkdkoYpu0OzYVIyy8NJ7TjJkzLfomYxhEXjPARuxjiq1x2h8Ck5rtCnYqL7QHuHafmBJDRhB3a/BDrQ0CHOnD3d8xgqrA7Q57BuTOLhmD3jYixitQOE6HMNO3gpUGFxa0HGYxAAHkoGuZB3EeKKLa6QZxGXhnxwQBar8muDJDmnLAmDiJMAt3IFEuDDecRiIiIx7kOpaXOiSDEDITlqoXsIkjhmgQbrLrnZeZMSDGOJ3cFW7RwJwzyEJ3AHaRH3K2qPJzHNb2jJa046uzxTVsHwY77Oexj6wcch7Mz8FCmCYI1071sWmzRUaGtGDHkgwRF72Z24pVaFQYXGtEnINwwxyPBFBZnGz1BMzGOIjMfYQaNYg5kzsGGMrdq2SrkHNwLjiDq2cNZWfV5OqGIAOJgsbdxvRjrim4iTHZWgEEmQRheumQ8zIO5PZ7W3AEnZk8jHHHuJB7kG0WMtb2hxd/URqqfRjXyStoBPqOOZ2cZJ2neVFziEYUhGG0A+ZQ309+ikoF0h1Sv7yi9XTdAfv73IAFeOqeTqUSnSN6BiYnuTVJkg5zjxQBG8dT5plK7uTIA6mhPXrZ/Lq/K1dJj1mp/wDjb871gWGHWu09oC+2oLxyxgLT6y7rT+3Sxs7WzBI9d2AxzWEl/R0Rf9nROOJ/O34BZ1sbLT+R/wAyZ1tOfS0BiHeq7YBh66q1rUYjpqPqkYNOTjPvqFFmjkipaqQvf1/+CzXUhA/Kz4q3aXyZNannOAOke+qRGEdKzYMtMtq6Y9jmn3GDB82v1R6dLEYnNvwQBH7xu3Zr3ojajf3wH9I2JsSH5Lm7gf8A5avxcrLA6BllT+Kz+T64DTNUt7byMAZknHLbKsdaZ++ds9luzL2VNFJoK9joyBwOR/iCarZXmc2+ttnYFDrNP98+PyjWfdRxbaG2tV27G7Yn2VLsrgpixPn1nesPlQKlicQAZyZ5kq+bfRn9pVznZpCFUt1H3quzadmW1NNiqJk1eTjeaIzY53/SR9UE2IgiRt/SVoVLQw1GuF+6GOae06ZJGWOWCjWrMOQd3udw1VKyGkZ7rNOQ0+CgLKfht1Voxsnxd9U2G/xP1VElelZ3Z5wQYznHatp9skBpYWjAYaAnKJhUqb2D2Se9Fdam+6hWgaQJ1Rt8dp4Fx4xzkkQNmCJXJjCqXYkwRw3lAc4FwdGQI8VGqQ7MKrFRatNZ/s1We1nhtG7OY8EB9qq4/iM2xiSfWBOzVVn2Zh2EcCodUbq7x/si2KidWs4tN514bh/FKqtcNEY2Rv8AF4pxZGaHxUsYFpTEfeCsig3TzKfom6fFFDKkb0g3HBW+jboPP6p6cNMgAFFCHaRTbj6xG0EbMuAKz31JMk4kyr1Y3vWx4oRpN3eSbBFYv3plZujX4JKRkhVGqfphqnFkb9lOLK37JTEN0zdU3Tt1ROrs0T9XZogAfTt1TdYbqi9AzQJdEzQeCABdYal1lu9GFNmg8FLo26DwQBX603em623erQY3QeCcNGiYFTrg0KQtg0KuQNE8bkgKXW9xS6z/AAlXu5LuTAo9YPuHz+iXTu9w+avJIAo9K/3Pil0lT3fvxV7FOAUAUL1T3R996f8AE0H33q/cOnklcKQyhdqbkrlTcr9wpXDqPEfVHAUyh0VTUffcn6CpqPvuV65vHiE9z+IeKOAplDq7/eS6s/3lfuD3h5/RK4Pe8nfRHAUyh1R3vFLqZ94q/cGvkUrrd/h/dHAUzP6l/EUupDUq/dG/wH1SgaHyRwFFDqQ1Kfqbd6umND4j6KJI080BRU6m1JWr24JIEDCcJJIAkAnASSTAUJ4SSQAgEgkkgCSQSSQA4RqLRokkpl2KQe4NB4KJYNAnSWVmgOoFXc86lJJXElgzUOp8Ur51KSS0IFKSdJAChOAmSQBIBSASSSZSHSKSSRRAlRJSSTJIOKiSkkgkiSkkkgBkkkkwP//Z"/>
          <p:cNvSpPr>
            <a:spLocks noChangeAspect="1" noChangeArrowheads="1"/>
          </p:cNvSpPr>
          <p:nvPr/>
        </p:nvSpPr>
        <p:spPr bwMode="auto">
          <a:xfrm>
            <a:off x="3159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sl-SI" altLang="sl-SI" sz="1800"/>
          </a:p>
        </p:txBody>
      </p:sp>
      <p:pic>
        <p:nvPicPr>
          <p:cNvPr id="3072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7938"/>
            <a:ext cx="4044950"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413" y="3817938"/>
            <a:ext cx="4446587"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8" name="PoljeZBesedilom 1"/>
          <p:cNvSpPr txBox="1">
            <a:spLocks noChangeArrowheads="1"/>
          </p:cNvSpPr>
          <p:nvPr/>
        </p:nvSpPr>
        <p:spPr bwMode="auto">
          <a:xfrm>
            <a:off x="2484438" y="3087688"/>
            <a:ext cx="3649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sl-SI" altLang="sl-SI" sz="1800"/>
              <a:t>LONDON	                          PARIZ</a:t>
            </a:r>
          </a:p>
          <a:p>
            <a:pPr eaLnBrk="1" hangingPunct="1">
              <a:spcBef>
                <a:spcPct val="0"/>
              </a:spcBef>
              <a:buClrTx/>
              <a:buSzTx/>
              <a:buFontTx/>
              <a:buNone/>
            </a:pPr>
            <a:r>
              <a:rPr lang="sl-SI" altLang="sl-SI" sz="1800" dirty="0"/>
              <a:t>FRANKFURT		DUNAJ</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ompas">
  <a:themeElements>
    <a:clrScheme name="Kompa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Kompas">
      <a:majorFont>
        <a:latin typeface="Tahoma"/>
        <a:ea typeface=""/>
        <a:cs typeface="Arial"/>
      </a:majorFont>
      <a:minorFont>
        <a:latin typeface="Tahoma"/>
        <a:ea typeface=""/>
        <a:cs typeface="Arial"/>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mpa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Kompa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Kompa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Kompa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Kompa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Kompa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Kompa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Kompa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Kompa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Compass</Template>
  <TotalTime>4177</TotalTime>
  <Words>342</Words>
  <Application>Microsoft Office PowerPoint</Application>
  <PresentationFormat>Diaprojekcija na zaslonu (4:3)</PresentationFormat>
  <Paragraphs>71</Paragraphs>
  <Slides>9</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Tahoma</vt:lpstr>
      <vt:lpstr>Arial</vt:lpstr>
      <vt:lpstr>Wingdings</vt:lpstr>
      <vt:lpstr>Calibri</vt:lpstr>
      <vt:lpstr>Kompas</vt:lpstr>
      <vt:lpstr>PowerPointova predstavitev</vt:lpstr>
      <vt:lpstr>PowerPointova predstavitev</vt:lpstr>
      <vt:lpstr>PowerPointova predstavitev</vt:lpstr>
      <vt:lpstr>PowerPointova predstavitev</vt:lpstr>
      <vt:lpstr>Naravni gradbeni materiali</vt:lpstr>
      <vt:lpstr>Umetni gradbeni materiali</vt:lpstr>
      <vt:lpstr>Umetni gradbeni materiali</vt:lpstr>
      <vt:lpstr>PowerPointova predstavitev</vt:lpstr>
      <vt:lpstr>PowerPointova predstavitev</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ČLOVEK USTVARJA</dc:title>
  <dc:creator>ROŽLE</dc:creator>
  <cp:lastModifiedBy>rbrate@guest.arnes.si</cp:lastModifiedBy>
  <cp:revision>136</cp:revision>
  <dcterms:created xsi:type="dcterms:W3CDTF">2008-11-25T20:27:15Z</dcterms:created>
  <dcterms:modified xsi:type="dcterms:W3CDTF">2020-03-20T12:47:12Z</dcterms:modified>
</cp:coreProperties>
</file>