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63" r:id="rId6"/>
    <p:sldId id="259" r:id="rId7"/>
    <p:sldId id="261" r:id="rId8"/>
    <p:sldId id="260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99FF"/>
    <a:srgbClr val="00FFFF"/>
    <a:srgbClr val="FF0000"/>
    <a:srgbClr val="FFFF66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2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noProof="0" smtClean="0"/>
              <a:t>Kliknite, če želite urediti sloge besedila matrice</a:t>
            </a:r>
          </a:p>
          <a:p>
            <a:pPr lvl="1"/>
            <a:r>
              <a:rPr lang="sl-SI" altLang="sl-SI" noProof="0" smtClean="0"/>
              <a:t>Druga raven</a:t>
            </a:r>
          </a:p>
          <a:p>
            <a:pPr lvl="2"/>
            <a:r>
              <a:rPr lang="sl-SI" altLang="sl-SI" noProof="0" smtClean="0"/>
              <a:t>Tretja raven</a:t>
            </a:r>
          </a:p>
          <a:p>
            <a:pPr lvl="3"/>
            <a:r>
              <a:rPr lang="sl-SI" altLang="sl-SI" noProof="0" smtClean="0"/>
              <a:t>Četrta raven</a:t>
            </a:r>
          </a:p>
          <a:p>
            <a:pPr lvl="4"/>
            <a:r>
              <a:rPr lang="sl-SI" altLang="sl-SI" noProof="0" smtClean="0"/>
              <a:t>Peta raven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A70C155-9FF4-4C24-8D76-A9D63350276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3E5D1E-966A-4050-846E-ED01DF4610F9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A5F7E1-5BE9-480E-B6C8-5DD63D2DF5EE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DFA229-B9F7-4C1B-A146-94726DC415DB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21EB37-BB28-4856-9249-6EEFC1F17DBA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FF8B49-D2C6-43F8-A4A6-BBB376B5626D}" type="slidenum">
              <a:rPr lang="sl-SI" altLang="sl-SI"/>
              <a:pPr/>
              <a:t>8</a:t>
            </a:fld>
            <a:endParaRPr lang="sl-SI" altLang="sl-SI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FE853-33DB-4FC7-9882-177E9E16E0B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557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C7C04-222B-450B-9D44-2D566CD929F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639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94B68-E445-4BBD-9B59-A05BBB1513F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09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F9510-496E-4AAF-8746-5AB5F7B6FCA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958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B7B25-7E5F-4B33-94B2-9A0288D2D92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036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CAC5D-D183-43D3-84B9-35CA7B709C5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334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D86C5-9FB6-424B-9446-8187CB0D2C1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739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C7D5C-316E-43A2-9428-6EA4A058048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252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9F06-125F-4758-9D33-865EBAA9441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8161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976B6-542A-48F9-8BB1-113673C3BEF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622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1B353-FFBF-4352-9703-D70C124060B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6352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DBDB66E-592A-4BB9-91AA-E0E987C3C2D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video" Target="https://www.youtube.com/embed/qYVsKoQXATY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1.4.5 RAZPAD SOCIALISTIČNEGA TABORA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92375"/>
            <a:ext cx="5256213" cy="39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64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sz="40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 PRELOM V SOVJETSKI ZVEZI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44875"/>
            <a:ext cx="8229600" cy="3413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400" smtClean="0"/>
              <a:t>Mihail Gorbačov po letu 1985 spremeni politiko SZ, ki je odslej temeljila na </a:t>
            </a:r>
            <a:r>
              <a:rPr lang="sl-SI" altLang="sl-SI" sz="2400" b="1" i="1" smtClean="0">
                <a:solidFill>
                  <a:srgbClr val="FFFF00"/>
                </a:solidFill>
              </a:rPr>
              <a:t>glasnosti</a:t>
            </a:r>
            <a:r>
              <a:rPr lang="sl-SI" altLang="sl-SI" sz="2400" smtClean="0"/>
              <a:t> (“preglednost”) in </a:t>
            </a:r>
            <a:r>
              <a:rPr lang="sl-SI" altLang="sl-SI" sz="2400" b="1" i="1" smtClean="0">
                <a:solidFill>
                  <a:srgbClr val="FFFF00"/>
                </a:solidFill>
              </a:rPr>
              <a:t>perestrojki</a:t>
            </a:r>
            <a:r>
              <a:rPr lang="sl-SI" altLang="sl-SI" sz="2400" smtClean="0"/>
              <a:t> (“prenova”)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 i="1" smtClean="0">
                <a:solidFill>
                  <a:srgbClr val="FFFF00"/>
                </a:solidFill>
              </a:rPr>
              <a:t>Oblast</a:t>
            </a:r>
            <a:r>
              <a:rPr lang="sl-SI" altLang="sl-SI" sz="2400" smtClean="0"/>
              <a:t> se liberalizira, izpustijo oporečnike,  odpravijo cenzuro, zahtevajo odgovornost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smtClean="0"/>
              <a:t>Glavni razlog je bilo </a:t>
            </a:r>
            <a:r>
              <a:rPr lang="sl-SI" altLang="sl-SI" sz="2400" b="1" i="1" smtClean="0">
                <a:solidFill>
                  <a:srgbClr val="FFFF00"/>
                </a:solidFill>
              </a:rPr>
              <a:t>obupno stanje</a:t>
            </a:r>
            <a:r>
              <a:rPr lang="sl-SI" altLang="sl-SI" sz="2400" smtClean="0">
                <a:solidFill>
                  <a:srgbClr val="FFFF00"/>
                </a:solidFill>
              </a:rPr>
              <a:t> </a:t>
            </a:r>
            <a:r>
              <a:rPr lang="sl-SI" altLang="sl-SI" sz="2400" smtClean="0"/>
              <a:t>sovjetskega gospodarstva, ki ni več zmoglo bremena hladne vojne in nujne gospodarske in politične reforme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196975"/>
            <a:ext cx="2736850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PoljeZBesedilom 1"/>
          <p:cNvSpPr txBox="1">
            <a:spLocks noChangeArrowheads="1"/>
          </p:cNvSpPr>
          <p:nvPr/>
        </p:nvSpPr>
        <p:spPr bwMode="auto">
          <a:xfrm>
            <a:off x="6156325" y="2852738"/>
            <a:ext cx="185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Mihail Gorbačov</a:t>
            </a:r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117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smtClean="0"/>
              <a:t>Intervju z Mihailom Gorbačovom</a:t>
            </a:r>
            <a:br>
              <a:rPr lang="sl-SI" altLang="sl-SI" smtClean="0"/>
            </a:br>
            <a:r>
              <a:rPr lang="sl-SI" altLang="sl-SI" sz="3600" smtClean="0"/>
              <a:t>8. 11. 2019</a:t>
            </a:r>
            <a:endParaRPr lang="sl-SI" altLang="sl-SI" smtClean="0"/>
          </a:p>
        </p:txBody>
      </p:sp>
      <p:pic>
        <p:nvPicPr>
          <p:cNvPr id="4" name="qYVsKoQXAT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3850" y="2205038"/>
            <a:ext cx="5956300" cy="3349625"/>
          </a:xfr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107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2. DEMOKRATIZACIJA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3024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400" smtClean="0"/>
              <a:t>Voditelja ZDA (Reagan) in SZ (Gorbačov) sta sklenila vrsto sporazumov o </a:t>
            </a:r>
            <a:r>
              <a:rPr lang="sl-SI" altLang="sl-SI" sz="2400" b="1" i="1" smtClean="0">
                <a:solidFill>
                  <a:srgbClr val="FFFF00"/>
                </a:solidFill>
              </a:rPr>
              <a:t>razorožitvi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smtClean="0"/>
              <a:t>Gorbačovova politika pripelje do zloma komunističnih režimov in vzpostavitve </a:t>
            </a:r>
            <a:r>
              <a:rPr lang="sl-SI" altLang="sl-SI" sz="2400" b="1" i="1" smtClean="0">
                <a:solidFill>
                  <a:srgbClr val="FFFF00"/>
                </a:solidFill>
              </a:rPr>
              <a:t>demokracije</a:t>
            </a:r>
            <a:r>
              <a:rPr lang="sl-SI" altLang="sl-SI" sz="2400" smtClean="0"/>
              <a:t> v Vzhodni Evropi (Poljska, Madžarska, Češkoslovaška…) in </a:t>
            </a:r>
            <a:r>
              <a:rPr lang="sl-SI" altLang="sl-SI" sz="2400" b="1" i="1" smtClean="0">
                <a:solidFill>
                  <a:srgbClr val="FFFF00"/>
                </a:solidFill>
              </a:rPr>
              <a:t>razpada</a:t>
            </a:r>
            <a:r>
              <a:rPr lang="sl-SI" altLang="sl-SI" sz="2400" smtClean="0"/>
              <a:t> SZ (Litva, Latvija, Estonija, Ukrajina…)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smtClean="0"/>
              <a:t>Zelo </a:t>
            </a:r>
            <a:r>
              <a:rPr lang="sl-SI" altLang="sl-SI" sz="2400" b="1" i="1" smtClean="0">
                <a:solidFill>
                  <a:srgbClr val="FFFF00"/>
                </a:solidFill>
              </a:rPr>
              <a:t>krvava</a:t>
            </a:r>
            <a:r>
              <a:rPr lang="sl-SI" altLang="sl-SI" sz="2400" smtClean="0"/>
              <a:t> so bila dogajanja v Gorskem Karabahu, Gruziji, Romuniji…</a:t>
            </a:r>
          </a:p>
          <a:p>
            <a:pPr eaLnBrk="1" hangingPunct="1">
              <a:lnSpc>
                <a:spcPct val="90000"/>
              </a:lnSpc>
            </a:pPr>
            <a:endParaRPr lang="sl-SI" altLang="sl-SI" sz="2400" smtClean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6950" y="3938588"/>
            <a:ext cx="4337050" cy="2919412"/>
          </a:xfrm>
          <a:prstGeom prst="rect">
            <a:avLst/>
          </a:prstGeom>
          <a:ln w="127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7" name="Picture 10" descr="Hold The Front Page: Romania's Ceausescu and Wife Executed (1989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789363"/>
            <a:ext cx="221615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475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43213" y="1052513"/>
            <a:ext cx="3352800" cy="4352925"/>
          </a:xfr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Zaobljeni pravokotnik 4"/>
          <p:cNvSpPr/>
          <p:nvPr/>
        </p:nvSpPr>
        <p:spPr>
          <a:xfrm>
            <a:off x="0" y="908050"/>
            <a:ext cx="2663825" cy="136842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2400" b="1" dirty="0">
                <a:solidFill>
                  <a:srgbClr val="FF0000"/>
                </a:solidFill>
              </a:rPr>
              <a:t>Padec komunizma </a:t>
            </a:r>
            <a:r>
              <a:rPr lang="sl-SI" sz="2400" b="1" dirty="0"/>
              <a:t>v NDR</a:t>
            </a:r>
            <a:endParaRPr lang="sl-SI" sz="2400" b="1" dirty="0"/>
          </a:p>
        </p:txBody>
      </p:sp>
      <p:sp>
        <p:nvSpPr>
          <p:cNvPr id="6" name="Zaobljeni pravokotnik 5"/>
          <p:cNvSpPr/>
          <p:nvPr/>
        </p:nvSpPr>
        <p:spPr>
          <a:xfrm>
            <a:off x="6300788" y="2708275"/>
            <a:ext cx="2663825" cy="165735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2400" b="1" dirty="0"/>
              <a:t>Novembra </a:t>
            </a:r>
            <a:r>
              <a:rPr lang="sl-SI" sz="2400" b="1" dirty="0">
                <a:solidFill>
                  <a:srgbClr val="FF0000"/>
                </a:solidFill>
              </a:rPr>
              <a:t>1989 </a:t>
            </a:r>
            <a:r>
              <a:rPr lang="sl-SI" sz="2400" b="1" dirty="0"/>
              <a:t>odprli </a:t>
            </a:r>
          </a:p>
          <a:p>
            <a:pPr algn="ctr" eaLnBrk="1" hangingPunct="1">
              <a:defRPr/>
            </a:pPr>
            <a:r>
              <a:rPr lang="sl-SI" sz="2400" b="1" dirty="0">
                <a:solidFill>
                  <a:srgbClr val="FF0000"/>
                </a:solidFill>
              </a:rPr>
              <a:t>berlinski zid</a:t>
            </a:r>
            <a:endParaRPr lang="sl-SI" sz="2400" b="1" dirty="0">
              <a:solidFill>
                <a:srgbClr val="FF0000"/>
              </a:solidFill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6372225" y="692150"/>
            <a:ext cx="2376488" cy="115252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2400" b="1" dirty="0"/>
              <a:t>Množične demonstracije </a:t>
            </a:r>
            <a:endParaRPr lang="sl-SI" sz="2400" b="1" dirty="0"/>
          </a:p>
        </p:txBody>
      </p:sp>
      <p:sp>
        <p:nvSpPr>
          <p:cNvPr id="8" name="Zaobljeni pravokotnik 7"/>
          <p:cNvSpPr/>
          <p:nvPr/>
        </p:nvSpPr>
        <p:spPr>
          <a:xfrm>
            <a:off x="0" y="3357563"/>
            <a:ext cx="2555875" cy="122396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2400" b="1" dirty="0"/>
              <a:t>Ideje o </a:t>
            </a:r>
            <a:r>
              <a:rPr lang="sl-SI" sz="2400" b="1" dirty="0">
                <a:solidFill>
                  <a:srgbClr val="FF0000"/>
                </a:solidFill>
              </a:rPr>
              <a:t>združitvi</a:t>
            </a:r>
            <a:r>
              <a:rPr lang="sl-SI" sz="2400" b="1" dirty="0"/>
              <a:t> Nemčij</a:t>
            </a:r>
            <a:endParaRPr lang="sl-SI" sz="2400" b="1" dirty="0"/>
          </a:p>
        </p:txBody>
      </p:sp>
      <p:sp>
        <p:nvSpPr>
          <p:cNvPr id="9" name="Zaobljeni pravokotnik 8"/>
          <p:cNvSpPr/>
          <p:nvPr/>
        </p:nvSpPr>
        <p:spPr>
          <a:xfrm>
            <a:off x="1979613" y="5589588"/>
            <a:ext cx="5040312" cy="10795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2400" b="1" dirty="0"/>
              <a:t>Oktobra </a:t>
            </a:r>
            <a:r>
              <a:rPr lang="sl-SI" sz="2400" b="1" dirty="0">
                <a:solidFill>
                  <a:srgbClr val="FF0000"/>
                </a:solidFill>
              </a:rPr>
              <a:t>1990</a:t>
            </a:r>
            <a:r>
              <a:rPr lang="sl-SI" sz="2400" b="1" dirty="0"/>
              <a:t> razglašena </a:t>
            </a:r>
            <a:r>
              <a:rPr lang="sl-SI" sz="2400" b="1" dirty="0">
                <a:solidFill>
                  <a:srgbClr val="FF0000"/>
                </a:solidFill>
              </a:rPr>
              <a:t>združitev </a:t>
            </a:r>
            <a:r>
              <a:rPr lang="sl-SI" sz="2400" b="1" dirty="0"/>
              <a:t>Vzhodne in Zahodne Nemčije</a:t>
            </a:r>
            <a:endParaRPr lang="sl-SI" sz="2400" b="1" dirty="0"/>
          </a:p>
        </p:txBody>
      </p:sp>
      <p:sp>
        <p:nvSpPr>
          <p:cNvPr id="10" name="Zaobljeni pravokotnik 9"/>
          <p:cNvSpPr/>
          <p:nvPr/>
        </p:nvSpPr>
        <p:spPr>
          <a:xfrm>
            <a:off x="2916238" y="188913"/>
            <a:ext cx="3240087" cy="69215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2400" b="1" dirty="0"/>
              <a:t>NEMČIJA</a:t>
            </a:r>
            <a:endParaRPr lang="sl-SI" sz="2400" b="1" dirty="0"/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7767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 smtClean="0"/>
              <a:t>3. ZDRUŽITEV NEMČIJE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3778250"/>
            <a:ext cx="4465637" cy="2890838"/>
          </a:xfrm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8713787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sl-SI" altLang="sl-SI" sz="2800">
                <a:solidFill>
                  <a:srgbClr val="FFFF66"/>
                </a:solidFill>
              </a:rPr>
              <a:t> </a:t>
            </a:r>
            <a:r>
              <a:rPr lang="sl-SI" altLang="sl-SI" sz="2400"/>
              <a:t>Na videz trden režim v Vzhodni Nemčiji se začne </a:t>
            </a:r>
            <a:r>
              <a:rPr lang="sl-SI" altLang="sl-SI" sz="2400" b="1" i="1">
                <a:solidFill>
                  <a:srgbClr val="FFFF00"/>
                </a:solidFill>
              </a:rPr>
              <a:t>rušiti</a:t>
            </a:r>
            <a:r>
              <a:rPr lang="sl-SI" altLang="sl-SI" sz="2400"/>
              <a:t> z odprtjem železne zavese in množičnimi demonstracijami</a:t>
            </a:r>
          </a:p>
          <a:p>
            <a:pPr algn="just" eaLnBrk="1" hangingPunct="1">
              <a:buFontTx/>
              <a:buChar char="•"/>
            </a:pPr>
            <a:r>
              <a:rPr lang="sl-SI" altLang="sl-SI" sz="2400"/>
              <a:t> Dolgoletni voditelj Honecker odstopi in oblast se hitro zlomi, 10. novembra 1989 pade </a:t>
            </a:r>
            <a:r>
              <a:rPr lang="sl-SI" altLang="sl-SI" sz="2400" b="1" i="1">
                <a:solidFill>
                  <a:srgbClr val="FFFF00"/>
                </a:solidFill>
              </a:rPr>
              <a:t>berlinski zid</a:t>
            </a:r>
          </a:p>
          <a:p>
            <a:pPr algn="just" eaLnBrk="1" hangingPunct="1">
              <a:buFontTx/>
              <a:buChar char="•"/>
            </a:pPr>
            <a:r>
              <a:rPr lang="sl-SI" altLang="sl-SI" sz="2400"/>
              <a:t> Hitro se začne proces zbliževanja obeh Nemčij, ki pripelje do ponovne </a:t>
            </a:r>
            <a:r>
              <a:rPr lang="sl-SI" altLang="sl-SI" sz="2400" b="1" i="1">
                <a:solidFill>
                  <a:srgbClr val="FFFF00"/>
                </a:solidFill>
              </a:rPr>
              <a:t>združitve</a:t>
            </a:r>
            <a:r>
              <a:rPr lang="sl-SI" altLang="sl-SI" sz="2400"/>
              <a:t> oktobra 1990</a:t>
            </a:r>
          </a:p>
        </p:txBody>
      </p:sp>
      <p:pic>
        <p:nvPicPr>
          <p:cNvPr id="11269" name="Picture 6" descr="https://upload.wikimedia.org/wikipedia/commons/thumb/5/5f/ReaganBerlinWall.jpg/220px-ReaganBerlinW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778250"/>
            <a:ext cx="4370387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81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>
          <a:xfrm>
            <a:off x="422275" y="150813"/>
            <a:ext cx="8229600" cy="704850"/>
          </a:xfrm>
        </p:spPr>
        <p:txBody>
          <a:bodyPr/>
          <a:lstStyle/>
          <a:p>
            <a:pPr algn="l" eaLnBrk="1" hangingPunct="1"/>
            <a:r>
              <a:rPr lang="sl-SI" altLang="sl-SI" sz="2800" b="1" smtClean="0"/>
              <a:t>Vzhodna Evropa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773238"/>
            <a:ext cx="4591050" cy="2228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Pravokotnik 6"/>
          <p:cNvSpPr/>
          <p:nvPr/>
        </p:nvSpPr>
        <p:spPr>
          <a:xfrm>
            <a:off x="395288" y="5013325"/>
            <a:ext cx="7777162" cy="13684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2000" b="1" dirty="0"/>
              <a:t>Spremembe v Sovjetski zvezi so leta 1989 spodbudile spremembe v vzhodni Evropi. Ljudje so zahtevali svobodo govora, zborovanj, potovanj in svobodne volitve.</a:t>
            </a:r>
            <a:endParaRPr lang="sl-SI" sz="20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484313"/>
            <a:ext cx="3576638" cy="2913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Oblak 8"/>
          <p:cNvSpPr/>
          <p:nvPr/>
        </p:nvSpPr>
        <p:spPr>
          <a:xfrm>
            <a:off x="2665413" y="769938"/>
            <a:ext cx="1871662" cy="936625"/>
          </a:xfrm>
          <a:prstGeom prst="cloudCallout">
            <a:avLst>
              <a:gd name="adj1" fmla="val -32602"/>
              <a:gd name="adj2" fmla="val 1036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600" b="1" dirty="0">
                <a:solidFill>
                  <a:srgbClr val="FF0000"/>
                </a:solidFill>
              </a:rPr>
              <a:t>POLJSKA</a:t>
            </a:r>
            <a:endParaRPr lang="sl-SI" sz="1600" b="1" dirty="0">
              <a:solidFill>
                <a:srgbClr val="FF0000"/>
              </a:solidFill>
            </a:endParaRPr>
          </a:p>
        </p:txBody>
      </p:sp>
      <p:sp>
        <p:nvSpPr>
          <p:cNvPr id="10" name="Oblak 9"/>
          <p:cNvSpPr/>
          <p:nvPr/>
        </p:nvSpPr>
        <p:spPr>
          <a:xfrm>
            <a:off x="5607050" y="711200"/>
            <a:ext cx="1944688" cy="720725"/>
          </a:xfrm>
          <a:prstGeom prst="cloudCallout">
            <a:avLst>
              <a:gd name="adj1" fmla="val -34999"/>
              <a:gd name="adj2" fmla="val 885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600" b="1" dirty="0">
                <a:solidFill>
                  <a:srgbClr val="FF0000"/>
                </a:solidFill>
              </a:rPr>
              <a:t>ROMUNIJA</a:t>
            </a:r>
            <a:endParaRPr lang="sl-SI" sz="1600" b="1" dirty="0">
              <a:solidFill>
                <a:srgbClr val="FF0000"/>
              </a:solidFill>
            </a:endParaRPr>
          </a:p>
        </p:txBody>
      </p:sp>
      <p:sp>
        <p:nvSpPr>
          <p:cNvPr id="11" name="Oblak 10"/>
          <p:cNvSpPr/>
          <p:nvPr/>
        </p:nvSpPr>
        <p:spPr>
          <a:xfrm>
            <a:off x="2843213" y="3822700"/>
            <a:ext cx="2376487" cy="1081088"/>
          </a:xfrm>
          <a:prstGeom prst="cloudCallout">
            <a:avLst>
              <a:gd name="adj1" fmla="val 71984"/>
              <a:gd name="adj2" fmla="val 482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600" b="1" dirty="0">
                <a:solidFill>
                  <a:srgbClr val="FF0000"/>
                </a:solidFill>
              </a:rPr>
              <a:t>MADŽARSKA</a:t>
            </a:r>
            <a:endParaRPr lang="sl-SI" sz="1600" b="1" dirty="0">
              <a:solidFill>
                <a:srgbClr val="FF0000"/>
              </a:solidFill>
            </a:endParaRPr>
          </a:p>
        </p:txBody>
      </p:sp>
      <p:sp>
        <p:nvSpPr>
          <p:cNvPr id="12" name="Oblak 11"/>
          <p:cNvSpPr/>
          <p:nvPr/>
        </p:nvSpPr>
        <p:spPr>
          <a:xfrm>
            <a:off x="6450013" y="3797300"/>
            <a:ext cx="2808287" cy="1008063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400" b="1" dirty="0">
                <a:solidFill>
                  <a:srgbClr val="FF0000"/>
                </a:solidFill>
              </a:rPr>
              <a:t>ČEŠKOSLOVAŠKA</a:t>
            </a:r>
            <a:endParaRPr lang="sl-SI" sz="1400" b="1" dirty="0">
              <a:solidFill>
                <a:srgbClr val="FF0000"/>
              </a:solidFill>
            </a:endParaRPr>
          </a:p>
        </p:txBody>
      </p:sp>
      <p:sp>
        <p:nvSpPr>
          <p:cNvPr id="14" name="Oblak 13"/>
          <p:cNvSpPr/>
          <p:nvPr/>
        </p:nvSpPr>
        <p:spPr>
          <a:xfrm>
            <a:off x="-20638" y="3852863"/>
            <a:ext cx="2160588" cy="1079500"/>
          </a:xfrm>
          <a:prstGeom prst="cloudCallout">
            <a:avLst>
              <a:gd name="adj1" fmla="val 71984"/>
              <a:gd name="adj2" fmla="val 482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b="1" dirty="0">
                <a:solidFill>
                  <a:srgbClr val="FF0000"/>
                </a:solidFill>
              </a:rPr>
              <a:t>IN DRUGOD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9855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38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4. VZPOSTAVITEV DEMOKRACIJE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3325" y="1698625"/>
            <a:ext cx="1677988" cy="2160588"/>
          </a:xfrm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725613"/>
            <a:ext cx="14287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1712913"/>
            <a:ext cx="147955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1590675"/>
            <a:ext cx="15430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92138" y="3973513"/>
            <a:ext cx="8012112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sl-SI" altLang="sl-SI" sz="2400" dirty="0"/>
              <a:t>Po padcu komunizma si hitro sledijo demokratične volitve v Vzhodni Evropi, na katerih večinoma zavladajo </a:t>
            </a:r>
            <a:r>
              <a:rPr lang="sl-SI" altLang="sl-SI" sz="24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opozicijske stranke in voditelji</a:t>
            </a:r>
            <a:r>
              <a:rPr lang="sl-SI" altLang="sl-SI" sz="2400" dirty="0"/>
              <a:t> (Walensa na Poljskem, Havel na Češkoslovaškem …).</a:t>
            </a: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361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sl-SI" altLang="sl-SI" sz="3600" smtClean="0">
                <a:solidFill>
                  <a:srgbClr val="FFFF00"/>
                </a:solidFill>
              </a:rPr>
              <a:t>ZAPIS: </a:t>
            </a:r>
            <a:r>
              <a:rPr lang="sl-SI" altLang="sl-SI" sz="3600" b="1" smtClean="0">
                <a:solidFill>
                  <a:srgbClr val="FFFF00"/>
                </a:solidFill>
              </a:rPr>
              <a:t> </a:t>
            </a:r>
            <a:r>
              <a:rPr lang="sl-SI" altLang="sl-SI" sz="3600" b="1" u="sng" smtClean="0">
                <a:solidFill>
                  <a:srgbClr val="FFFF00"/>
                </a:solidFill>
              </a:rPr>
              <a:t>1.4.5 ZLOM SOCIALIZMA</a:t>
            </a:r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516">
                <a:tc>
                  <a:txBody>
                    <a:bodyPr/>
                    <a:lstStyle/>
                    <a:p>
                      <a:endParaRPr lang="sl-SI" sz="20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latin typeface="Times New Roman"/>
                          <a:ea typeface="Calibri"/>
                          <a:cs typeface="Times New Roman"/>
                        </a:rPr>
                        <a:t>VZHODNA NEMČIJA</a:t>
                      </a:r>
                      <a:endParaRPr lang="sl-SI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>
                          <a:latin typeface="Times New Roman"/>
                          <a:ea typeface="Calibri"/>
                          <a:cs typeface="Times New Roman"/>
                        </a:rPr>
                        <a:t>JUGOSLAVIJA</a:t>
                      </a:r>
                      <a:endParaRPr lang="sl-SI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latin typeface="Times New Roman"/>
                          <a:ea typeface="Calibri"/>
                          <a:cs typeface="Times New Roman"/>
                        </a:rPr>
                        <a:t>KITAJSKA</a:t>
                      </a:r>
                      <a:endParaRPr lang="sl-SI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130"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>
                          <a:latin typeface="Times New Roman"/>
                          <a:ea typeface="Calibri"/>
                          <a:cs typeface="Times New Roman"/>
                        </a:rPr>
                        <a:t>Kdaj je prišlo do padca komunizma?</a:t>
                      </a:r>
                      <a:endParaRPr lang="sl-SI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549"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Ali so pred tem obstajali kakšni poskusi za spremembe?</a:t>
                      </a:r>
                      <a:endParaRPr lang="sl-SI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130"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>
                          <a:latin typeface="Times New Roman"/>
                          <a:ea typeface="Calibri"/>
                          <a:cs typeface="Times New Roman"/>
                        </a:rPr>
                        <a:t>Kaj se je zgodilo z državo?</a:t>
                      </a:r>
                      <a:endParaRPr lang="sl-SI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sl-SI" sz="180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Zvok 2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7040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9|71.2|4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30.4|6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6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4|12.5"/>
</p:tagLst>
</file>

<file path=ppt/theme/theme1.xml><?xml version="1.0" encoding="utf-8"?>
<a:theme xmlns:a="http://schemas.openxmlformats.org/drawingml/2006/main" name="Privzeti načrt">
  <a:themeElements>
    <a:clrScheme name="Privzeti načrt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322</Words>
  <Application>Microsoft Office PowerPoint</Application>
  <PresentationFormat>Diaprojekcija na zaslonu (4:3)</PresentationFormat>
  <Paragraphs>43</Paragraphs>
  <Slides>9</Slides>
  <Notes>5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Calibri</vt:lpstr>
      <vt:lpstr>Privzeti načrt</vt:lpstr>
      <vt:lpstr>1.4.5 RAZPAD SOCIALISTIČNEGA TABORA</vt:lpstr>
      <vt:lpstr>1. PRELOM V SOVJETSKI ZVEZI</vt:lpstr>
      <vt:lpstr>Intervju z Mihailom Gorbačovom 8. 11. 2019</vt:lpstr>
      <vt:lpstr>2. DEMOKRATIZACIJA</vt:lpstr>
      <vt:lpstr>PowerPointova predstavitev</vt:lpstr>
      <vt:lpstr>3. ZDRUŽITEV NEMČIJE</vt:lpstr>
      <vt:lpstr>Vzhodna Evropa </vt:lpstr>
      <vt:lpstr>4. VZPOSTAVITEV DEMOKRACIJE</vt:lpstr>
      <vt:lpstr>ZAPIS:  1.4.5 ZLOM SOCIALIZMA</vt:lpstr>
    </vt:vector>
  </TitlesOfParts>
  <Company>OŠRJ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RAZPAD SOCIALISTIČNEGA TABORA</dc:title>
  <dc:creator>Rožle</dc:creator>
  <cp:lastModifiedBy>rbrate@guest.arnes.si</cp:lastModifiedBy>
  <cp:revision>10</cp:revision>
  <dcterms:created xsi:type="dcterms:W3CDTF">2008-03-24T18:16:42Z</dcterms:created>
  <dcterms:modified xsi:type="dcterms:W3CDTF">2020-04-01T17:42:31Z</dcterms:modified>
</cp:coreProperties>
</file>