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3" r:id="rId5"/>
    <p:sldId id="260" r:id="rId6"/>
    <p:sldId id="262" r:id="rId7"/>
    <p:sldId id="261" r:id="rId8"/>
    <p:sldId id="257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D9"/>
    <a:srgbClr val="FFF8E5"/>
    <a:srgbClr val="FFFAEB"/>
    <a:srgbClr val="2A2A7E"/>
    <a:srgbClr val="FF3300"/>
    <a:srgbClr val="FCEC78"/>
    <a:srgbClr val="FFE4BD"/>
    <a:srgbClr val="FEF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BBFB-5B8F-4C21-A62D-A695B190C70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969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90F3F-4F40-4CF9-9532-97D02FFF249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42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4F42-0DA4-4659-B2AB-4649D13FC7A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097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28A80-E04F-4DF3-A63F-F9FBC50C9F2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797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D344-D345-451E-B552-7F3EE5D9AE0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91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B8DE-E53B-4390-9F7D-10FE86AB87F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821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968E-41D9-40F1-A6C4-97EED285B60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978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2495A-7FC8-4079-84FC-BF46E74963D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329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07CA-24CA-42CD-BE1A-5AD1E47E56E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607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6DF32-025E-4916-A01A-108AE1D81CC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229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7321-67F0-44D1-8CCD-5E825CD6684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604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DE3CD44-1E87-40F5-9A55-B74234E89B4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116013" y="188913"/>
            <a:ext cx="6911975" cy="8302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</a:rPr>
              <a:t>USPEHI IN NEUSPEHI NACIONALNIH GIBANJ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</a:rPr>
              <a:t>V 19. STOLETJU</a:t>
            </a:r>
            <a:r>
              <a:rPr lang="sl-SI" altLang="sl-SI" sz="2400">
                <a:solidFill>
                  <a:srgbClr val="FFFF00"/>
                </a:solidFill>
              </a:rPr>
              <a:t> </a:t>
            </a:r>
            <a:r>
              <a:rPr lang="sl-SI" altLang="sl-SI" sz="1600">
                <a:solidFill>
                  <a:srgbClr val="FFFF00"/>
                </a:solidFill>
              </a:rPr>
              <a:t>učb. str. 95-97</a:t>
            </a:r>
          </a:p>
        </p:txBody>
      </p:sp>
      <p:pic>
        <p:nvPicPr>
          <p:cNvPr id="2057" name="Picture 9" descr="Flag of Austria–Hung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708864" cy="17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lag of Aust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5668"/>
            <a:ext cx="2722774" cy="18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esna puščica 1"/>
          <p:cNvSpPr/>
          <p:nvPr/>
        </p:nvSpPr>
        <p:spPr>
          <a:xfrm>
            <a:off x="3923928" y="3068960"/>
            <a:ext cx="15121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981075"/>
            <a:ext cx="4378325" cy="48244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3850" y="1404938"/>
            <a:ext cx="4249738" cy="2024062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800"/>
              <a:t>Italijani so živeli </a:t>
            </a:r>
            <a:r>
              <a:rPr lang="sl-SI" altLang="sl-SI" sz="1800" b="1">
                <a:solidFill>
                  <a:srgbClr val="FF3300"/>
                </a:solidFill>
              </a:rPr>
              <a:t>razdeljeni </a:t>
            </a:r>
            <a:r>
              <a:rPr lang="sl-SI" altLang="sl-SI" sz="1800" b="1"/>
              <a:t>med več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/>
              <a:t> držav</a:t>
            </a:r>
            <a:r>
              <a:rPr lang="sl-SI" altLang="sl-SI" sz="1800"/>
              <a:t>, najbogatejši sta bili Benečija in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Lombardija, ki sta spadali pod Avstrijo.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>
                <a:solidFill>
                  <a:srgbClr val="2A2A7E"/>
                </a:solidFill>
              </a:rPr>
              <a:t>Po revoluciji l. 1848 je bil uveden strog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2A2A7E"/>
                </a:solidFill>
              </a:rPr>
              <a:t> režim, ki je zatiral liberalno in narodno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2A2A7E"/>
                </a:solidFill>
              </a:rPr>
              <a:t> gibanje.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Nezadovoljstvo Italijanov.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25438" y="1016000"/>
            <a:ext cx="4248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>
                <a:solidFill>
                  <a:srgbClr val="3333FF"/>
                </a:solidFill>
              </a:rPr>
              <a:t>1. Kako je nastala združena Italija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23850" y="3497263"/>
            <a:ext cx="4249738" cy="230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 združitev Italije so si prizadevali: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</a:t>
            </a:r>
            <a:r>
              <a:rPr lang="sl-SI" altLang="sl-SI" sz="1600"/>
              <a:t>gibanje</a:t>
            </a:r>
            <a:r>
              <a:rPr lang="sl-SI" altLang="sl-SI" sz="1800"/>
              <a:t> </a:t>
            </a:r>
            <a:r>
              <a:rPr lang="sl-SI" altLang="sl-SI" sz="1800" b="1">
                <a:solidFill>
                  <a:srgbClr val="FF3300"/>
                </a:solidFill>
              </a:rPr>
              <a:t>Mlada Italija</a:t>
            </a:r>
            <a:r>
              <a:rPr lang="sl-SI" altLang="sl-SI" sz="1800"/>
              <a:t> (</a:t>
            </a:r>
            <a:r>
              <a:rPr lang="sl-SI" altLang="sl-SI" sz="1600"/>
              <a:t>Giuseppe </a:t>
            </a:r>
            <a:r>
              <a:rPr lang="sl-SI" altLang="sl-SI" sz="1800"/>
              <a:t>Mazzini)</a:t>
            </a:r>
            <a:r>
              <a:rPr lang="sl-SI" altLang="sl-SI" sz="1200"/>
              <a:t>,</a:t>
            </a:r>
            <a:endParaRPr lang="sl-SI" altLang="sl-SI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</a:t>
            </a:r>
            <a:r>
              <a:rPr lang="sl-SI" altLang="sl-SI" sz="1800" b="1">
                <a:solidFill>
                  <a:srgbClr val="FF3300"/>
                </a:solidFill>
              </a:rPr>
              <a:t>Sardinsko kraljestvo</a:t>
            </a:r>
            <a:r>
              <a:rPr lang="sl-SI" altLang="sl-SI" sz="1800"/>
              <a:t>, (</a:t>
            </a:r>
            <a:r>
              <a:rPr lang="sl-SI" altLang="sl-SI" sz="1800">
                <a:solidFill>
                  <a:srgbClr val="2A2A7E"/>
                </a:solidFill>
              </a:rPr>
              <a:t>Camillio di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2A2A7E"/>
                </a:solidFill>
              </a:rPr>
              <a:t>  Cavour); </a:t>
            </a:r>
            <a:r>
              <a:rPr lang="sl-SI" altLang="sl-SI" sz="1600">
                <a:solidFill>
                  <a:srgbClr val="2A2A7E"/>
                </a:solidFill>
              </a:rPr>
              <a:t>podpora</a:t>
            </a:r>
            <a:r>
              <a:rPr lang="sl-SI" altLang="sl-SI" sz="1800">
                <a:solidFill>
                  <a:srgbClr val="2A2A7E"/>
                </a:solidFill>
              </a:rPr>
              <a:t> Francije</a:t>
            </a:r>
            <a:r>
              <a:rPr lang="sl-SI" altLang="sl-SI" sz="1600">
                <a:solidFill>
                  <a:srgbClr val="2A2A7E"/>
                </a:solidFill>
              </a:rPr>
              <a:t> proti</a:t>
            </a:r>
            <a:r>
              <a:rPr lang="sl-SI" altLang="sl-SI" sz="1800">
                <a:solidFill>
                  <a:srgbClr val="2A2A7E"/>
                </a:solidFill>
              </a:rPr>
              <a:t> Avstriji</a:t>
            </a:r>
            <a:r>
              <a:rPr lang="sl-SI" altLang="sl-SI" sz="1600">
                <a:solidFill>
                  <a:srgbClr val="2A2A7E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</a:t>
            </a:r>
            <a:r>
              <a:rPr lang="sl-SI" altLang="sl-SI" sz="1800" b="1">
                <a:solidFill>
                  <a:srgbClr val="FF3300"/>
                </a:solidFill>
              </a:rPr>
              <a:t>Giuseppe Garibaldi</a:t>
            </a:r>
            <a:r>
              <a:rPr lang="sl-SI" altLang="sl-SI" sz="1800"/>
              <a:t>, ki je leta 1860 s  </a:t>
            </a:r>
            <a:r>
              <a:rPr lang="sl-SI" altLang="sl-SI" sz="18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/>
              <a:t>  četami prostovoljcev</a:t>
            </a:r>
            <a:r>
              <a:rPr lang="sl-SI" altLang="sl-SI" sz="1800"/>
              <a:t> </a:t>
            </a:r>
            <a:r>
              <a:rPr lang="sl-SI" altLang="sl-SI" sz="1600"/>
              <a:t>(rdečesrajčniki)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na Siciliji začel osvobodilni pohod.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5288" y="5888038"/>
            <a:ext cx="8208962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/>
              <a:t>Po uspešni vojni proti Avstriji je leta 1861 </a:t>
            </a:r>
            <a:r>
              <a:rPr lang="sl-SI" altLang="sl-SI" sz="1800"/>
              <a:t>nastala </a:t>
            </a:r>
            <a:r>
              <a:rPr lang="sl-SI" altLang="sl-SI" sz="1800" b="1"/>
              <a:t>Kraljevina Italija</a:t>
            </a:r>
            <a:r>
              <a:rPr lang="sl-SI" altLang="sl-SI" sz="1800"/>
              <a:t>, ki jo je vodil sardinski kralj Viktor Emanuel II.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/>
              <a:t>Rim je postal glavno mesto </a:t>
            </a:r>
            <a:r>
              <a:rPr lang="sl-SI" altLang="sl-SI" sz="1800"/>
              <a:t>Kraljevine Italije 1870 (ustavna monarhija).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95288" y="188913"/>
            <a:ext cx="8424862" cy="8302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smtClean="0">
                <a:solidFill>
                  <a:srgbClr val="FFFF00"/>
                </a:solidFill>
              </a:rPr>
              <a:t>USPEHI </a:t>
            </a:r>
            <a:r>
              <a:rPr lang="sl-SI" altLang="sl-SI" sz="2400" b="1" dirty="0">
                <a:solidFill>
                  <a:srgbClr val="FFFF00"/>
                </a:solidFill>
              </a:rPr>
              <a:t>IN NEUSPEHI NACIONALNIH GIBANJ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>
                <a:solidFill>
                  <a:srgbClr val="FFFF00"/>
                </a:solidFill>
              </a:rPr>
              <a:t>V 19. STOLETJU</a:t>
            </a:r>
            <a:r>
              <a:rPr lang="sl-SI" altLang="sl-SI" sz="2400" dirty="0">
                <a:solidFill>
                  <a:srgbClr val="FFFF00"/>
                </a:solidFill>
              </a:rPr>
              <a:t> </a:t>
            </a:r>
            <a:r>
              <a:rPr lang="sl-SI" altLang="sl-SI" sz="1600" dirty="0" err="1">
                <a:solidFill>
                  <a:srgbClr val="FFFF00"/>
                </a:solidFill>
              </a:rPr>
              <a:t>učb</a:t>
            </a:r>
            <a:r>
              <a:rPr lang="sl-SI" altLang="sl-SI" sz="1600" dirty="0">
                <a:solidFill>
                  <a:srgbClr val="FFFF00"/>
                </a:solidFill>
              </a:rPr>
              <a:t>. str. 95-97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33375"/>
            <a:ext cx="347821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cavour-1-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33375"/>
            <a:ext cx="26479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vittorio-emanuele-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3701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142875" y="3860800"/>
            <a:ext cx="864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Camillio di  Cavour	     Giuseppe Garibaldi		Viktor Emanuel II.</a:t>
            </a:r>
          </a:p>
        </p:txBody>
      </p:sp>
      <p:pic>
        <p:nvPicPr>
          <p:cNvPr id="5128" name="Picture 8" descr="Flag of Ita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96" y="4437112"/>
            <a:ext cx="325336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95288" y="188913"/>
            <a:ext cx="8424862" cy="8302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 smtClean="0">
                <a:solidFill>
                  <a:srgbClr val="FFFF00"/>
                </a:solidFill>
              </a:rPr>
              <a:t>USPEHI </a:t>
            </a:r>
            <a:r>
              <a:rPr lang="sl-SI" altLang="sl-SI" sz="2400" b="1" dirty="0">
                <a:solidFill>
                  <a:srgbClr val="FFFF00"/>
                </a:solidFill>
              </a:rPr>
              <a:t>IN NEUSPEHI NACIONALNIH GIBANJ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>
                <a:solidFill>
                  <a:srgbClr val="FFFF00"/>
                </a:solidFill>
              </a:rPr>
              <a:t>V 19. STOLETJU</a:t>
            </a:r>
            <a:r>
              <a:rPr lang="sl-SI" altLang="sl-SI" sz="2400" dirty="0">
                <a:solidFill>
                  <a:srgbClr val="FFFF00"/>
                </a:solidFill>
              </a:rPr>
              <a:t> </a:t>
            </a:r>
            <a:r>
              <a:rPr lang="sl-SI" altLang="sl-SI" sz="1600" dirty="0" err="1">
                <a:solidFill>
                  <a:srgbClr val="FFFF00"/>
                </a:solidFill>
              </a:rPr>
              <a:t>učb</a:t>
            </a:r>
            <a:r>
              <a:rPr lang="sl-SI" altLang="sl-SI" sz="1600" dirty="0">
                <a:solidFill>
                  <a:srgbClr val="FFFF00"/>
                </a:solidFill>
              </a:rPr>
              <a:t>. str. 95-97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611560" y="1168400"/>
            <a:ext cx="6985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 smtClean="0">
                <a:solidFill>
                  <a:srgbClr val="3333FF"/>
                </a:solidFill>
              </a:rPr>
              <a:t>Kako </a:t>
            </a:r>
            <a:r>
              <a:rPr lang="sl-SI" altLang="sl-SI" sz="2000" b="1" dirty="0">
                <a:solidFill>
                  <a:srgbClr val="3333FF"/>
                </a:solidFill>
              </a:rPr>
              <a:t>je nastalo združeno Nemško cesarstvo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5289" y="1609725"/>
            <a:ext cx="8353176" cy="1477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l-SI" altLang="sl-SI" sz="1800" b="1" dirty="0">
                <a:solidFill>
                  <a:srgbClr val="FF3300"/>
                </a:solidFill>
              </a:rPr>
              <a:t>Prusija</a:t>
            </a:r>
            <a:r>
              <a:rPr lang="sl-SI" altLang="sl-SI" sz="1800" dirty="0">
                <a:solidFill>
                  <a:srgbClr val="FF3300"/>
                </a:solidFill>
              </a:rPr>
              <a:t> </a:t>
            </a:r>
            <a:r>
              <a:rPr lang="sl-SI" altLang="sl-SI" sz="1800" dirty="0"/>
              <a:t>in </a:t>
            </a:r>
            <a:r>
              <a:rPr lang="sl-SI" altLang="sl-SI" sz="1800" dirty="0" smtClean="0"/>
              <a:t>Avstrijsko cesarstvo sta bili najpomembnejši </a:t>
            </a:r>
            <a:r>
              <a:rPr lang="sl-SI" altLang="sl-SI" sz="1800" dirty="0"/>
              <a:t>državi v </a:t>
            </a:r>
            <a:r>
              <a:rPr lang="sl-SI" altLang="sl-SI" sz="1800" b="1" dirty="0"/>
              <a:t>Nemški zvezi. </a:t>
            </a:r>
            <a:r>
              <a:rPr lang="sl-SI" altLang="sl-SI" sz="1800" dirty="0"/>
              <a:t>Prusija (kralj Viljem I.) je </a:t>
            </a:r>
            <a:r>
              <a:rPr lang="sl-SI" altLang="sl-SI" sz="1800" b="1" dirty="0"/>
              <a:t>povečala svojo moč </a:t>
            </a:r>
            <a:r>
              <a:rPr lang="sl-SI" altLang="sl-SI" sz="1800" dirty="0"/>
              <a:t>(vojska).  Ministrski predsednik države je bil </a:t>
            </a:r>
            <a:r>
              <a:rPr lang="sl-SI" altLang="sl-SI" sz="1800" b="1" dirty="0">
                <a:solidFill>
                  <a:srgbClr val="FF3300"/>
                </a:solidFill>
              </a:rPr>
              <a:t>Otto von Bismarck</a:t>
            </a:r>
            <a:r>
              <a:rPr lang="sl-SI" altLang="sl-SI" sz="1800" dirty="0"/>
              <a:t>, ki je pripravil in izpeljal združitev nemških dežel. Zagovarjal je združitev </a:t>
            </a:r>
            <a:r>
              <a:rPr lang="sl-SI" altLang="sl-SI" sz="1800" dirty="0">
                <a:solidFill>
                  <a:srgbClr val="FF3300"/>
                </a:solidFill>
              </a:rPr>
              <a:t>brez Avstrije </a:t>
            </a:r>
            <a:r>
              <a:rPr lang="sl-SI" altLang="sl-SI" sz="1800" dirty="0"/>
              <a:t>(</a:t>
            </a:r>
            <a:r>
              <a:rPr lang="sl-SI" altLang="sl-SI" sz="1800" dirty="0" err="1"/>
              <a:t>malonemški</a:t>
            </a:r>
            <a:r>
              <a:rPr lang="sl-SI" altLang="sl-SI" sz="1800" dirty="0"/>
              <a:t> program).  </a:t>
            </a:r>
            <a:r>
              <a:rPr lang="sl-SI" altLang="sl-SI" sz="1800" dirty="0">
                <a:solidFill>
                  <a:srgbClr val="FF0000"/>
                </a:solidFill>
              </a:rPr>
              <a:t>1</a:t>
            </a:r>
            <a:r>
              <a:rPr lang="sl-SI" altLang="sl-SI" sz="1800" dirty="0">
                <a:solidFill>
                  <a:srgbClr val="FF3300"/>
                </a:solidFill>
              </a:rPr>
              <a:t>871 </a:t>
            </a:r>
            <a:r>
              <a:rPr lang="sl-SI" altLang="sl-SI" sz="1800" dirty="0"/>
              <a:t>je bilo v Versaillesu razglašeno združeno </a:t>
            </a:r>
            <a:r>
              <a:rPr lang="sl-SI" altLang="sl-SI" sz="1800" b="1" dirty="0">
                <a:solidFill>
                  <a:srgbClr val="FF3300"/>
                </a:solidFill>
              </a:rPr>
              <a:t>Nemško </a:t>
            </a:r>
            <a:r>
              <a:rPr lang="sl-SI" altLang="sl-SI" sz="1800" b="1" dirty="0" smtClean="0">
                <a:solidFill>
                  <a:srgbClr val="FF3300"/>
                </a:solidFill>
              </a:rPr>
              <a:t>cesarstvo</a:t>
            </a:r>
            <a:r>
              <a:rPr lang="sl-SI" altLang="sl-SI" sz="1800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4105" name="Picture 9" descr="The Kingdom of Prussia within the German Empire between 1871 and 1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59020"/>
            <a:ext cx="4059927" cy="34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 descr="Otto von Bismarck - Wikiquo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24" y="3257563"/>
            <a:ext cx="2769724" cy="3411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727771" y="529739"/>
            <a:ext cx="58324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 smtClean="0">
                <a:solidFill>
                  <a:srgbClr val="3333FF"/>
                </a:solidFill>
              </a:rPr>
              <a:t>Kako </a:t>
            </a:r>
            <a:r>
              <a:rPr lang="sl-SI" altLang="sl-SI" sz="2000" b="1" dirty="0">
                <a:solidFill>
                  <a:srgbClr val="3333FF"/>
                </a:solidFill>
              </a:rPr>
              <a:t>je nastalo združeno Nemško cesarstvo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3528" y="1061422"/>
            <a:ext cx="5616624" cy="1477328"/>
          </a:xfrm>
          <a:prstGeom prst="rect">
            <a:avLst/>
          </a:prstGeom>
          <a:solidFill>
            <a:srgbClr val="FFF5D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 dirty="0"/>
              <a:t>Združitev nemških dežel </a:t>
            </a:r>
            <a:r>
              <a:rPr lang="sl-SI" altLang="sl-SI" sz="1800" dirty="0"/>
              <a:t>je potekala postopoma: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>
                <a:solidFill>
                  <a:srgbClr val="2A2A7E"/>
                </a:solidFill>
              </a:rPr>
              <a:t>• Leta 1866 je Prusija združila severne nemške države. </a:t>
            </a:r>
            <a:r>
              <a:rPr lang="sl-SI" altLang="sl-SI" sz="1800" dirty="0" smtClean="0">
                <a:solidFill>
                  <a:srgbClr val="2A2A7E"/>
                </a:solidFill>
              </a:rPr>
              <a:t>Ustanovljena </a:t>
            </a:r>
            <a:r>
              <a:rPr lang="sl-SI" altLang="sl-SI" sz="1800" dirty="0">
                <a:solidFill>
                  <a:srgbClr val="2A2A7E"/>
                </a:solidFill>
              </a:rPr>
              <a:t>je bila Severnonemška zveza.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/>
              <a:t>• Leta 1870 je Bismarck po zmagi v nemško-francoski </a:t>
            </a:r>
            <a:r>
              <a:rPr lang="sl-SI" altLang="sl-SI" sz="1800" dirty="0" smtClean="0"/>
              <a:t>vojni </a:t>
            </a:r>
            <a:r>
              <a:rPr lang="sl-SI" altLang="sl-SI" sz="1800" dirty="0"/>
              <a:t>priključil še južne nemške države.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3529" y="2845725"/>
            <a:ext cx="4320480" cy="147732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800" dirty="0"/>
              <a:t> Nemški cesar je utrdil prijateljstvo z avstrijskim cesarjem.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 dirty="0"/>
              <a:t> Z</a:t>
            </a:r>
            <a:r>
              <a:rPr lang="sl-SI" altLang="sl-SI" sz="1800" dirty="0">
                <a:solidFill>
                  <a:srgbClr val="000000"/>
                </a:solidFill>
              </a:rPr>
              <a:t>mage in uspehi na gospodarskem področju so Nemcem </a:t>
            </a:r>
            <a:r>
              <a:rPr lang="sl-SI" altLang="sl-SI" sz="1800" dirty="0" smtClean="0">
                <a:solidFill>
                  <a:srgbClr val="000000"/>
                </a:solidFill>
              </a:rPr>
              <a:t>dajali samozavest </a:t>
            </a:r>
            <a:r>
              <a:rPr lang="sl-SI" altLang="sl-SI" sz="1800" dirty="0">
                <a:solidFill>
                  <a:srgbClr val="000000"/>
                </a:solidFill>
              </a:rPr>
              <a:t>in ponos- </a:t>
            </a:r>
            <a:r>
              <a:rPr lang="sl-SI" altLang="sl-SI" sz="1800" b="1" dirty="0">
                <a:solidFill>
                  <a:srgbClr val="000000"/>
                </a:solidFill>
              </a:rPr>
              <a:t>ideje nacionalizma</a:t>
            </a:r>
            <a:r>
              <a:rPr lang="sl-SI" altLang="sl-SI" sz="1800" dirty="0">
                <a:solidFill>
                  <a:srgbClr val="000000"/>
                </a:solidFill>
              </a:rPr>
              <a:t>.</a:t>
            </a:r>
            <a:endParaRPr lang="sl-SI" altLang="sl-SI" sz="1800" dirty="0"/>
          </a:p>
        </p:txBody>
      </p:sp>
      <p:pic>
        <p:nvPicPr>
          <p:cNvPr id="6151" name="Picture 7" descr="Flag of German Re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38580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Location of German Re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679175"/>
            <a:ext cx="4392488" cy="40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 autoUpdateAnimBg="0"/>
      <p:bldP spid="717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63713" y="981075"/>
            <a:ext cx="4176712" cy="2308225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sl-SI" altLang="sl-SI" sz="1800" b="1">
                <a:solidFill>
                  <a:srgbClr val="FF0000"/>
                </a:solidFill>
              </a:rPr>
              <a:t> Notranje težave</a:t>
            </a:r>
            <a:r>
              <a:rPr lang="sl-SI" altLang="sl-SI" sz="180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ct val="0"/>
              </a:spcBef>
            </a:pPr>
            <a:r>
              <a:rPr lang="sl-SI" altLang="sl-SI" sz="1800">
                <a:solidFill>
                  <a:srgbClr val="000000"/>
                </a:solidFill>
              </a:rPr>
              <a:t> zahteve v njej živečih narodov, ki so presegali število Nemcev.</a:t>
            </a:r>
          </a:p>
          <a:p>
            <a:pPr>
              <a:spcBef>
                <a:spcPct val="0"/>
              </a:spcBef>
            </a:pPr>
            <a:r>
              <a:rPr lang="sl-SI" altLang="sl-SI" sz="1800">
                <a:solidFill>
                  <a:srgbClr val="000000"/>
                </a:solidFill>
              </a:rPr>
              <a:t> Cesar Franc Jožef je miril razburkana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0000"/>
                </a:solidFill>
              </a:rPr>
              <a:t>  </a:t>
            </a:r>
            <a:r>
              <a:rPr lang="sl-SI" altLang="sl-SI" sz="1800">
                <a:solidFill>
                  <a:srgbClr val="FF0000"/>
                </a:solidFill>
              </a:rPr>
              <a:t>narodna čustva</a:t>
            </a:r>
            <a:r>
              <a:rPr lang="sl-SI" altLang="sl-SI" sz="180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ct val="0"/>
              </a:spcBef>
            </a:pPr>
            <a:r>
              <a:rPr lang="sl-SI" altLang="sl-SI" sz="1800">
                <a:solidFill>
                  <a:srgbClr val="000000"/>
                </a:solidFill>
              </a:rPr>
              <a:t> Najmočnejša naroda: Nemci in </a:t>
            </a:r>
            <a:r>
              <a:rPr lang="sl-SI" altLang="sl-SI" sz="1800" b="1">
                <a:solidFill>
                  <a:srgbClr val="FF0000"/>
                </a:solidFill>
              </a:rPr>
              <a:t>Madžari</a:t>
            </a:r>
            <a:r>
              <a:rPr lang="sl-SI" altLang="sl-SI" sz="1800">
                <a:solidFill>
                  <a:srgbClr val="FF0000"/>
                </a:solidFill>
              </a:rPr>
              <a:t>,</a:t>
            </a:r>
            <a:r>
              <a:rPr lang="sl-SI" altLang="sl-SI" sz="1800">
                <a:solidFill>
                  <a:srgbClr val="000000"/>
                </a:solidFill>
              </a:rPr>
              <a:t> čeprav številčno nista prevladovala. 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997832" y="275341"/>
            <a:ext cx="315849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 smtClean="0">
                <a:solidFill>
                  <a:srgbClr val="3333FF"/>
                </a:solidFill>
              </a:rPr>
              <a:t>Nastanek Avstro-Ogrske</a:t>
            </a:r>
            <a:endParaRPr lang="sl-SI" altLang="sl-SI" sz="2000" b="1" dirty="0">
              <a:solidFill>
                <a:srgbClr val="3333FF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140200" y="5661025"/>
            <a:ext cx="4608513" cy="650875"/>
          </a:xfrm>
          <a:prstGeom prst="rect">
            <a:avLst/>
          </a:prstGeom>
          <a:solidFill>
            <a:srgbClr val="FCEC78"/>
          </a:solidFill>
          <a:ln w="9525">
            <a:solidFill>
              <a:srgbClr val="2A2A7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0000"/>
                </a:solidFill>
              </a:rPr>
              <a:t>Država se je preoblikovala v dve(duo) enoti in si nadela novo ime, </a:t>
            </a:r>
            <a:r>
              <a:rPr lang="sl-SI" altLang="sl-SI" sz="1800" b="1">
                <a:solidFill>
                  <a:srgbClr val="FF0000"/>
                </a:solidFill>
              </a:rPr>
              <a:t>Avstro-Ogrska.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39750" y="692150"/>
            <a:ext cx="1146175" cy="376238"/>
          </a:xfrm>
          <a:prstGeom prst="rect">
            <a:avLst/>
          </a:prstGeom>
          <a:solidFill>
            <a:srgbClr val="FCEC78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0000"/>
                </a:solidFill>
              </a:rPr>
              <a:t>TEŽAVE</a:t>
            </a:r>
            <a:r>
              <a:rPr lang="sl-SI" altLang="sl-SI" sz="1800"/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95288" y="3500438"/>
            <a:ext cx="4392612" cy="203200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800">
                <a:solidFill>
                  <a:srgbClr val="000000"/>
                </a:solidFill>
              </a:rPr>
              <a:t> V</a:t>
            </a:r>
            <a:r>
              <a:rPr lang="sl-SI" altLang="sl-SI" sz="1800" b="1">
                <a:solidFill>
                  <a:srgbClr val="FF0000"/>
                </a:solidFill>
              </a:rPr>
              <a:t> zunanji</a:t>
            </a:r>
            <a:r>
              <a:rPr lang="sl-SI" altLang="sl-SI" sz="1800">
                <a:solidFill>
                  <a:srgbClr val="FF0000"/>
                </a:solidFill>
              </a:rPr>
              <a:t> </a:t>
            </a:r>
            <a:r>
              <a:rPr lang="sl-SI" altLang="sl-SI" sz="1800">
                <a:solidFill>
                  <a:srgbClr val="000000"/>
                </a:solidFill>
              </a:rPr>
              <a:t>politiki je izgubljala vojne: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0000"/>
                </a:solidFill>
              </a:rPr>
              <a:t>1866 med Avstrijo in </a:t>
            </a:r>
            <a:r>
              <a:rPr lang="sl-SI" altLang="sl-SI" sz="1800">
                <a:solidFill>
                  <a:srgbClr val="FF3300"/>
                </a:solidFill>
              </a:rPr>
              <a:t>pr</a:t>
            </a:r>
            <a:r>
              <a:rPr lang="sl-SI" altLang="sl-SI" sz="1800">
                <a:solidFill>
                  <a:srgbClr val="FF0000"/>
                </a:solidFill>
              </a:rPr>
              <a:t>emočno </a:t>
            </a:r>
            <a:r>
              <a:rPr lang="sl-SI" altLang="sl-SI" sz="1800">
                <a:solidFill>
                  <a:srgbClr val="2A2A7E"/>
                </a:solidFill>
              </a:rPr>
              <a:t>Prusijo,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1859 </a:t>
            </a:r>
            <a:r>
              <a:rPr lang="sl-SI" altLang="sl-SI" sz="1800">
                <a:solidFill>
                  <a:srgbClr val="000000"/>
                </a:solidFill>
              </a:rPr>
              <a:t>proti </a:t>
            </a:r>
            <a:r>
              <a:rPr lang="sl-SI" altLang="sl-SI" sz="1800">
                <a:solidFill>
                  <a:srgbClr val="2A2A7E"/>
                </a:solidFill>
              </a:rPr>
              <a:t>Italiji;</a:t>
            </a:r>
            <a:r>
              <a:rPr lang="sl-SI" altLang="sl-SI" sz="1800">
                <a:solidFill>
                  <a:srgbClr val="000000"/>
                </a:solidFill>
              </a:rPr>
              <a:t> izgubila je Lombardijo in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0000"/>
                </a:solidFill>
              </a:rPr>
              <a:t>1861 še bogato Benečijo.</a:t>
            </a:r>
            <a:endParaRPr lang="sl-SI" altLang="sl-SI" sz="900">
              <a:solidFill>
                <a:srgbClr val="2A2A7E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sl-SI" sz="1800">
                <a:solidFill>
                  <a:srgbClr val="2A2A7E"/>
                </a:solidFill>
              </a:rPr>
              <a:t> Ni imela prave vloge v nemški zvezi.</a:t>
            </a:r>
            <a:r>
              <a:rPr lang="sl-SI" altLang="sl-SI" sz="180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Obsežen državni aparat – pomanjkanje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denarja za razvoj in modernizacijo</a:t>
            </a:r>
            <a:r>
              <a:rPr lang="sl-SI" altLang="sl-SI" sz="1800">
                <a:solidFill>
                  <a:srgbClr val="2A2A7E"/>
                </a:solidFill>
              </a:rPr>
              <a:t>.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580063" y="4581525"/>
            <a:ext cx="3167062" cy="925513"/>
          </a:xfrm>
          <a:prstGeom prst="rect">
            <a:avLst/>
          </a:prstGeom>
          <a:solidFill>
            <a:schemeClr val="bg1"/>
          </a:solidFill>
          <a:ln w="9525">
            <a:solidFill>
              <a:srgbClr val="2A2A7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0000"/>
                </a:solidFill>
              </a:rPr>
              <a:t>Avstrija je leta</a:t>
            </a:r>
            <a:r>
              <a:rPr lang="sl-SI" altLang="sl-SI" sz="1800">
                <a:solidFill>
                  <a:srgbClr val="FF0000"/>
                </a:solidFill>
              </a:rPr>
              <a:t> </a:t>
            </a:r>
            <a:r>
              <a:rPr lang="sl-SI" altLang="sl-SI" sz="1800" b="1">
                <a:solidFill>
                  <a:srgbClr val="FF0000"/>
                </a:solidFill>
              </a:rPr>
              <a:t>1867 </a:t>
            </a:r>
            <a:r>
              <a:rPr lang="sl-SI" altLang="sl-SI" sz="1800">
                <a:solidFill>
                  <a:srgbClr val="000000"/>
                </a:solidFill>
              </a:rPr>
              <a:t>morala popustiti Ogrski (Madžarom). Uveden je bil </a:t>
            </a:r>
            <a:r>
              <a:rPr lang="sl-SI" altLang="sl-SI" sz="1800" b="1">
                <a:solidFill>
                  <a:srgbClr val="FF0000"/>
                </a:solidFill>
              </a:rPr>
              <a:t>DUALIZEM.</a:t>
            </a:r>
          </a:p>
        </p:txBody>
      </p:sp>
      <p:cxnSp>
        <p:nvCxnSpPr>
          <p:cNvPr id="9227" name="AutoShape 11"/>
          <p:cNvCxnSpPr>
            <a:cxnSpLocks noChangeShapeType="1"/>
            <a:stCxn id="9223" idx="2"/>
            <a:endCxn id="9218" idx="1"/>
          </p:cNvCxnSpPr>
          <p:nvPr/>
        </p:nvCxnSpPr>
        <p:spPr bwMode="auto">
          <a:xfrm rot="16200000" flipH="1">
            <a:off x="904876" y="1276350"/>
            <a:ext cx="1066800" cy="650875"/>
          </a:xfrm>
          <a:prstGeom prst="bentConnector2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12"/>
          <p:cNvCxnSpPr>
            <a:cxnSpLocks noChangeShapeType="1"/>
            <a:stCxn id="9223" idx="1"/>
            <a:endCxn id="9224" idx="1"/>
          </p:cNvCxnSpPr>
          <p:nvPr/>
        </p:nvCxnSpPr>
        <p:spPr bwMode="auto">
          <a:xfrm rot="10800000" flipV="1">
            <a:off x="395288" y="881063"/>
            <a:ext cx="144462" cy="3635375"/>
          </a:xfrm>
          <a:prstGeom prst="bentConnector3">
            <a:avLst>
              <a:gd name="adj1" fmla="val 258241"/>
            </a:avLst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81075"/>
            <a:ext cx="2601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22" grpId="0" animBg="1"/>
      <p:bldP spid="9223" grpId="0" animBg="1"/>
      <p:bldP spid="9224" grpId="0" animBg="1"/>
      <p:bldP spid="92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3850" y="3141663"/>
            <a:ext cx="7993063" cy="2665412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3300"/>
                </a:solidFill>
              </a:rPr>
              <a:t>DUALIZEM</a:t>
            </a:r>
            <a:r>
              <a:rPr lang="sl-SI" altLang="sl-SI" sz="18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sl-SI" altLang="sl-SI" sz="1800">
                <a:solidFill>
                  <a:srgbClr val="000000"/>
                </a:solidFill>
              </a:rPr>
              <a:t> Uvedena je bila </a:t>
            </a:r>
            <a:r>
              <a:rPr lang="sl-SI" altLang="sl-SI" sz="1800" b="1">
                <a:solidFill>
                  <a:srgbClr val="000000"/>
                </a:solidFill>
              </a:rPr>
              <a:t>personalna unija: </a:t>
            </a:r>
            <a:r>
              <a:rPr lang="sl-SI" altLang="sl-SI" sz="1800">
                <a:solidFill>
                  <a:srgbClr val="000000"/>
                </a:solidFill>
              </a:rPr>
              <a:t>na čelu </a:t>
            </a:r>
            <a:r>
              <a:rPr lang="sl-SI" altLang="sl-SI" sz="1800">
                <a:solidFill>
                  <a:srgbClr val="FF3300"/>
                </a:solidFill>
              </a:rPr>
              <a:t>razdeljene države</a:t>
            </a:r>
            <a:r>
              <a:rPr lang="sl-SI" altLang="sl-SI" sz="1800">
                <a:solidFill>
                  <a:srgbClr val="000000"/>
                </a:solidFill>
              </a:rPr>
              <a:t> je bil</a:t>
            </a:r>
            <a:r>
              <a:rPr lang="sl-SI" altLang="sl-SI" sz="18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000000"/>
                </a:solidFill>
              </a:rPr>
              <a:t>  Franc Jožef</a:t>
            </a:r>
            <a:r>
              <a:rPr lang="sl-SI" altLang="sl-SI" sz="1800">
                <a:solidFill>
                  <a:srgbClr val="000000"/>
                </a:solidFill>
              </a:rPr>
              <a:t>, ki je bil v </a:t>
            </a:r>
            <a:r>
              <a:rPr lang="sl-SI" altLang="sl-SI" sz="1800">
                <a:solidFill>
                  <a:srgbClr val="FF3300"/>
                </a:solidFill>
              </a:rPr>
              <a:t>avstrijskem </a:t>
            </a:r>
            <a:r>
              <a:rPr lang="sl-SI" altLang="sl-SI" sz="1800">
                <a:solidFill>
                  <a:srgbClr val="000000"/>
                </a:solidFill>
              </a:rPr>
              <a:t>delu </a:t>
            </a:r>
            <a:r>
              <a:rPr lang="sl-SI" altLang="sl-SI" sz="1800" b="1">
                <a:solidFill>
                  <a:srgbClr val="000000"/>
                </a:solidFill>
              </a:rPr>
              <a:t>cesar, </a:t>
            </a:r>
            <a:r>
              <a:rPr lang="sl-SI" altLang="sl-SI" sz="1800">
                <a:solidFill>
                  <a:srgbClr val="000000"/>
                </a:solidFill>
              </a:rPr>
              <a:t>v </a:t>
            </a:r>
            <a:r>
              <a:rPr lang="sl-SI" altLang="sl-SI" sz="1800">
                <a:solidFill>
                  <a:srgbClr val="FF3300"/>
                </a:solidFill>
              </a:rPr>
              <a:t>madžarskem</a:t>
            </a:r>
            <a:r>
              <a:rPr lang="sl-SI" altLang="sl-SI" sz="1800">
                <a:solidFill>
                  <a:srgbClr val="000000"/>
                </a:solidFill>
              </a:rPr>
              <a:t> pa</a:t>
            </a:r>
            <a:r>
              <a:rPr lang="sl-SI" altLang="sl-SI" sz="1800" b="1">
                <a:solidFill>
                  <a:srgbClr val="000000"/>
                </a:solidFill>
              </a:rPr>
              <a:t> kralj</a:t>
            </a:r>
            <a:r>
              <a:rPr lang="sl-SI" altLang="sl-SI" sz="180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8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sl-SI" altLang="sl-SI" sz="1800">
                <a:solidFill>
                  <a:srgbClr val="2A2A7E"/>
                </a:solidFill>
              </a:rPr>
              <a:t> Poleg vladarja in blagajne je bila skupna tudi vojska in zunanja politika; oba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2A2A7E"/>
                </a:solidFill>
              </a:rPr>
              <a:t>  dela sta imela zunanje, vojaško in finančno ministrstvo ter skupne</a:t>
            </a:r>
            <a:r>
              <a:rPr lang="sl-SI" altLang="sl-SI" sz="1800">
                <a:solidFill>
                  <a:srgbClr val="000000"/>
                </a:solidFill>
              </a:rPr>
              <a:t> </a:t>
            </a:r>
            <a:r>
              <a:rPr lang="sl-SI" altLang="sl-SI" sz="1800">
                <a:solidFill>
                  <a:srgbClr val="2A2A7E"/>
                </a:solidFill>
              </a:rPr>
              <a:t>komisije</a:t>
            </a:r>
            <a:r>
              <a:rPr lang="sl-SI" altLang="sl-SI" sz="1800" b="1">
                <a:solidFill>
                  <a:srgbClr val="2A2A7E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sl-SI" sz="800" b="1">
              <a:solidFill>
                <a:srgbClr val="2A2A7E"/>
              </a:solidFill>
            </a:endParaRPr>
          </a:p>
          <a:p>
            <a:pPr>
              <a:spcBef>
                <a:spcPct val="0"/>
              </a:spcBef>
            </a:pPr>
            <a:r>
              <a:rPr lang="sl-SI" altLang="sl-SI" sz="1800" b="1">
                <a:solidFill>
                  <a:srgbClr val="000000"/>
                </a:solidFill>
              </a:rPr>
              <a:t> Nemcem in Madžarom</a:t>
            </a:r>
            <a:r>
              <a:rPr lang="sl-SI" altLang="sl-SI" sz="1800">
                <a:solidFill>
                  <a:srgbClr val="000000"/>
                </a:solidFill>
              </a:rPr>
              <a:t> je avstrijski dualizem prinesel </a:t>
            </a:r>
            <a:r>
              <a:rPr lang="sl-SI" altLang="sl-SI" sz="1800" b="1">
                <a:solidFill>
                  <a:srgbClr val="000000"/>
                </a:solidFill>
              </a:rPr>
              <a:t>samostojnost, </a:t>
            </a:r>
            <a:r>
              <a:rPr lang="sl-SI" altLang="sl-SI" sz="1800">
                <a:solidFill>
                  <a:srgbClr val="000000"/>
                </a:solidFill>
              </a:rPr>
              <a:t>ki je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0000"/>
                </a:solidFill>
              </a:rPr>
              <a:t>  bila</a:t>
            </a:r>
            <a:r>
              <a:rPr lang="sl-SI" altLang="sl-SI" sz="1800" b="1">
                <a:solidFill>
                  <a:srgbClr val="000000"/>
                </a:solidFill>
              </a:rPr>
              <a:t> drugim narodom nedosegljiva</a:t>
            </a:r>
            <a:r>
              <a:rPr lang="sl-SI" altLang="sl-SI" sz="1800">
                <a:solidFill>
                  <a:srgbClr val="000000"/>
                </a:solidFill>
              </a:rPr>
              <a:t> vse do razpada Avstro-Ogrske 1918. 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sl-SI" sz="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sl-SI" altLang="sl-SI" sz="1800" b="1">
                <a:solidFill>
                  <a:srgbClr val="000000"/>
                </a:solidFill>
              </a:rPr>
              <a:t> Nevarnost germanizacije </a:t>
            </a:r>
            <a:r>
              <a:rPr lang="sl-SI" altLang="sl-SI" sz="1800">
                <a:solidFill>
                  <a:srgbClr val="000000"/>
                </a:solidFill>
              </a:rPr>
              <a:t>in </a:t>
            </a:r>
            <a:r>
              <a:rPr lang="sl-SI" altLang="sl-SI" sz="1800" b="1">
                <a:solidFill>
                  <a:srgbClr val="000000"/>
                </a:solidFill>
              </a:rPr>
              <a:t>madžarizacije.</a:t>
            </a:r>
            <a:endParaRPr lang="sl-SI" altLang="sl-SI" sz="1800">
              <a:solidFill>
                <a:srgbClr val="00000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003800" y="404813"/>
            <a:ext cx="3960813" cy="2014537"/>
          </a:xfrm>
          <a:prstGeom prst="rect">
            <a:avLst/>
          </a:prstGeom>
          <a:solidFill>
            <a:srgbClr val="FEF8CA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0000"/>
                </a:solidFill>
              </a:rPr>
              <a:t>Avstrija se je gospodarsko razvijala,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0000"/>
                </a:solidFill>
              </a:rPr>
              <a:t>v primerjavi z Anglijo in Prusijo pa je precej zaostajala.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000000"/>
                </a:solidFill>
              </a:rPr>
              <a:t>Na vzhodu in Balkanu, ki se je ravno otresel turške nadvlade, je Avstrija veljala za bogato, kultivirano, pravno urejeno in stabilno državo.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3850" y="333375"/>
            <a:ext cx="4608513" cy="257333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/>
              <a:t>Ustavna doba:</a:t>
            </a:r>
            <a:r>
              <a:rPr lang="sl-SI" altLang="sl-SI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1859. je bil odpravljen Bachov absolutizem, </a:t>
            </a:r>
            <a:r>
              <a:rPr lang="sl-SI" altLang="sl-SI" sz="1800" b="1"/>
              <a:t>reforme v državi</a:t>
            </a:r>
            <a:r>
              <a:rPr lang="sl-SI" altLang="sl-SI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FF3300"/>
                </a:solidFill>
              </a:rPr>
              <a:t>Politične stranke</a:t>
            </a:r>
            <a:r>
              <a:rPr lang="sl-SI" altLang="sl-SI" sz="1800" b="1"/>
              <a:t> </a:t>
            </a:r>
            <a:r>
              <a:rPr lang="sl-SI" altLang="sl-SI" sz="1800"/>
              <a:t>delimo na dve skupini: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</a:t>
            </a:r>
            <a:r>
              <a:rPr lang="sl-SI" altLang="sl-SI" sz="1800" b="1">
                <a:solidFill>
                  <a:srgbClr val="2A2A7E"/>
                </a:solidFill>
              </a:rPr>
              <a:t>liberalci</a:t>
            </a:r>
            <a:r>
              <a:rPr lang="sl-SI" altLang="sl-SI" sz="1800"/>
              <a:t>, (meščanstvo): zagovarjali  so centralizem, svobodo posameznika in gospodarsko svobodo;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</a:t>
            </a:r>
            <a:r>
              <a:rPr lang="sl-SI" altLang="sl-SI" sz="1800" b="1">
                <a:solidFill>
                  <a:schemeClr val="hlink"/>
                </a:solidFill>
              </a:rPr>
              <a:t>konservativci</a:t>
            </a:r>
            <a:r>
              <a:rPr lang="sl-SI" altLang="sl-SI" sz="1800"/>
              <a:t>: veleposestniki in kmetje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(tradicionalne vrednote).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 autoUpdateAnimBg="0"/>
      <p:bldP spid="8199" grpId="0" animBg="1"/>
      <p:bldP spid="82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73112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755650" y="5540375"/>
            <a:ext cx="69992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Naštej narode, ki so živeli v  avstrijskem cesarstvu!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Katere pokrajine so po uvedbi dualizma 1867 pripadale avstrijskemu delu?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Katere pokrajine so pripadale madžarskemu delu?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Kako se je imenovala nova država?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95288" y="943893"/>
            <a:ext cx="4248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>
                <a:solidFill>
                  <a:srgbClr val="3333FF"/>
                </a:solidFill>
              </a:rPr>
              <a:t>1. </a:t>
            </a:r>
            <a:r>
              <a:rPr lang="sl-SI" altLang="sl-SI" sz="2000" b="1" dirty="0" smtClean="0">
                <a:solidFill>
                  <a:srgbClr val="3333FF"/>
                </a:solidFill>
              </a:rPr>
              <a:t>Nastanek Italije</a:t>
            </a:r>
            <a:endParaRPr lang="sl-SI" altLang="sl-SI" sz="2000" b="1" dirty="0">
              <a:solidFill>
                <a:srgbClr val="3333FF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98898" y="1417349"/>
            <a:ext cx="8449565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/>
              <a:t>Po uspešni</a:t>
            </a:r>
            <a:r>
              <a:rPr lang="sl-SI" altLang="sl-SI" sz="1800" b="1" dirty="0"/>
              <a:t> vojni proti Avstriji </a:t>
            </a:r>
            <a:r>
              <a:rPr lang="sl-SI" altLang="sl-SI" sz="1800" dirty="0"/>
              <a:t>je leta 1861 nastala </a:t>
            </a:r>
            <a:r>
              <a:rPr lang="sl-SI" altLang="sl-SI" sz="1800" b="1" dirty="0"/>
              <a:t>Kraljevina </a:t>
            </a:r>
            <a:r>
              <a:rPr lang="sl-SI" altLang="sl-SI" sz="1800" b="1" dirty="0" smtClean="0"/>
              <a:t>Italija</a:t>
            </a:r>
            <a:r>
              <a:rPr lang="sl-SI" altLang="sl-SI" sz="1800" dirty="0"/>
              <a:t> </a:t>
            </a:r>
            <a:r>
              <a:rPr lang="sl-SI" altLang="sl-SI" sz="1800" dirty="0" smtClean="0"/>
              <a:t>(Viktor </a:t>
            </a:r>
            <a:r>
              <a:rPr lang="sl-SI" altLang="sl-SI" sz="1800" dirty="0"/>
              <a:t>Emanuel II</a:t>
            </a:r>
            <a:r>
              <a:rPr lang="sl-SI" altLang="sl-SI" sz="1800" dirty="0" smtClean="0"/>
              <a:t>.). Pomembno vlogo imajo Cavour, Mazzini in </a:t>
            </a:r>
            <a:r>
              <a:rPr lang="sl-SI" altLang="sl-SI" sz="1800" dirty="0"/>
              <a:t>G</a:t>
            </a:r>
            <a:r>
              <a:rPr lang="sl-SI" altLang="sl-SI" sz="1800" dirty="0" smtClean="0"/>
              <a:t>aribaldi. Do leta 1870 se razširi na celoten Apeninski polotok.</a:t>
            </a:r>
            <a:endParaRPr lang="sl-SI" altLang="sl-SI" sz="1800" dirty="0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95288" y="188913"/>
            <a:ext cx="8424862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 b="1" dirty="0" smtClean="0">
                <a:solidFill>
                  <a:srgbClr val="FFFF00"/>
                </a:solidFill>
              </a:rPr>
              <a:t>4. 3 NACIONALNA GIBANJA</a:t>
            </a:r>
            <a:endParaRPr lang="sl-SI" altLang="sl-SI" sz="2400" b="1" dirty="0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8898" y="2380878"/>
            <a:ext cx="434454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 smtClean="0">
                <a:solidFill>
                  <a:srgbClr val="3333FF"/>
                </a:solidFill>
              </a:rPr>
              <a:t>2. Združitev Nemčije</a:t>
            </a:r>
            <a:endParaRPr lang="sl-SI" altLang="sl-SI" sz="2000" b="1" dirty="0">
              <a:solidFill>
                <a:srgbClr val="3333FF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8899" y="2852936"/>
            <a:ext cx="8521252" cy="922338"/>
          </a:xfrm>
          <a:prstGeom prst="rect">
            <a:avLst/>
          </a:prstGeom>
          <a:solidFill>
            <a:srgbClr val="FFF5D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/>
              <a:t>Združitev</a:t>
            </a:r>
            <a:r>
              <a:rPr lang="sl-SI" altLang="sl-SI" sz="1800" b="1" dirty="0"/>
              <a:t> </a:t>
            </a:r>
            <a:r>
              <a:rPr lang="sl-SI" altLang="sl-SI" sz="1800" dirty="0" smtClean="0"/>
              <a:t>je </a:t>
            </a:r>
            <a:r>
              <a:rPr lang="sl-SI" altLang="sl-SI" sz="1800" dirty="0"/>
              <a:t>potekala </a:t>
            </a:r>
            <a:r>
              <a:rPr lang="sl-SI" altLang="sl-SI" sz="1800" b="1" dirty="0"/>
              <a:t>postopoma</a:t>
            </a:r>
            <a:r>
              <a:rPr lang="sl-SI" altLang="sl-SI" sz="1800" dirty="0"/>
              <a:t>: Leta 1866 je Prusija združila severne nemške države. </a:t>
            </a:r>
            <a:r>
              <a:rPr lang="sl-SI" altLang="sl-SI" sz="1800" dirty="0" smtClean="0"/>
              <a:t>Leta </a:t>
            </a:r>
            <a:r>
              <a:rPr lang="sl-SI" altLang="sl-SI" sz="1800" dirty="0"/>
              <a:t>1870 je </a:t>
            </a:r>
            <a:r>
              <a:rPr lang="sl-SI" altLang="sl-SI" sz="1800" b="1" dirty="0"/>
              <a:t>Bismarck</a:t>
            </a:r>
            <a:r>
              <a:rPr lang="sl-SI" altLang="sl-SI" sz="1800" dirty="0"/>
              <a:t> po zmagi v nemško-francoski vojni priključil še južne nemške </a:t>
            </a:r>
            <a:r>
              <a:rPr lang="sl-SI" altLang="sl-SI" sz="1800" dirty="0" smtClean="0"/>
              <a:t>države in leta 1871 razglasijo ustanovitev </a:t>
            </a:r>
            <a:r>
              <a:rPr lang="sl-SI" altLang="sl-SI" sz="1800" b="1" dirty="0" smtClean="0"/>
              <a:t>Nemškega cesarstva</a:t>
            </a:r>
            <a:r>
              <a:rPr lang="sl-SI" altLang="sl-SI" sz="1800" dirty="0" smtClean="0"/>
              <a:t>. </a:t>
            </a:r>
            <a:endParaRPr lang="sl-SI" altLang="sl-SI" sz="18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8898" y="3861048"/>
            <a:ext cx="344222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 smtClean="0">
                <a:solidFill>
                  <a:srgbClr val="3333FF"/>
                </a:solidFill>
              </a:rPr>
              <a:t>3. Nastanek Avstro-Ogrske</a:t>
            </a:r>
            <a:endParaRPr lang="sl-SI" altLang="sl-SI" sz="2000" b="1" dirty="0">
              <a:solidFill>
                <a:srgbClr val="3333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5183" y="4424893"/>
            <a:ext cx="8463280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2A2A7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 smtClean="0">
                <a:solidFill>
                  <a:srgbClr val="000000"/>
                </a:solidFill>
              </a:rPr>
              <a:t>Zaradi vojaških porazov z Italijo in Prusijo in notranjih težav (nacionalni spori, gospodarsko zaostajanje …) je Avstrija </a:t>
            </a:r>
            <a:r>
              <a:rPr lang="sl-SI" altLang="sl-SI" sz="1800" dirty="0">
                <a:solidFill>
                  <a:srgbClr val="000000"/>
                </a:solidFill>
              </a:rPr>
              <a:t>je leta</a:t>
            </a:r>
            <a:r>
              <a:rPr lang="sl-SI" altLang="sl-SI" sz="1800" dirty="0">
                <a:solidFill>
                  <a:srgbClr val="FF0000"/>
                </a:solidFill>
              </a:rPr>
              <a:t> </a:t>
            </a:r>
            <a:r>
              <a:rPr lang="sl-SI" altLang="sl-SI" sz="1800" b="1" dirty="0">
                <a:solidFill>
                  <a:srgbClr val="FF0000"/>
                </a:solidFill>
              </a:rPr>
              <a:t>1867 </a:t>
            </a:r>
            <a:r>
              <a:rPr lang="sl-SI" altLang="sl-SI" sz="1800" dirty="0">
                <a:solidFill>
                  <a:srgbClr val="000000"/>
                </a:solidFill>
              </a:rPr>
              <a:t>morala popustiti Ogrski (Madžarom). Uveden je bil </a:t>
            </a:r>
            <a:r>
              <a:rPr lang="sl-SI" altLang="sl-SI" sz="1800" b="1" dirty="0">
                <a:solidFill>
                  <a:srgbClr val="FF0000"/>
                </a:solidFill>
              </a:rPr>
              <a:t>DUALIZEM</a:t>
            </a:r>
            <a:r>
              <a:rPr lang="sl-SI" altLang="sl-SI" sz="1800" b="1" dirty="0" smtClean="0">
                <a:solidFill>
                  <a:srgbClr val="FF0000"/>
                </a:solidFill>
              </a:rPr>
              <a:t>. </a:t>
            </a:r>
            <a:r>
              <a:rPr lang="sl-SI" altLang="sl-SI" sz="1800" dirty="0" smtClean="0"/>
              <a:t>Dvojna država, ki jo je povezoval vladar, vojska, zunanja politika … Okrepita se </a:t>
            </a:r>
            <a:r>
              <a:rPr lang="sl-SI" altLang="sl-SI" sz="1800" b="1" dirty="0" smtClean="0"/>
              <a:t>germanizacija</a:t>
            </a:r>
            <a:r>
              <a:rPr lang="sl-SI" altLang="sl-SI" sz="1800" dirty="0" smtClean="0"/>
              <a:t> in </a:t>
            </a:r>
            <a:r>
              <a:rPr lang="sl-SI" altLang="sl-SI" sz="1800" b="1" dirty="0" smtClean="0"/>
              <a:t>madžarizacija</a:t>
            </a:r>
            <a:r>
              <a:rPr lang="sl-SI" altLang="sl-SI" sz="1800" dirty="0" smtClean="0"/>
              <a:t>.</a:t>
            </a:r>
            <a:endParaRPr lang="sl-SI" altLang="sl-SI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808</Words>
  <Application>Microsoft Office PowerPoint</Application>
  <PresentationFormat>Diaprojekcija na zaslonu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Ministerstvo za Šolstvo</dc:creator>
  <cp:lastModifiedBy>rbrate@guest.arnes.si</cp:lastModifiedBy>
  <cp:revision>30</cp:revision>
  <dcterms:created xsi:type="dcterms:W3CDTF">2010-07-28T10:55:45Z</dcterms:created>
  <dcterms:modified xsi:type="dcterms:W3CDTF">2020-04-07T17:29:32Z</dcterms:modified>
</cp:coreProperties>
</file>