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4"/>
  </p:notesMasterIdLst>
  <p:handoutMasterIdLst>
    <p:handoutMasterId r:id="rId25"/>
  </p:handoutMasterIdLst>
  <p:sldIdLst>
    <p:sldId id="257" r:id="rId2"/>
    <p:sldId id="334" r:id="rId3"/>
    <p:sldId id="335" r:id="rId4"/>
    <p:sldId id="330" r:id="rId5"/>
    <p:sldId id="258" r:id="rId6"/>
    <p:sldId id="288" r:id="rId7"/>
    <p:sldId id="299" r:id="rId8"/>
    <p:sldId id="300" r:id="rId9"/>
    <p:sldId id="294" r:id="rId10"/>
    <p:sldId id="337" r:id="rId11"/>
    <p:sldId id="338" r:id="rId12"/>
    <p:sldId id="339" r:id="rId13"/>
    <p:sldId id="340" r:id="rId14"/>
    <p:sldId id="348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07" r:id="rId23"/>
  </p:sldIdLst>
  <p:sldSz cx="9144000" cy="6858000" type="screen4x3"/>
  <p:notesSz cx="6797675" cy="9928225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93D3"/>
    <a:srgbClr val="667F1E"/>
    <a:srgbClr val="3154A3"/>
    <a:srgbClr val="2976AB"/>
    <a:srgbClr val="008080"/>
    <a:srgbClr val="C42127"/>
    <a:srgbClr val="00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72" autoAdjust="0"/>
    <p:restoredTop sz="94601" autoAdjust="0"/>
  </p:normalViewPr>
  <p:slideViewPr>
    <p:cSldViewPr>
      <p:cViewPr varScale="1">
        <p:scale>
          <a:sx n="88" d="100"/>
          <a:sy n="88" d="100"/>
        </p:scale>
        <p:origin x="926" y="62"/>
      </p:cViewPr>
      <p:guideLst>
        <p:guide orient="horz" pos="1776"/>
        <p:guide pos="1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88BEE2C-56D5-4876-B5FE-5F21D31C7801}" type="slidenum">
              <a:rPr lang="fr-FR" altLang="sl-SI"/>
              <a:pPr/>
              <a:t>‹#›</a:t>
            </a:fld>
            <a:endParaRPr lang="fr-FR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04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95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8BF661F8-18FF-4471-94F8-9DD7C98E471C}" type="slidenum">
              <a:rPr lang="fr-FR" altLang="sl-SI"/>
              <a:pPr/>
              <a:t>‹#›</a:t>
            </a:fld>
            <a:endParaRPr lang="fr-FR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6E650A7-73DC-4371-87CF-264FB3389015}" type="slidenum">
              <a:rPr lang="fr-FR" altLang="sl-SI" sz="1200"/>
              <a:pPr eaLnBrk="1" hangingPunct="1"/>
              <a:t>1</a:t>
            </a:fld>
            <a:endParaRPr lang="fr-FR" altLang="sl-SI" sz="120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E59E7BE-AD0B-460C-9DAC-57F7BC18D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90B0F8B-DBA2-4D5F-B224-52690CE3004A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443C749A-41B5-4AAB-8B28-54D719572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8AE52497-98D7-4E2D-B2EB-7FB4F951A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79654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84F7D61C-32E2-4C44-BF43-20D3AA779F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65FF0AA3-B1CB-4899-96A6-A588D73E52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6AC74E6C-7975-4A13-9ED8-24E26492D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602" indent="-28869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4773" indent="-23095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6682" indent="-23095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591" indent="-23095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938562-0107-4492-A4A7-BF8F00CD983C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fr-FR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2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057DB804-39B8-4E2D-88BC-1A6138D30F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D105F0-2C9C-40F1-8CE1-6C4C4E83CEA8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1231DBFF-F0D2-47D0-936B-AC7EA6A10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09B1DB48-7B70-4EA1-93C0-E5B9DC08F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5219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057DB804-39B8-4E2D-88BC-1A6138D30F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D105F0-2C9C-40F1-8CE1-6C4C4E83CEA8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1231DBFF-F0D2-47D0-936B-AC7EA6A10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09B1DB48-7B70-4EA1-93C0-E5B9DC08F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93971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37C217EA-2140-4E14-9A26-2C85822A0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816714-4F0E-40D7-9005-F8849BF59508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08C9F55D-B70C-4364-B659-3800FF46D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EDAC1AA8-9D18-4039-B610-78769D97B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51420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1846480-12E3-4A17-AEEB-F170AA4AE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356D71-7A0E-4CC9-9204-525DC24AA790}" type="slidenum">
              <a:rPr lang="fr-FR" altLang="nl-B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16</a:t>
            </a:fld>
            <a:endParaRPr lang="fr-FR" altLang="nl-B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00D4DCAE-6F22-4BE4-BD31-EAA25CAEE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8F88360F-06AF-4A52-92DF-6C46847A1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/>
          </a:p>
        </p:txBody>
      </p:sp>
    </p:spTree>
    <p:extLst>
      <p:ext uri="{BB962C8B-B14F-4D97-AF65-F5344CB8AC3E}">
        <p14:creationId xmlns:p14="http://schemas.microsoft.com/office/powerpoint/2010/main" val="329178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FCB51D87-121A-4F3B-A16C-B9ED5BBD74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D569F0-10ED-422E-91BE-68CA5E41B64D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17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C859238E-FDB9-444A-A423-2EB70136A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3AA26472-EC51-4BF4-9109-B946BD08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68981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551D6559-49CB-4B9E-AF47-CD0BF44DA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785ED-4D7C-4370-9A76-2C8263F599A3}" type="slidenum">
              <a:rPr lang="fr-FR" altLang="nl-B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18</a:t>
            </a:fld>
            <a:endParaRPr lang="fr-FR" altLang="nl-B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8CF84FF-AD7F-4497-A78A-F0BE00E1F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D3D2A24E-F66E-424B-97F7-A5F34DEB1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/>
          </a:p>
        </p:txBody>
      </p:sp>
    </p:spTree>
    <p:extLst>
      <p:ext uri="{BB962C8B-B14F-4D97-AF65-F5344CB8AC3E}">
        <p14:creationId xmlns:p14="http://schemas.microsoft.com/office/powerpoint/2010/main" val="2380471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B4FC4CC2-A281-409F-AA6C-A36BD9560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51AE31-41A9-4658-80B2-7FF2C8613D66}" type="slidenum">
              <a:rPr lang="fr-FR" altLang="nl-B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19</a:t>
            </a:fld>
            <a:endParaRPr lang="fr-FR" altLang="nl-B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BB1065C-565C-4977-BACC-16E1895CF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3A7BB223-73CD-4146-85C4-93D56BC63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/>
          </a:p>
        </p:txBody>
      </p:sp>
    </p:spTree>
    <p:extLst>
      <p:ext uri="{BB962C8B-B14F-4D97-AF65-F5344CB8AC3E}">
        <p14:creationId xmlns:p14="http://schemas.microsoft.com/office/powerpoint/2010/main" val="1289346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7CCA7FF1-0196-427F-B512-C15897FD2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D1E639-BF8A-4B0D-8D83-60CCA15C79A2}" type="slidenum">
              <a:rPr lang="fr-F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20</a:t>
            </a:fld>
            <a:endParaRPr lang="fr-FR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493D30B0-AC1B-489B-8662-4D067ADEE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B6EE628B-D5BE-448D-9D6B-4FFA77909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8731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AF65740-2A36-491E-8D96-3068D24B37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F5CC66B-9B28-455C-A97F-99D0A3BE81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950B4C3-6F58-4EF5-A7A9-5EEE56E94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B5BDF3-2027-4E13-9048-ADE736D06F1E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2057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BA766397-4964-429C-A932-2963853AB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AC56569-40B2-4E6D-8356-155EAB3785EE}" type="slidenum">
              <a:rPr lang="fr-FR" altLang="nl-B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21</a:t>
            </a:fld>
            <a:endParaRPr lang="fr-FR" altLang="nl-B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4A32565F-15F1-47FB-9457-7702F5317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95EA4177-13B6-487C-8F70-91B4C8D3E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675111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96F5A5-D27C-4A48-A4FD-CF590BBFF126}" type="slidenum">
              <a:rPr lang="fr-FR" altLang="sl-SI" sz="1200"/>
              <a:pPr eaLnBrk="1" hangingPunct="1"/>
              <a:t>22</a:t>
            </a:fld>
            <a:endParaRPr lang="fr-FR" altLang="sl-SI" sz="120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6F84CF1-D338-4A6C-ACB6-69D940C70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A6BDE7-AC89-4FC3-9051-1E13160BD71C}" type="slidenum">
              <a:rPr lang="fr-FR" altLang="nl-B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fr-FR" altLang="nl-B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D522EA4-9628-4E79-ACB9-6A9BBF24F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1D6D933-2C9A-47EE-9DF3-A591746AF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nl-B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5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B94655-5F57-4EA9-B0E3-1EF2160DC593}" type="slidenum">
              <a:rPr lang="fr-FR" altLang="sl-SI" sz="1200"/>
              <a:pPr eaLnBrk="1" hangingPunct="1"/>
              <a:t>5</a:t>
            </a:fld>
            <a:endParaRPr lang="fr-FR" altLang="sl-SI" sz="1200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FB461D-771F-4BDE-9959-2C24C7537509}" type="slidenum">
              <a:rPr lang="fr-FR" altLang="sl-SI" sz="1200"/>
              <a:pPr eaLnBrk="1" hangingPunct="1"/>
              <a:t>6</a:t>
            </a:fld>
            <a:endParaRPr lang="fr-FR" altLang="sl-SI" sz="120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D59AB6-D469-4A27-8FE8-3516F16CBF29}" type="slidenum">
              <a:rPr lang="fr-FR" altLang="sl-SI" sz="1200"/>
              <a:pPr eaLnBrk="1" hangingPunct="1"/>
              <a:t>7</a:t>
            </a:fld>
            <a:endParaRPr lang="fr-FR" altLang="sl-SI" sz="120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2A3BA2-4CAE-42BC-91BA-4101F725D903}" type="slidenum">
              <a:rPr lang="fr-FR" altLang="sl-SI" sz="1200"/>
              <a:pPr eaLnBrk="1" hangingPunct="1"/>
              <a:t>8</a:t>
            </a:fld>
            <a:endParaRPr lang="fr-FR" altLang="sl-SI" sz="120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069B1F-D99B-43BF-BC6D-6F623FFA7BFB}" type="slidenum">
              <a:rPr lang="fr-FR" altLang="sl-SI" sz="1200"/>
              <a:pPr eaLnBrk="1" hangingPunct="1"/>
              <a:t>9</a:t>
            </a:fld>
            <a:endParaRPr lang="fr-FR" altLang="sl-SI" sz="120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sl-SI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80F5088A-DA89-4E9C-9CDD-98E6D5ABA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2D688686-EF98-4BF5-821C-408585C963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C3A81BA9-5616-4402-A9BD-67FACB096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6AAE97-E74F-40DD-8F7C-56A604DC2723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227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2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408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408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9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74279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16165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6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2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30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48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1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7427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Cliquez pour modifier les styles du texte du masque</a:t>
            </a:r>
          </a:p>
          <a:p>
            <a:pPr lvl="1"/>
            <a:r>
              <a:rPr lang="en-US" altLang="sl-SI" smtClean="0"/>
              <a:t>Deuxième niveau</a:t>
            </a:r>
          </a:p>
          <a:p>
            <a:pPr lvl="2"/>
            <a:r>
              <a:rPr lang="en-US" altLang="sl-SI" smtClean="0"/>
              <a:t>Troisième niveau</a:t>
            </a:r>
          </a:p>
          <a:p>
            <a:pPr lvl="3"/>
            <a:r>
              <a:rPr lang="en-US" altLang="sl-SI" smtClean="0"/>
              <a:t>Quatrième niveau</a:t>
            </a:r>
          </a:p>
          <a:p>
            <a:pPr lvl="4"/>
            <a:r>
              <a:rPr lang="en-US" altLang="sl-SI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media6.m4a"/><Relationship Id="rId7" Type="http://schemas.openxmlformats.org/officeDocument/2006/relationships/image" Target="../media/image8.jpg"/><Relationship Id="rId2" Type="http://schemas.microsoft.com/office/2007/relationships/media" Target="../media/media6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708427" y="3212976"/>
            <a:ext cx="5925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EVROPSKE USTANOVE</a:t>
            </a:r>
            <a:endParaRPr lang="sl-SI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2"/>
    </mc:Choice>
    <mc:Fallback>
      <p:transition spd="slow" advTm="2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BB70EC32-BDF3-4258-B055-81525247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828"/>
            <a:ext cx="7886700" cy="723900"/>
          </a:xfrm>
        </p:spPr>
        <p:txBody>
          <a:bodyPr/>
          <a:lstStyle/>
          <a:p>
            <a:pPr algn="ctr" eaLnBrk="1" hangingPunct="1"/>
            <a:r>
              <a:rPr lang="en-GB" altLang="nl-B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Svet</a:t>
            </a:r>
            <a:r>
              <a:rPr lang="en-GB" altLang="nl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nl-B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ministrov</a:t>
            </a:r>
            <a:r>
              <a:rPr lang="en-GB" altLang="nl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altLang="nl-B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način</a:t>
            </a:r>
            <a:r>
              <a:rPr lang="en-GB" altLang="nl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nl-BE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glasovanja</a:t>
            </a:r>
            <a:endParaRPr lang="nl-BE" altLang="nl-BE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2980DFF3-00CD-4B1B-8E4D-73D46E23A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250" y="1514475"/>
            <a:ext cx="7635875" cy="4351338"/>
          </a:xfrm>
        </p:spPr>
        <p:txBody>
          <a:bodyPr/>
          <a:lstStyle/>
          <a:p>
            <a:endParaRPr lang="en-GB" alt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800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Večina</a:t>
            </a:r>
            <a:r>
              <a:rPr lang="en-GB" altLang="en-US" sz="1800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1800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odločitev</a:t>
            </a:r>
            <a:r>
              <a:rPr lang="en-GB" altLang="en-US" sz="1800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GB" altLang="en-US" sz="1800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Svetu</a:t>
            </a:r>
            <a:r>
              <a:rPr lang="en-GB" altLang="en-US" sz="1800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</a:t>
            </a:r>
            <a:r>
              <a:rPr lang="en-GB" altLang="en-US" sz="1800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sprejetih</a:t>
            </a:r>
            <a:r>
              <a:rPr lang="en-GB" altLang="en-US" sz="1800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GB" altLang="en-US" sz="1800" b="1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</a:t>
            </a:r>
            <a:r>
              <a:rPr lang="en-GB" altLang="en-US" sz="1800" b="1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dvojno</a:t>
            </a:r>
            <a:r>
              <a:rPr lang="en-GB" altLang="en-US" sz="1800" b="1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1800" b="1" dirty="0" err="1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večino</a:t>
            </a:r>
            <a:r>
              <a:rPr lang="en-GB" altLang="en-US" sz="1800" b="1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GB" altLang="en-US" sz="1800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GB" altLang="en-US" sz="1800" b="1" dirty="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Odločitev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morajo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podpreti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vsaj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: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•	55 %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držav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članic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•	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Države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članice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,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ki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predstavljajo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65 % </a:t>
            </a:r>
            <a:r>
              <a:rPr lang="en-GB" altLang="en-US" sz="1600" dirty="0" err="1">
                <a:solidFill>
                  <a:srgbClr val="595959"/>
                </a:solidFill>
                <a:latin typeface="Verdana" panose="020B0604030504040204" pitchFamily="34" charset="0"/>
              </a:rPr>
              <a:t>prebivalcev</a:t>
            </a:r>
            <a:r>
              <a:rPr lang="en-GB" altLang="en-US" sz="1600" dirty="0">
                <a:solidFill>
                  <a:srgbClr val="595959"/>
                </a:solidFill>
                <a:latin typeface="Verdana" panose="020B0604030504040204" pitchFamily="34" charset="0"/>
              </a:rPr>
              <a:t> EU</a:t>
            </a:r>
          </a:p>
          <a:p>
            <a:endParaRPr lang="en-GB" altLang="en-US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9"/>
    </mc:Choice>
    <mc:Fallback>
      <p:transition spd="slow" advTm="2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0FABDA0-2B50-4602-889B-95B6A3BEB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207963"/>
            <a:ext cx="7427913" cy="5048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Vrh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Evropskega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sveta</a:t>
            </a:r>
            <a:endParaRPr lang="en-US" altLang="en-US" sz="2000" dirty="0">
              <a:solidFill>
                <a:srgbClr val="FFFFFF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971" name="Rectangle 4">
            <a:extLst>
              <a:ext uri="{FF2B5EF4-FFF2-40B4-BE49-F238E27FC236}">
                <a16:creationId xmlns:a16="http://schemas.microsoft.com/office/drawing/2014/main" id="{F5CB3F5D-E876-4A90-A403-2601530DA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5040313"/>
            <a:ext cx="691197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Poteka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vsaj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štirikrat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leto</a:t>
            </a:r>
            <a:endParaRPr lang="en-US" alt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Določa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splošne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smernice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politike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EU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Pre</a:t>
            </a:r>
            <a:r>
              <a:rPr lang="sl-SI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dsednik</a:t>
            </a:r>
            <a:r>
              <a:rPr lang="sl-SI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: Charles </a:t>
            </a:r>
            <a:r>
              <a:rPr lang="sl-SI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Michel</a:t>
            </a:r>
            <a:endParaRPr lang="en-US" alt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DD947A53-D050-4232-A0A4-FEE3AAB38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1389063"/>
            <a:ext cx="52720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59AC2"/>
                </a:solidFill>
                <a:latin typeface="Verdana" panose="020B0604030504040204" pitchFamily="34" charset="0"/>
              </a:rPr>
              <a:t>Vrh voditeljev držav in vlad vseh držav EU</a:t>
            </a:r>
            <a:br>
              <a:rPr lang="en-US" altLang="en-US" sz="1800">
                <a:solidFill>
                  <a:srgbClr val="359AC2"/>
                </a:solidFill>
                <a:latin typeface="Verdana" panose="020B0604030504040204" pitchFamily="34" charset="0"/>
              </a:rPr>
            </a:br>
            <a:endParaRPr lang="en-US" altLang="en-US" sz="1500" b="1">
              <a:solidFill>
                <a:srgbClr val="00B0F0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60" y="1739900"/>
            <a:ext cx="4678005" cy="3118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8"/>
    </mc:Choice>
    <mc:Fallback>
      <p:transition spd="slow" advTm="2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>
            <a:extLst>
              <a:ext uri="{FF2B5EF4-FFF2-40B4-BE49-F238E27FC236}">
                <a16:creationId xmlns:a16="http://schemas.microsoft.com/office/drawing/2014/main" id="{388C29AE-65AE-4903-80F6-F01531F97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5" y="404664"/>
            <a:ext cx="6385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Visoki predstavnik za zunanje zadeve in varnost</a:t>
            </a:r>
            <a:endParaRPr lang="en-US" altLang="en-US" sz="20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A14F8BCB-5060-47C5-B0C3-D5A20425C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43163"/>
            <a:ext cx="4824412" cy="19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lang="en-US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D</a:t>
            </a:r>
            <a:r>
              <a:rPr lang="sl-SI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vojna vloga</a:t>
            </a:r>
            <a:r>
              <a:rPr lang="en-US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: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–"/>
              <a:defRPr/>
            </a:pPr>
            <a:r>
              <a:rPr lang="sl-SI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Predseduje zasedanjem Sveta za zunanje zadeve</a:t>
            </a:r>
            <a:endParaRPr lang="en-US" altLang="en-US" sz="135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–"/>
              <a:defRPr/>
            </a:pPr>
            <a:r>
              <a:rPr lang="sl-SI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Podpredsednik Evropske komisije</a:t>
            </a:r>
            <a:endParaRPr lang="en-US" altLang="en-US" sz="135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 sz="1400" dirty="0" err="1">
                <a:solidFill>
                  <a:srgbClr val="595959"/>
                </a:solidFill>
                <a:latin typeface="Verdana" panose="020B0604030504040204" pitchFamily="34" charset="0"/>
              </a:rPr>
              <a:t>Vodi</a:t>
            </a:r>
            <a:r>
              <a:rPr lang="en-US" altLang="en-US" sz="14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595959"/>
                </a:solidFill>
                <a:latin typeface="Verdana" panose="020B0604030504040204" pitchFamily="34" charset="0"/>
              </a:rPr>
              <a:t>skupno</a:t>
            </a:r>
            <a:r>
              <a:rPr lang="en-US" altLang="en-US" sz="14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595959"/>
                </a:solidFill>
                <a:latin typeface="Verdana" panose="020B0604030504040204" pitchFamily="34" charset="0"/>
              </a:rPr>
              <a:t>zunanjo</a:t>
            </a:r>
            <a:r>
              <a:rPr lang="en-US" altLang="en-US" sz="1400" dirty="0">
                <a:solidFill>
                  <a:srgbClr val="595959"/>
                </a:solidFill>
                <a:latin typeface="Verdana" panose="020B0604030504040204" pitchFamily="34" charset="0"/>
              </a:rPr>
              <a:t> in </a:t>
            </a:r>
            <a:r>
              <a:rPr lang="en-US" altLang="en-US" sz="1400" dirty="0" err="1">
                <a:solidFill>
                  <a:srgbClr val="595959"/>
                </a:solidFill>
                <a:latin typeface="Verdana" panose="020B0604030504040204" pitchFamily="34" charset="0"/>
              </a:rPr>
              <a:t>varnostno</a:t>
            </a:r>
            <a:r>
              <a:rPr lang="en-US" altLang="en-US" sz="14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595959"/>
                </a:solidFill>
                <a:latin typeface="Verdana" panose="020B0604030504040204" pitchFamily="34" charset="0"/>
              </a:rPr>
              <a:t>politiko</a:t>
            </a:r>
            <a:endParaRPr lang="en-US" altLang="en-US" sz="14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lang="sl-SI" altLang="en-US" sz="1350" dirty="0">
                <a:solidFill>
                  <a:srgbClr val="595959"/>
                </a:solidFill>
                <a:latin typeface="Verdana" panose="020B0604030504040204" pitchFamily="34" charset="0"/>
              </a:rPr>
              <a:t>Vodja Evropske službe za zunanje delovanje</a:t>
            </a:r>
            <a:endParaRPr lang="en-US" altLang="en-US" sz="1350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4B640EE-16F0-4F49-830E-7C48746D5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909763"/>
            <a:ext cx="507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Josep Borrell</a:t>
            </a:r>
          </a:p>
        </p:txBody>
      </p:sp>
      <p:pic>
        <p:nvPicPr>
          <p:cNvPr id="78853" name="Picture 1">
            <a:extLst>
              <a:ext uri="{FF2B5EF4-FFF2-40B4-BE49-F238E27FC236}">
                <a16:creationId xmlns:a16="http://schemas.microsoft.com/office/drawing/2014/main" id="{DCF86475-7C71-430E-8A81-7F7F5073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495550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2"/>
    </mc:Choice>
    <mc:Fallback>
      <p:transition spd="slow" advTm="3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824782C3-7352-4ADE-B871-0C7E17463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9" y="115888"/>
            <a:ext cx="7770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Evropska komisija – zastopanje skupnih interesov</a:t>
            </a:r>
            <a:endParaRPr lang="en-US" altLang="en-US" sz="20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DED1588-47B9-4793-95E7-33971435C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321" y="1297176"/>
            <a:ext cx="6834187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59AC2"/>
                </a:solidFill>
                <a:latin typeface="Verdana"/>
              </a:rPr>
              <a:t>2</a:t>
            </a:r>
            <a:r>
              <a:rPr lang="sl-SI" dirty="0">
                <a:solidFill>
                  <a:srgbClr val="359AC2"/>
                </a:solidFill>
                <a:latin typeface="Verdana"/>
              </a:rPr>
              <a:t>7 komisarjev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,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po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eden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iz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vsake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države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EU</a:t>
            </a:r>
            <a:br>
              <a:rPr lang="en-US" dirty="0">
                <a:solidFill>
                  <a:srgbClr val="359AC2"/>
                </a:solidFill>
                <a:latin typeface="Verdana"/>
              </a:rPr>
            </a:br>
            <a:endParaRPr lang="en-US" sz="16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Predlaga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novo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zakonodajo</a:t>
            </a:r>
            <a:endParaRPr 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Izvršni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organ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Varuh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pogodb</a:t>
            </a:r>
            <a:endParaRPr 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Zastopa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EU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na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mednarodni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ravni</a:t>
            </a:r>
            <a:endParaRPr 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57D72A8-51DA-4F10-9D42-8333FC50F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3429000"/>
            <a:ext cx="43449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10"/>
    </mc:Choice>
    <mc:Fallback>
      <p:transition spd="slow" advTm="3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>
            <a:extLst>
              <a:ext uri="{FF2B5EF4-FFF2-40B4-BE49-F238E27FC236}">
                <a16:creationId xmlns:a16="http://schemas.microsoft.com/office/drawing/2014/main" id="{824782C3-7352-4ADE-B871-0C7E17463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9" y="115888"/>
            <a:ext cx="77706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2000" b="1" dirty="0" smtClean="0">
                <a:solidFill>
                  <a:srgbClr val="FFFFFF"/>
                </a:solidFill>
                <a:latin typeface="Verdana" panose="020B0604030504040204" pitchFamily="34" charset="0"/>
              </a:rPr>
              <a:t>Evropski parlament</a:t>
            </a:r>
            <a:endParaRPr lang="en-US" altLang="en-US" sz="200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102402" name="Picture 2" descr="https://www.europarl.europa.eu/slovenia/media/static/images/import/rezultati_volitev/dsc0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6" y="1916832"/>
            <a:ext cx="845314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985147" y="1451955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705 poslancev</a:t>
            </a: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7"/>
    </mc:Choice>
    <mc:Fallback>
      <p:transition spd="slow" advTm="2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>
            <a:extLst>
              <a:ext uri="{FF2B5EF4-FFF2-40B4-BE49-F238E27FC236}">
                <a16:creationId xmlns:a16="http://schemas.microsoft.com/office/drawing/2014/main" id="{206810FF-7B01-4B20-8543-3CAD58E04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95" y="259879"/>
            <a:ext cx="74279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Sodišče</a:t>
            </a:r>
            <a:r>
              <a:rPr lang="en-US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Evropskih</a:t>
            </a:r>
            <a:r>
              <a:rPr lang="en-US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skupnosti</a:t>
            </a:r>
            <a:r>
              <a:rPr lang="sl-SI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:</a:t>
            </a:r>
            <a:br>
              <a:rPr lang="sl-SI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en-US" altLang="en-US" sz="20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spoštovanje</a:t>
            </a:r>
            <a:r>
              <a:rPr lang="en-US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zakonodaje</a:t>
            </a:r>
            <a:endParaRPr lang="en-US" altLang="en-US" sz="20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FA7747DF-AF4E-4284-9FE3-717EFB640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1470025"/>
            <a:ext cx="74898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2</a:t>
            </a:r>
            <a:r>
              <a:rPr lang="sl-SI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7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neodvisnih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sodnikov,po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eden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iz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vsake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države</a:t>
            </a:r>
            <a: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  <a:t> EU</a:t>
            </a:r>
            <a:br>
              <a:rPr lang="en-US" altLang="en-US" sz="1800" dirty="0">
                <a:solidFill>
                  <a:srgbClr val="359AC2"/>
                </a:solidFill>
                <a:latin typeface="Verdana" panose="020B0604030504040204" pitchFamily="34" charset="0"/>
              </a:rPr>
            </a:br>
            <a:endParaRPr lang="en-US" altLang="en-US" sz="1800" dirty="0">
              <a:solidFill>
                <a:srgbClr val="359AC2"/>
              </a:solidFill>
              <a:latin typeface="Verdana" panose="020B0604030504040204" pitchFamily="34" charset="0"/>
            </a:endParaRPr>
          </a:p>
        </p:txBody>
      </p:sp>
      <p:sp>
        <p:nvSpPr>
          <p:cNvPr id="90116" name="Rectangle 7">
            <a:extLst>
              <a:ext uri="{FF2B5EF4-FFF2-40B4-BE49-F238E27FC236}">
                <a16:creationId xmlns:a16="http://schemas.microsoft.com/office/drawing/2014/main" id="{4C60F8A6-6106-4011-86B4-8AC272FA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2243138"/>
            <a:ext cx="622935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Razlaga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zakonodajo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EU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Zagotavlja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, da se v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vseh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državah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članicah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zakonodaja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smtClean="0">
                <a:solidFill>
                  <a:srgbClr val="595959"/>
                </a:solidFill>
                <a:latin typeface="Verdana" panose="020B0604030504040204" pitchFamily="34" charset="0"/>
              </a:rPr>
              <a:t>EU</a:t>
            </a:r>
            <a:r>
              <a:rPr lang="sl-SI" altLang="en-US" sz="1500" dirty="0" smtClean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 smtClean="0">
                <a:solidFill>
                  <a:srgbClr val="595959"/>
                </a:solidFill>
                <a:latin typeface="Verdana" panose="020B0604030504040204" pitchFamily="34" charset="0"/>
              </a:rPr>
              <a:t>uporablja</a:t>
            </a:r>
            <a:r>
              <a:rPr lang="en-US" altLang="en-US" sz="1500" dirty="0" smtClean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na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enak</a:t>
            </a:r>
            <a:r>
              <a:rPr lang="en-US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način</a:t>
            </a:r>
            <a:endParaRPr lang="en-US" alt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500" b="1" dirty="0">
                <a:solidFill>
                  <a:srgbClr val="FFFFFF"/>
                </a:solidFill>
                <a:latin typeface="Verdana" panose="020B0604030504040204" pitchFamily="34" charset="0"/>
              </a:rPr>
              <a:t/>
            </a:r>
            <a:br>
              <a:rPr lang="en-US" altLang="en-US" sz="1500" b="1" dirty="0">
                <a:solidFill>
                  <a:srgbClr val="FFFFFF"/>
                </a:solidFill>
                <a:latin typeface="Verdana" panose="020B0604030504040204" pitchFamily="34" charset="0"/>
              </a:rPr>
            </a:br>
            <a:endParaRPr lang="en-US" altLang="en-US" sz="1500" b="1" i="1" dirty="0">
              <a:solidFill>
                <a:srgbClr val="507DB8"/>
              </a:solidFill>
              <a:latin typeface="Verdana" panose="020B0604030504040204" pitchFamily="34" charset="0"/>
            </a:endParaRPr>
          </a:p>
        </p:txBody>
      </p:sp>
      <p:pic>
        <p:nvPicPr>
          <p:cNvPr id="90117" name="Picture 1">
            <a:extLst>
              <a:ext uri="{FF2B5EF4-FFF2-40B4-BE49-F238E27FC236}">
                <a16:creationId xmlns:a16="http://schemas.microsoft.com/office/drawing/2014/main" id="{8BF4CCA1-1065-4233-AC32-0A9E3C217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13113"/>
            <a:ext cx="69151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5"/>
    </mc:Choice>
    <mc:Fallback>
      <p:transition spd="slow" advTm="2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D4EDFA-C327-45B4-BF8E-D417F27D3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312694"/>
            <a:ext cx="7427912" cy="5048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nl-BE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Evropska</a:t>
            </a:r>
            <a:r>
              <a:rPr lang="en-GB" altLang="nl-BE" sz="200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lang="en-GB" altLang="nl-BE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varuhinja</a:t>
            </a:r>
            <a:r>
              <a:rPr lang="en-GB" altLang="nl-BE" sz="200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 človekovih </a:t>
            </a:r>
            <a:r>
              <a:rPr lang="en-GB" altLang="nl-BE" sz="2000" dirty="0" err="1">
                <a:solidFill>
                  <a:srgbClr val="FFFFFF"/>
                </a:solidFill>
                <a:latin typeface="Verdana" panose="020B0604030504040204" pitchFamily="34" charset="0"/>
                <a:ea typeface="+mn-ea"/>
                <a:cs typeface="+mn-cs"/>
              </a:rPr>
              <a:t>pravic</a:t>
            </a:r>
            <a:endParaRPr lang="en-US" altLang="nl-BE" sz="2000" dirty="0">
              <a:solidFill>
                <a:srgbClr val="FFFFFF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B0BF1E2-5548-4118-9A64-BD078880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989138"/>
            <a:ext cx="4537075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nl-BE" sz="1800">
                <a:solidFill>
                  <a:srgbClr val="359A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Emily O’Reilly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nl-BE" sz="1400" b="1">
                <a:solidFill>
                  <a:srgbClr val="595959"/>
                </a:solidFill>
                <a:latin typeface="Verdana" panose="020B0604030504040204" pitchFamily="34" charset="0"/>
              </a:rPr>
              <a:t>Evropska varuhinja človekovih pravic</a:t>
            </a:r>
            <a:endParaRPr lang="en-GB" altLang="nl-BE" sz="1400" b="1">
              <a:solidFill>
                <a:srgbClr val="FF0000"/>
              </a:solidFill>
            </a:endParaRPr>
          </a:p>
        </p:txBody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76225274-31C6-445D-BAAA-4C43B31BB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2667000"/>
            <a:ext cx="453707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GB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Preiskuje pritožbe o nezadostnem ali popolnoma neprimernem upravljanju institucij EU</a:t>
            </a:r>
            <a:br>
              <a:rPr lang="en-GB" altLang="nl-BE" sz="1500">
                <a:solidFill>
                  <a:srgbClr val="595959"/>
                </a:solidFill>
                <a:latin typeface="Verdana" panose="020B0604030504040204" pitchFamily="34" charset="0"/>
              </a:rPr>
            </a:br>
            <a:endParaRPr lang="en-GB" altLang="nl-BE" sz="150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GB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Na primer: nepoštenost, diskriminacija, zloraba moči, nepotrebna zamuda, neodzivnost ali nepravilni postopki</a:t>
            </a:r>
            <a:br>
              <a:rPr lang="en-GB" altLang="nl-BE" sz="1500">
                <a:solidFill>
                  <a:srgbClr val="595959"/>
                </a:solidFill>
                <a:latin typeface="Verdana" panose="020B0604030504040204" pitchFamily="34" charset="0"/>
              </a:rPr>
            </a:br>
            <a:endParaRPr lang="fr-BE" altLang="nl-BE" sz="150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pt-BR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Vsak prebivalec EU se lahko pritoži</a:t>
            </a:r>
            <a:endParaRPr lang="en-GB" altLang="nl-BE" sz="150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92165" name="Picture 1">
            <a:extLst>
              <a:ext uri="{FF2B5EF4-FFF2-40B4-BE49-F238E27FC236}">
                <a16:creationId xmlns:a16="http://schemas.microsoft.com/office/drawing/2014/main" id="{AEE16A71-774D-414A-A828-C382841C1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366838"/>
            <a:ext cx="182086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6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0"/>
    </mc:Choice>
    <mc:Fallback>
      <p:transition spd="slow" advTm="4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>
            <a:extLst>
              <a:ext uri="{FF2B5EF4-FFF2-40B4-BE49-F238E27FC236}">
                <a16:creationId xmlns:a16="http://schemas.microsoft.com/office/drawing/2014/main" id="{96CFCE66-373D-4666-8BEF-63DA07E45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45" y="260648"/>
            <a:ext cx="7627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Evropsko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računsko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sodišče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: </a:t>
            </a:r>
            <a:r>
              <a:rPr lang="sl-SI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/>
            </a:r>
            <a:br>
              <a:rPr lang="sl-SI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en-GB" altLang="en-US" sz="20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pravilna</a:t>
            </a:r>
            <a:r>
              <a:rPr lang="en-GB" altLang="en-US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poraba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davkoplačevalskega</a:t>
            </a:r>
            <a:r>
              <a:rPr lang="en-GB" altLang="en-US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2000" dirty="0" err="1">
                <a:solidFill>
                  <a:srgbClr val="FFFFFF"/>
                </a:solidFill>
                <a:latin typeface="Verdana" panose="020B0604030504040204" pitchFamily="34" charset="0"/>
              </a:rPr>
              <a:t>denarja</a:t>
            </a:r>
            <a:endParaRPr lang="en-GB" altLang="en-US" sz="20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AB45F75-2A07-42E4-9127-D777FB128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744663"/>
            <a:ext cx="76263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59AC2"/>
                </a:solidFill>
                <a:latin typeface="Verdana"/>
              </a:rPr>
              <a:t>2</a:t>
            </a:r>
            <a:r>
              <a:rPr lang="sl-SI" dirty="0">
                <a:solidFill>
                  <a:srgbClr val="359AC2"/>
                </a:solidFill>
                <a:latin typeface="Verdana"/>
              </a:rPr>
              <a:t>7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neodvisnih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359AC2"/>
                </a:solidFill>
                <a:latin typeface="Verdana"/>
              </a:rPr>
              <a:t>članov</a:t>
            </a:r>
            <a:r>
              <a:rPr lang="en-US" dirty="0">
                <a:solidFill>
                  <a:srgbClr val="359AC2"/>
                </a:solidFill>
                <a:latin typeface="Verdana"/>
              </a:rPr>
              <a:t/>
            </a:r>
            <a:br>
              <a:rPr lang="en-US" dirty="0">
                <a:solidFill>
                  <a:srgbClr val="359AC2"/>
                </a:solidFill>
                <a:latin typeface="Verdana"/>
              </a:rPr>
            </a:br>
            <a:endParaRPr lang="en-US" sz="1600" b="1" dirty="0">
              <a:solidFill>
                <a:srgbClr val="FFFFFF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Preverja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,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ali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se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sredstva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EU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pravilno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uporabljajo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Lahko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preveri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osebe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ali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organizacije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,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ki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upravljajo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s </a:t>
            </a:r>
            <a:r>
              <a:rPr 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sredstvi</a:t>
            </a:r>
            <a:r>
              <a:rPr 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EU</a:t>
            </a:r>
            <a:r>
              <a:rPr lang="en-US" sz="1600" b="1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Verdana" pitchFamily="34" charset="0"/>
              </a:rPr>
            </a:br>
            <a:endParaRPr lang="en-US" sz="1500" b="1" i="1" dirty="0">
              <a:solidFill>
                <a:srgbClr val="507DB8"/>
              </a:solidFill>
              <a:latin typeface="Verdana" pitchFamily="34" charset="0"/>
            </a:endParaRPr>
          </a:p>
        </p:txBody>
      </p:sp>
      <p:pic>
        <p:nvPicPr>
          <p:cNvPr id="94212" name="Picture 1">
            <a:extLst>
              <a:ext uri="{FF2B5EF4-FFF2-40B4-BE49-F238E27FC236}">
                <a16:creationId xmlns:a16="http://schemas.microsoft.com/office/drawing/2014/main" id="{B3554DBF-E2ED-4366-B2A2-A4ABC67DD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141663"/>
            <a:ext cx="78295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1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9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3"/>
    </mc:Choice>
    <mc:Fallback>
      <p:transition spd="slow" advTm="2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3">
            <a:extLst>
              <a:ext uri="{FF2B5EF4-FFF2-40B4-BE49-F238E27FC236}">
                <a16:creationId xmlns:a16="http://schemas.microsoft.com/office/drawing/2014/main" id="{965B68B9-5BBD-41BD-9697-24A6C426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816225"/>
            <a:ext cx="424973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Zagotavlja stabilnost cen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de-DE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N</a:t>
            </a:r>
            <a:r>
              <a:rPr lang="pl-PL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adzoruje denarno ponudbo in odloča o obrestnih merah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Nadzira varnost bank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de-DE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D</a:t>
            </a:r>
            <a:r>
              <a:rPr lang="pl-PL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eluje neodvisno od nacionalnih vlad</a:t>
            </a:r>
            <a:endParaRPr lang="en-US" altLang="nl-BE" sz="150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96259" name="Rectangle 6">
            <a:extLst>
              <a:ext uri="{FF2B5EF4-FFF2-40B4-BE49-F238E27FC236}">
                <a16:creationId xmlns:a16="http://schemas.microsoft.com/office/drawing/2014/main" id="{8E698D30-8A08-4418-BE4C-D684E0A3D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60648"/>
            <a:ext cx="74279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Evropska centralna banka:</a:t>
            </a:r>
            <a:r>
              <a:rPr lang="de-DE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sl-SI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/>
            </a:r>
            <a:br>
              <a:rPr lang="sl-SI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pl-PL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upravljanje </a:t>
            </a:r>
            <a:r>
              <a:rPr lang="pl-PL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evra</a:t>
            </a:r>
          </a:p>
        </p:txBody>
      </p:sp>
      <p:sp>
        <p:nvSpPr>
          <p:cNvPr id="96260" name="Rectangle 24">
            <a:extLst>
              <a:ext uri="{FF2B5EF4-FFF2-40B4-BE49-F238E27FC236}">
                <a16:creationId xmlns:a16="http://schemas.microsoft.com/office/drawing/2014/main" id="{F9ED99CC-9960-4BF1-AF3D-804AA049F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017713"/>
            <a:ext cx="43449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nl-BE" sz="1800" dirty="0">
                <a:solidFill>
                  <a:srgbClr val="359AC2"/>
                </a:solidFill>
                <a:latin typeface="Verdana" panose="020B0604030504040204" pitchFamily="34" charset="0"/>
              </a:rPr>
              <a:t>Christine </a:t>
            </a:r>
            <a:r>
              <a:rPr lang="sl-SI" altLang="nl-BE" sz="1800" dirty="0" err="1">
                <a:solidFill>
                  <a:srgbClr val="359AC2"/>
                </a:solidFill>
                <a:latin typeface="Verdana" panose="020B0604030504040204" pitchFamily="34" charset="0"/>
              </a:rPr>
              <a:t>Lagarde</a:t>
            </a:r>
            <a:r>
              <a:rPr lang="en-US" altLang="nl-BE" sz="1800" dirty="0">
                <a:solidFill>
                  <a:srgbClr val="359AC2"/>
                </a:solidFill>
                <a:latin typeface="Verdana" panose="020B0604030504040204" pitchFamily="34" charset="0"/>
              </a:rPr>
              <a:t/>
            </a:r>
            <a:br>
              <a:rPr lang="en-US" altLang="nl-BE" sz="1800" dirty="0">
                <a:solidFill>
                  <a:srgbClr val="359AC2"/>
                </a:solidFill>
                <a:latin typeface="Verdana" panose="020B0604030504040204" pitchFamily="34" charset="0"/>
              </a:rPr>
            </a:br>
            <a:r>
              <a:rPr lang="en-US" altLang="nl-BE" sz="1300" b="1" dirty="0" err="1">
                <a:solidFill>
                  <a:srgbClr val="595959"/>
                </a:solidFill>
                <a:latin typeface="Verdana" panose="020B0604030504040204" pitchFamily="34" charset="0"/>
              </a:rPr>
              <a:t>Predsedni</a:t>
            </a:r>
            <a:r>
              <a:rPr lang="sl-SI" altLang="nl-BE" sz="1300" b="1" dirty="0">
                <a:solidFill>
                  <a:srgbClr val="595959"/>
                </a:solidFill>
                <a:latin typeface="Verdana" panose="020B0604030504040204" pitchFamily="34" charset="0"/>
              </a:rPr>
              <a:t>ca</a:t>
            </a:r>
            <a:r>
              <a:rPr lang="en-US" altLang="nl-BE" sz="1300" b="1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nl-BE" sz="1300" b="1" dirty="0" err="1">
                <a:solidFill>
                  <a:srgbClr val="595959"/>
                </a:solidFill>
                <a:latin typeface="Verdana" panose="020B0604030504040204" pitchFamily="34" charset="0"/>
              </a:rPr>
              <a:t>Evropske</a:t>
            </a:r>
            <a:r>
              <a:rPr lang="en-US" altLang="nl-BE" sz="1300" b="1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nl-BE" sz="1300" b="1" dirty="0" err="1">
                <a:solidFill>
                  <a:srgbClr val="595959"/>
                </a:solidFill>
                <a:latin typeface="Verdana" panose="020B0604030504040204" pitchFamily="34" charset="0"/>
              </a:rPr>
              <a:t>centralne</a:t>
            </a:r>
            <a:r>
              <a:rPr lang="en-US" altLang="nl-BE" sz="1300" b="1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US" altLang="nl-BE" sz="1300" b="1" dirty="0" err="1">
                <a:solidFill>
                  <a:srgbClr val="595959"/>
                </a:solidFill>
                <a:latin typeface="Verdana" panose="020B0604030504040204" pitchFamily="34" charset="0"/>
              </a:rPr>
              <a:t>banke</a:t>
            </a:r>
            <a:endParaRPr lang="fr-FR" altLang="nl-BE" sz="1300" b="1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36" y="1516858"/>
            <a:ext cx="1679210" cy="11203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0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79"/>
    </mc:Choice>
    <mc:Fallback>
      <p:transition spd="slow" advTm="5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>
            <a:extLst>
              <a:ext uri="{FF2B5EF4-FFF2-40B4-BE49-F238E27FC236}">
                <a16:creationId xmlns:a16="http://schemas.microsoft.com/office/drawing/2014/main" id="{B823EFA0-2C09-4F34-8825-9995B8EF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46832"/>
            <a:ext cx="742791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Evropski ekonomsko-socialni odbor:</a:t>
            </a:r>
            <a:r>
              <a:rPr lang="fr-BE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sl-SI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/>
            </a:r>
            <a:br>
              <a:rPr lang="sl-SI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pl-PL" altLang="nl-BE" sz="20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zastopanje </a:t>
            </a:r>
            <a:r>
              <a:rPr lang="pl-PL" altLang="nl-BE" sz="2000" dirty="0">
                <a:solidFill>
                  <a:srgbClr val="FFFFFF"/>
                </a:solidFill>
                <a:latin typeface="Verdana" panose="020B0604030504040204" pitchFamily="34" charset="0"/>
              </a:rPr>
              <a:t>civilne družbe</a:t>
            </a:r>
          </a:p>
        </p:txBody>
      </p:sp>
      <p:sp>
        <p:nvSpPr>
          <p:cNvPr id="98307" name="Rectangle 11">
            <a:extLst>
              <a:ext uri="{FF2B5EF4-FFF2-40B4-BE49-F238E27FC236}">
                <a16:creationId xmlns:a16="http://schemas.microsoft.com/office/drawing/2014/main" id="{04CA6CE6-1244-4404-B787-74F9FC0C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1958975"/>
            <a:ext cx="66929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Zastopa sindikate, delodajalce, kmete, potrošnike itd.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sv-SE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Svetuje pri oblikovanju novih zakonov in politik EU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nl-BE" sz="1500">
                <a:solidFill>
                  <a:srgbClr val="595959"/>
                </a:solidFill>
                <a:latin typeface="Verdana" panose="020B0604030504040204" pitchFamily="34" charset="0"/>
              </a:rPr>
              <a:t>Spodbuja udeležbo civilne družbe v zadevah EU</a:t>
            </a:r>
          </a:p>
        </p:txBody>
      </p:sp>
      <p:pic>
        <p:nvPicPr>
          <p:cNvPr id="98308" name="Picture 5">
            <a:extLst>
              <a:ext uri="{FF2B5EF4-FFF2-40B4-BE49-F238E27FC236}">
                <a16:creationId xmlns:a16="http://schemas.microsoft.com/office/drawing/2014/main" id="{53EE7F1B-0963-4B46-8B7D-F18892618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8"/>
          <a:stretch>
            <a:fillRect/>
          </a:stretch>
        </p:blipFill>
        <p:spPr bwMode="auto">
          <a:xfrm>
            <a:off x="1863725" y="3714750"/>
            <a:ext cx="55848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11">
            <a:extLst>
              <a:ext uri="{FF2B5EF4-FFF2-40B4-BE49-F238E27FC236}">
                <a16:creationId xmlns:a16="http://schemas.microsoft.com/office/drawing/2014/main" id="{0329ABB1-0121-4CF8-B899-44EAA1DF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1154113"/>
            <a:ext cx="5905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nl-BE" sz="1800" dirty="0">
                <a:solidFill>
                  <a:srgbClr val="359AC2"/>
                </a:solidFill>
                <a:latin typeface="Verdana" panose="020B0604030504040204" pitchFamily="34" charset="0"/>
              </a:rPr>
              <a:t/>
            </a:r>
            <a:br>
              <a:rPr lang="en-US" altLang="nl-BE" sz="1800" dirty="0">
                <a:solidFill>
                  <a:srgbClr val="359AC2"/>
                </a:solidFill>
                <a:latin typeface="Verdana" panose="020B0604030504040204" pitchFamily="34" charset="0"/>
              </a:rPr>
            </a:br>
            <a:endParaRPr lang="en-US" altLang="nl-BE" sz="1500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6"/>
    </mc:Choice>
    <mc:Fallback>
      <p:transition spd="slow" advTm="3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>
            <a:extLst>
              <a:ext uri="{FF2B5EF4-FFF2-40B4-BE49-F238E27FC236}">
                <a16:creationId xmlns:a16="http://schemas.microsoft.com/office/drawing/2014/main" id="{AF3035BB-119E-4561-89D9-FBA8FD4F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3" y="111125"/>
            <a:ext cx="8697912" cy="723900"/>
          </a:xfrm>
        </p:spPr>
        <p:txBody>
          <a:bodyPr/>
          <a:lstStyle/>
          <a:p>
            <a:pPr algn="ctr" eaLnBrk="1" hangingPunct="1"/>
            <a:r>
              <a:rPr lang="fr-BE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Evropska unija: </a:t>
            </a:r>
            <a:r>
              <a:rPr lang="sl-SI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l-SI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l-SI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446</a:t>
            </a:r>
            <a:r>
              <a:rPr lang="fr-BE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milijonov prebivalcev </a:t>
            </a:r>
            <a:r>
              <a:rPr lang="sl-SI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fr-BE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l-SI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fr-BE" alt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alt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držav</a:t>
            </a:r>
            <a:endParaRPr lang="nl-BE" alt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7533B2-D6C5-4F24-BFFD-3B5FF8CA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75" y="1196752"/>
            <a:ext cx="584519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0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4"/>
    </mc:Choice>
    <mc:Fallback>
      <p:transition spd="slow" advTm="2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A110EC48-57B3-4077-BB16-A510FA8C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934" y="195459"/>
            <a:ext cx="6698631" cy="6715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1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en-US" sz="2000" b="0" kern="0" dirty="0">
                <a:solidFill>
                  <a:srgbClr val="FFFFFF"/>
                </a:solidFill>
                <a:latin typeface="Verdana"/>
              </a:rPr>
              <a:t>Odbor regij:</a:t>
            </a:r>
            <a:r>
              <a:rPr lang="de-DE" altLang="en-US" sz="2000" b="0" kern="0" dirty="0">
                <a:solidFill>
                  <a:srgbClr val="FFFFFF"/>
                </a:solidFill>
                <a:latin typeface="Verdana"/>
              </a:rPr>
              <a:t> </a:t>
            </a:r>
            <a:r>
              <a:rPr lang="pl-PL" altLang="en-US" sz="2000" b="0" kern="0" dirty="0">
                <a:solidFill>
                  <a:srgbClr val="FFFFFF"/>
                </a:solidFill>
                <a:latin typeface="Verdana"/>
              </a:rPr>
              <a:t>zastopanje lokalnih oblasti</a:t>
            </a:r>
          </a:p>
        </p:txBody>
      </p:sp>
      <p:sp>
        <p:nvSpPr>
          <p:cNvPr id="100355" name="Rectangle 7">
            <a:extLst>
              <a:ext uri="{FF2B5EF4-FFF2-40B4-BE49-F238E27FC236}">
                <a16:creationId xmlns:a16="http://schemas.microsoft.com/office/drawing/2014/main" id="{D02378CF-A1E3-4DD6-8DAF-CE5B11CC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8" y="1851025"/>
            <a:ext cx="56610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595959"/>
                </a:solidFill>
                <a:latin typeface="Verdana" panose="020B0604030504040204" pitchFamily="34" charset="0"/>
              </a:rPr>
              <a:t>Zastopa mesta in regije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altLang="en-US" sz="1500">
                <a:solidFill>
                  <a:srgbClr val="595959"/>
                </a:solidFill>
                <a:latin typeface="Verdana" panose="020B0604030504040204" pitchFamily="34" charset="0"/>
              </a:rPr>
              <a:t>Svetuje pri oblikovanju novih zakonov in politik EU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595959"/>
                </a:solidFill>
                <a:latin typeface="Verdana" panose="020B0604030504040204" pitchFamily="34" charset="0"/>
              </a:rPr>
              <a:t>Spodbuja udeležbo lokalnih oblasti v zadevah EU</a:t>
            </a:r>
            <a:br>
              <a:rPr lang="en-US" altLang="en-US" sz="1500">
                <a:solidFill>
                  <a:srgbClr val="595959"/>
                </a:solidFill>
                <a:latin typeface="Verdana" panose="020B0604030504040204" pitchFamily="34" charset="0"/>
              </a:rPr>
            </a:br>
            <a:endParaRPr lang="en-US" altLang="en-US" sz="150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100356" name="Picture 5">
            <a:extLst>
              <a:ext uri="{FF2B5EF4-FFF2-40B4-BE49-F238E27FC236}">
                <a16:creationId xmlns:a16="http://schemas.microsoft.com/office/drawing/2014/main" id="{3556A9E5-4989-4EAB-B132-E330710B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0" b="18373"/>
          <a:stretch>
            <a:fillRect/>
          </a:stretch>
        </p:blipFill>
        <p:spPr bwMode="auto">
          <a:xfrm>
            <a:off x="1804988" y="3671888"/>
            <a:ext cx="547052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2"/>
    </mc:Choice>
    <mc:Fallback>
      <p:transition spd="slow" advTm="1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D3D9A6B-7E48-459B-B40F-873DD36C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7427913" cy="576262"/>
          </a:xfrm>
        </p:spPr>
        <p:txBody>
          <a:bodyPr/>
          <a:lstStyle/>
          <a:p>
            <a:pPr algn="ctr" eaLnBrk="1" hangingPunct="1"/>
            <a:r>
              <a:rPr lang="en-GB" altLang="nl-BE" sz="20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Vzpostavljanje</a:t>
            </a:r>
            <a:r>
              <a:rPr lang="en-GB" altLang="nl-BE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nl-BE" sz="20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stika</a:t>
            </a:r>
            <a:r>
              <a:rPr lang="en-GB" altLang="nl-BE" sz="2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EU</a:t>
            </a:r>
            <a:endParaRPr lang="en-US" altLang="nl-BE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0F0B9C1-7122-4641-9DE9-53B65A42B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2757488"/>
            <a:ext cx="3757613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Prek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telefona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,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elektronske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pošte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ali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spletne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svetovalnice</a:t>
            </a:r>
            <a:endParaRPr lang="en-GB" altLang="en-US" sz="1500" dirty="0">
              <a:solidFill>
                <a:srgbClr val="595959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r>
              <a:rPr lang="sl-SI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Regionalni i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nformacijskih</a:t>
            </a:r>
            <a:r>
              <a:rPr lang="en-GB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 </a:t>
            </a:r>
            <a:r>
              <a:rPr lang="en-GB" altLang="en-US" sz="1500" dirty="0" err="1">
                <a:solidFill>
                  <a:srgbClr val="595959"/>
                </a:solidFill>
                <a:latin typeface="Verdana" panose="020B0604030504040204" pitchFamily="34" charset="0"/>
              </a:rPr>
              <a:t>centr</a:t>
            </a:r>
            <a:r>
              <a:rPr lang="sl-SI" altLang="en-US" sz="1500" dirty="0">
                <a:solidFill>
                  <a:srgbClr val="595959"/>
                </a:solidFill>
                <a:latin typeface="Verdana" panose="020B0604030504040204" pitchFamily="34" charset="0"/>
              </a:rPr>
              <a:t>i po vsej EU</a:t>
            </a:r>
            <a:endParaRPr lang="fr-BE" altLang="nl-BE" sz="1400" i="1" dirty="0">
              <a:solidFill>
                <a:srgbClr val="2976AB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fr-BE" altLang="nl-BE" sz="1400" i="1" dirty="0">
              <a:solidFill>
                <a:srgbClr val="2976AB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GB" altLang="nl-BE" sz="1400" i="1" dirty="0">
              <a:solidFill>
                <a:srgbClr val="2976AB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nl-BE" sz="1600" b="1" i="1" dirty="0">
                <a:solidFill>
                  <a:srgbClr val="2976AB"/>
                </a:solidFill>
                <a:latin typeface="Verdana" panose="020B0604030504040204" pitchFamily="34" charset="0"/>
              </a:rPr>
              <a:t>europa.eu/</a:t>
            </a:r>
            <a:r>
              <a:rPr lang="en-GB" altLang="nl-BE" sz="1600" b="1" i="1" dirty="0" err="1">
                <a:solidFill>
                  <a:srgbClr val="2976AB"/>
                </a:solidFill>
                <a:latin typeface="Verdana" panose="020B0604030504040204" pitchFamily="34" charset="0"/>
              </a:rPr>
              <a:t>europedirect</a:t>
            </a:r>
            <a:endParaRPr lang="en-GB" altLang="nl-BE" sz="1600" b="1" i="1" dirty="0">
              <a:solidFill>
                <a:srgbClr val="2976AB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endParaRPr lang="nl-BE" altLang="en-US" sz="1300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pic>
        <p:nvPicPr>
          <p:cNvPr id="102404" name="Picture 2">
            <a:extLst>
              <a:ext uri="{FF2B5EF4-FFF2-40B4-BE49-F238E27FC236}">
                <a16:creationId xmlns:a16="http://schemas.microsoft.com/office/drawing/2014/main" id="{CE5AE174-AD8D-4DC0-84E2-185A0487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757488"/>
            <a:ext cx="263048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6">
            <a:extLst>
              <a:ext uri="{FF2B5EF4-FFF2-40B4-BE49-F238E27FC236}">
                <a16:creationId xmlns:a16="http://schemas.microsoft.com/office/drawing/2014/main" id="{C14A2F96-9065-478E-8B0F-6FC59FB0E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1774825"/>
            <a:ext cx="7858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t-BR" altLang="en-US" sz="1800">
                <a:solidFill>
                  <a:srgbClr val="359AC2"/>
                </a:solidFill>
                <a:latin typeface="Verdana" panose="020B0604030504040204" pitchFamily="34" charset="0"/>
              </a:rPr>
              <a:t>Vas zanima kaj v zvezi z EU? Pomaga vam lahko Europe Direct</a:t>
            </a:r>
            <a:endParaRPr lang="en-US" altLang="en-US" sz="1800">
              <a:solidFill>
                <a:srgbClr val="359AC2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64"/>
    </mc:Choice>
    <mc:Fallback>
      <p:transition spd="slow" advTm="2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457200" y="115888"/>
            <a:ext cx="7427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Javni uslužbenci </a:t>
            </a:r>
            <a:r>
              <a:rPr lang="en-GB" altLang="sl-SI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EU</a:t>
            </a:r>
            <a:endParaRPr lang="en-US" altLang="sl-SI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565150" y="1746250"/>
            <a:ext cx="8121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1800" b="1" dirty="0" smtClean="0">
                <a:solidFill>
                  <a:srgbClr val="00D5F2"/>
                </a:solidFill>
                <a:latin typeface="Verdana" panose="020B0604030504040204" pitchFamily="34" charset="0"/>
              </a:rPr>
              <a:t>približno</a:t>
            </a:r>
            <a:r>
              <a:rPr lang="en-US" altLang="sl-SI" sz="1800" b="1" dirty="0" smtClean="0">
                <a:solidFill>
                  <a:srgbClr val="00D5F2"/>
                </a:solidFill>
                <a:latin typeface="Verdana" panose="020B0604030504040204" pitchFamily="34" charset="0"/>
              </a:rPr>
              <a:t> </a:t>
            </a:r>
            <a:r>
              <a:rPr lang="sl-SI" altLang="sl-SI" sz="1800" b="1" dirty="0" smtClean="0">
                <a:solidFill>
                  <a:srgbClr val="00D5F2"/>
                </a:solidFill>
                <a:latin typeface="Verdana" panose="020B0604030504040204" pitchFamily="34" charset="0"/>
              </a:rPr>
              <a:t>35</a:t>
            </a:r>
            <a:r>
              <a:rPr lang="en-US" altLang="sl-SI" sz="1800" b="1" dirty="0" smtClean="0">
                <a:solidFill>
                  <a:srgbClr val="00D5F2"/>
                </a:solidFill>
                <a:latin typeface="Verdana" panose="020B0604030504040204" pitchFamily="34" charset="0"/>
              </a:rPr>
              <a:t> </a:t>
            </a:r>
            <a:r>
              <a:rPr lang="en-US" altLang="sl-SI" sz="1800" b="1" dirty="0">
                <a:solidFill>
                  <a:srgbClr val="00D5F2"/>
                </a:solidFill>
                <a:latin typeface="Verdana" panose="020B0604030504040204" pitchFamily="34" charset="0"/>
              </a:rPr>
              <a:t>000 </a:t>
            </a:r>
            <a:r>
              <a:rPr lang="sl-SI" altLang="sl-SI" sz="1800" b="1" dirty="0">
                <a:solidFill>
                  <a:srgbClr val="00D5F2"/>
                </a:solidFill>
                <a:latin typeface="Verdana" panose="020B0604030504040204" pitchFamily="34" charset="0"/>
              </a:rPr>
              <a:t>javnih </a:t>
            </a:r>
            <a:r>
              <a:rPr lang="sl-SI" altLang="sl-SI" sz="1800" b="1" dirty="0" smtClean="0">
                <a:solidFill>
                  <a:srgbClr val="00D5F2"/>
                </a:solidFill>
                <a:latin typeface="Verdana" panose="020B0604030504040204" pitchFamily="34" charset="0"/>
              </a:rPr>
              <a:t>uslužbencev</a:t>
            </a:r>
            <a: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</a:br>
            <a: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</a:br>
            <a: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dirty="0">
                <a:solidFill>
                  <a:srgbClr val="00D5F2"/>
                </a:solidFill>
                <a:latin typeface="Verdana" panose="020B0604030504040204" pitchFamily="34" charset="0"/>
              </a:rPr>
            </a:br>
            <a:endParaRPr lang="en-US" altLang="sl-SI" sz="1500" b="1" i="1" dirty="0">
              <a:solidFill>
                <a:srgbClr val="507DB8"/>
              </a:solidFill>
              <a:latin typeface="Verdana" panose="020B0604030504040204" pitchFamily="34" charset="0"/>
            </a:endParaRPr>
          </a:p>
        </p:txBody>
      </p:sp>
      <p:sp>
        <p:nvSpPr>
          <p:cNvPr id="50180" name="Text Box 15"/>
          <p:cNvSpPr txBox="1">
            <a:spLocks noChangeArrowheads="1"/>
          </p:cNvSpPr>
          <p:nvPr/>
        </p:nvSpPr>
        <p:spPr bwMode="auto">
          <a:xfrm>
            <a:off x="2005013" y="2852738"/>
            <a:ext cx="62103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sl-SI" sz="1400" b="1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Javni uslužbenci za nedoločen čas</a:t>
            </a:r>
            <a:endParaRPr lang="en-US" altLang="sl-SI" sz="1400" b="1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sl-SI" sz="1400" b="1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Izbor z javnimi razpisi</a:t>
            </a:r>
            <a:endParaRPr lang="en-US" altLang="sl-SI" sz="1400" b="1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sl-SI" sz="1400" b="1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Uslužbenci so iz vseh držav</a:t>
            </a:r>
            <a:r>
              <a:rPr lang="en-US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 EU</a:t>
            </a: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sl-SI" sz="1400" b="1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Plače so določene z zakonom</a:t>
            </a:r>
            <a:endParaRPr lang="en-US" altLang="sl-SI" sz="1400" b="1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sl-SI" sz="1400" b="1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Upravljanje E</a:t>
            </a:r>
            <a:r>
              <a:rPr lang="en-US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U 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stane</a:t>
            </a:r>
            <a:r>
              <a:rPr lang="en-US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državljana</a:t>
            </a:r>
            <a:r>
              <a:rPr lang="en-US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 EU 15 e</a:t>
            </a:r>
            <a:r>
              <a:rPr lang="sl-SI" altLang="sl-SI" sz="1400" b="1">
                <a:solidFill>
                  <a:schemeClr val="accent2"/>
                </a:solidFill>
                <a:latin typeface="Verdana" panose="020B0604030504040204" pitchFamily="34" charset="0"/>
              </a:rPr>
              <a:t>vrov na leto</a:t>
            </a:r>
            <a:endParaRPr lang="fr-FR" altLang="sl-SI" sz="1400" b="1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pic>
        <p:nvPicPr>
          <p:cNvPr id="50181" name="Picture 17" descr="last_sl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41888"/>
            <a:ext cx="89281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0"/>
    </mc:Choice>
    <mc:Fallback>
      <p:transition spd="slow" advTm="3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3DA1856-AE95-4136-8290-C67449C7C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171" y="144562"/>
            <a:ext cx="7488237" cy="692150"/>
          </a:xfrm>
        </p:spPr>
        <p:txBody>
          <a:bodyPr/>
          <a:lstStyle/>
          <a:p>
            <a:pPr algn="ctr" eaLnBrk="1" hangingPunct="1"/>
            <a:r>
              <a:rPr lang="da-DK" altLang="nl-BE" b="0" dirty="0">
                <a:ea typeface="Verdana" panose="020B0604030504040204" pitchFamily="34" charset="0"/>
                <a:cs typeface="Verdana" panose="020B0604030504040204" pitchFamily="34" charset="0"/>
              </a:rPr>
              <a:t>Države kandidatke in potencialne države kandidatke </a:t>
            </a:r>
            <a:endParaRPr lang="en-US" altLang="nl-BE" b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D885F89E-28EE-49BE-8757-88914B41C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2199"/>
              </p:ext>
            </p:extLst>
          </p:nvPr>
        </p:nvGraphicFramePr>
        <p:xfrm>
          <a:off x="965200" y="1795463"/>
          <a:ext cx="7212013" cy="3986213"/>
        </p:xfrm>
        <a:graphic>
          <a:graphicData uri="http://schemas.openxmlformats.org/drawingml/2006/table">
            <a:tbl>
              <a:tblPr/>
              <a:tblGrid>
                <a:gridCol w="360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altLang="nl-B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Država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Verdana" charset="0"/>
                      </a:endParaRP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Prebivalstvo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(v mio.)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Bosna in Hercegovina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3,5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Črna gora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0,6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Kosovo</a:t>
                      </a:r>
                      <a:endParaRPr kumimoji="0" lang="pl-PL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Verdana" charset="0"/>
                      </a:endParaRP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1,8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1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Severna Makedonija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2,1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Albanija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2,9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Srbija 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7,0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Turčija</a:t>
                      </a:r>
                    </a:p>
                  </a:txBody>
                  <a:tcPr marL="91427" marR="91427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Verdana" charset="0"/>
                        </a:rPr>
                        <a:t>79,8</a:t>
                      </a:r>
                    </a:p>
                  </a:txBody>
                  <a:tcPr marL="91427" marR="91427"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3" y="116632"/>
            <a:ext cx="937103" cy="936104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1"/>
    </mc:Choice>
    <mc:Fallback>
      <p:transition spd="slow" advTm="4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427912" cy="1143000"/>
          </a:xfrm>
        </p:spPr>
        <p:txBody>
          <a:bodyPr/>
          <a:lstStyle/>
          <a:p>
            <a:pPr algn="r"/>
            <a:r>
              <a:rPr lang="sl-SI" altLang="sl-SI" dirty="0" smtClean="0"/>
              <a:t>Ideje evropskega povezovanja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997200"/>
            <a:ext cx="8640763" cy="3629025"/>
          </a:xfrm>
        </p:spPr>
        <p:txBody>
          <a:bodyPr/>
          <a:lstStyle/>
          <a:p>
            <a:r>
              <a:rPr lang="sl-SI" altLang="sl-SI" sz="1600" dirty="0" smtClean="0">
                <a:solidFill>
                  <a:schemeClr val="accent2"/>
                </a:solidFill>
              </a:rPr>
              <a:t>Češki kralj Ji</a:t>
            </a:r>
            <a:r>
              <a:rPr lang="en-US" altLang="sl-SI" sz="1600" dirty="0" smtClean="0">
                <a:solidFill>
                  <a:schemeClr val="accent2"/>
                </a:solidFill>
              </a:rPr>
              <a:t>ř</a:t>
            </a:r>
            <a:r>
              <a:rPr lang="sl-SI" altLang="sl-SI" sz="1600" dirty="0" smtClean="0">
                <a:solidFill>
                  <a:schemeClr val="accent2"/>
                </a:solidFill>
              </a:rPr>
              <a:t>i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Podjebrad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(15. stol. – Evropska skupnost proti Turkom)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Francoski premier de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Sully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(16. stol. – konfederacija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ev</a:t>
            </a:r>
            <a:r>
              <a:rPr lang="sl-SI" altLang="sl-SI" sz="1600" dirty="0" smtClean="0">
                <a:solidFill>
                  <a:schemeClr val="accent2"/>
                </a:solidFill>
              </a:rPr>
              <a:t>. vladarjev)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William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Penn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(17. stol. – Evropski parlament)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De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Saint</a:t>
            </a:r>
            <a:r>
              <a:rPr lang="sl-SI" altLang="sl-SI" sz="1600" dirty="0" smtClean="0">
                <a:solidFill>
                  <a:schemeClr val="accent2"/>
                </a:solidFill>
              </a:rPr>
              <a:t> Pierre (18. stol. – Evropsko društvo vladarjev)</a:t>
            </a:r>
          </a:p>
          <a:p>
            <a:r>
              <a:rPr lang="sl-SI" altLang="sl-SI" sz="1600" dirty="0" err="1" smtClean="0">
                <a:solidFill>
                  <a:schemeClr val="accent2"/>
                </a:solidFill>
              </a:rPr>
              <a:t>Emmanuel</a:t>
            </a:r>
            <a:r>
              <a:rPr lang="sl-SI" altLang="sl-SI" sz="1600" dirty="0" smtClean="0">
                <a:solidFill>
                  <a:schemeClr val="accent2"/>
                </a:solidFill>
              </a:rPr>
              <a:t> Kant (1795 – konfederacija evropskih republik)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De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Saint</a:t>
            </a:r>
            <a:r>
              <a:rPr lang="sl-SI" altLang="sl-SI" sz="1600" dirty="0" smtClean="0">
                <a:solidFill>
                  <a:schemeClr val="accent2"/>
                </a:solidFill>
              </a:rPr>
              <a:t>-Simon (1814 – evropska konfederacija)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Napoleon Bonaparte (1815 – enoten evropski sistem)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Victor Hugo (1851 – Združene države Evrope)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Pierre-Joseph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Proudhon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(1865 – konfederacija konfederacij regij)</a:t>
            </a:r>
          </a:p>
          <a:p>
            <a:r>
              <a:rPr lang="sl-SI" altLang="sl-SI" sz="1600" dirty="0" smtClean="0">
                <a:solidFill>
                  <a:schemeClr val="accent2"/>
                </a:solidFill>
              </a:rPr>
              <a:t>Richard C.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Kalergi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(1926 – Panevropska unija)</a:t>
            </a:r>
          </a:p>
          <a:p>
            <a:r>
              <a:rPr lang="sl-SI" altLang="sl-SI" sz="1600" dirty="0" err="1" smtClean="0">
                <a:solidFill>
                  <a:schemeClr val="accent2"/>
                </a:solidFill>
              </a:rPr>
              <a:t>Aristide</a:t>
            </a:r>
            <a:r>
              <a:rPr lang="sl-SI" altLang="sl-SI" sz="1600" dirty="0" smtClean="0">
                <a:solidFill>
                  <a:schemeClr val="accent2"/>
                </a:solidFill>
              </a:rPr>
              <a:t> </a:t>
            </a:r>
            <a:r>
              <a:rPr lang="sl-SI" altLang="sl-SI" sz="1600" dirty="0" err="1" smtClean="0">
                <a:solidFill>
                  <a:schemeClr val="accent2"/>
                </a:solidFill>
              </a:rPr>
              <a:t>Briand</a:t>
            </a:r>
            <a:r>
              <a:rPr lang="sl-SI" altLang="sl-SI" sz="1600" dirty="0" smtClean="0">
                <a:solidFill>
                  <a:schemeClr val="accent2"/>
                </a:solidFill>
              </a:rPr>
              <a:t> (1929 – redna Evropska konferenca) 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268413"/>
            <a:ext cx="237648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84"/>
    </mc:Choice>
    <mc:Fallback>
      <p:transition spd="slow" advTm="7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feather-foun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725"/>
            <a:ext cx="8736013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l-SI" altLang="sl-SI" dirty="0" smtClean="0"/>
              <a:t>Ustanovitelji EU</a:t>
            </a:r>
            <a:endParaRPr lang="en-US" altLang="sl-SI" dirty="0" smtClean="0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1855788" y="1295400"/>
            <a:ext cx="56880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sl-SI" altLang="sl-SI" sz="1500" b="1">
                <a:solidFill>
                  <a:schemeClr val="accent2"/>
                </a:solidFill>
                <a:latin typeface="Verdana" panose="020B0604030504040204" pitchFamily="34" charset="0"/>
              </a:rPr>
              <a:t>Nova vizija za trajni mir in blaginjo</a:t>
            </a:r>
            <a:r>
              <a:rPr lang="en-US" altLang="sl-SI" sz="1500" b="1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  <a:endParaRPr lang="en-US" altLang="sl-SI" sz="1500" b="1" i="1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4101" name="Text Box 15"/>
          <p:cNvSpPr txBox="1">
            <a:spLocks noChangeArrowheads="1"/>
          </p:cNvSpPr>
          <p:nvPr/>
        </p:nvSpPr>
        <p:spPr bwMode="auto">
          <a:xfrm>
            <a:off x="971550" y="3452813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l-SI" sz="1200" b="1">
                <a:solidFill>
                  <a:schemeClr val="accent2"/>
                </a:solidFill>
              </a:rPr>
              <a:t>Konrad Adenauer</a:t>
            </a:r>
          </a:p>
        </p:txBody>
      </p:sp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971550" y="5845175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l-SI" sz="1200" b="1">
                <a:solidFill>
                  <a:schemeClr val="accent2"/>
                </a:solidFill>
              </a:rPr>
              <a:t>Robert Schuman</a:t>
            </a:r>
          </a:p>
        </p:txBody>
      </p:sp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3348038" y="4676775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l-SI" sz="1200" b="1">
                <a:solidFill>
                  <a:schemeClr val="accent2"/>
                </a:solidFill>
              </a:rPr>
              <a:t>Winston Churchill</a:t>
            </a:r>
          </a:p>
        </p:txBody>
      </p:sp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5724525" y="3452813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l-SI" sz="1200" b="1">
                <a:solidFill>
                  <a:schemeClr val="accent2"/>
                </a:solidFill>
              </a:rPr>
              <a:t>Alcide De Gasperi</a:t>
            </a: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5724525" y="5845175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l-SI" sz="1200" b="1">
                <a:solidFill>
                  <a:schemeClr val="accent2"/>
                </a:solidFill>
              </a:rPr>
              <a:t>Jean Monnet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27"/>
    </mc:Choice>
    <mc:Fallback>
      <p:transition spd="slow" advTm="9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l-SI" altLang="sl-SI" dirty="0" smtClean="0"/>
              <a:t>Tri ključne institucije</a:t>
            </a:r>
            <a:endParaRPr lang="en-US" altLang="sl-SI" dirty="0" smtClean="0"/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1371600" y="1844675"/>
            <a:ext cx="58324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sl-SI" altLang="sl-SI" sz="1800" b="1" dirty="0">
                <a:solidFill>
                  <a:srgbClr val="667F1E"/>
                </a:solidFill>
                <a:latin typeface="Verdana" panose="020B0604030504040204" pitchFamily="34" charset="0"/>
              </a:rPr>
              <a:t>Evropski parlament</a:t>
            </a:r>
            <a:r>
              <a:rPr lang="en-US" altLang="sl-SI" sz="1800" b="1" dirty="0">
                <a:solidFill>
                  <a:srgbClr val="667F1E"/>
                </a:solidFill>
                <a:latin typeface="Verdana" panose="020B0604030504040204" pitchFamily="34" charset="0"/>
              </a:rPr>
              <a:t/>
            </a:r>
            <a:br>
              <a:rPr lang="en-US" altLang="sl-SI" sz="1800" b="1" dirty="0">
                <a:solidFill>
                  <a:srgbClr val="667F1E"/>
                </a:solidFill>
                <a:latin typeface="Verdana" panose="020B0604030504040204" pitchFamily="34" charset="0"/>
              </a:rPr>
            </a:br>
            <a:r>
              <a:rPr lang="en-US" altLang="sl-SI" sz="1800" b="1" dirty="0">
                <a:solidFill>
                  <a:srgbClr val="667F1E"/>
                </a:solidFill>
                <a:latin typeface="Verdana" panose="020B0604030504040204" pitchFamily="34" charset="0"/>
              </a:rPr>
              <a:t>- </a:t>
            </a:r>
            <a:r>
              <a:rPr lang="sl-SI" altLang="sl-SI" sz="1800" b="1" dirty="0">
                <a:solidFill>
                  <a:srgbClr val="667F1E"/>
                </a:solidFill>
                <a:latin typeface="Verdana" panose="020B0604030504040204" pitchFamily="34" charset="0"/>
              </a:rPr>
              <a:t>zastopanje državljanov</a:t>
            </a:r>
            <a:r>
              <a:rPr lang="en-US" altLang="sl-SI" sz="1400" b="1" i="1" dirty="0">
                <a:solidFill>
                  <a:schemeClr val="folHlink"/>
                </a:solidFill>
                <a:latin typeface="Verdana" panose="020B0604030504040204" pitchFamily="34" charset="0"/>
              </a:rPr>
              <a:t/>
            </a:r>
            <a:br>
              <a:rPr lang="en-US" altLang="sl-SI" sz="1400" b="1" i="1" dirty="0">
                <a:solidFill>
                  <a:schemeClr val="folHlink"/>
                </a:solidFill>
                <a:latin typeface="Verdana" panose="020B0604030504040204" pitchFamily="34" charset="0"/>
              </a:rPr>
            </a:b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David </a:t>
            </a:r>
            <a:r>
              <a:rPr lang="sl-SI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  <a:t>M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aria </a:t>
            </a:r>
            <a:r>
              <a:rPr lang="sl-SI" altLang="sl-SI" sz="1200" b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Sassoli</a:t>
            </a:r>
            <a:r>
              <a:rPr lang="en-US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, 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Italija</a:t>
            </a:r>
            <a:b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predsednik</a:t>
            </a:r>
            <a:r>
              <a:rPr lang="en-US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Evropskega </a:t>
            </a:r>
            <a:r>
              <a:rPr lang="sl-SI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  <a:t>parlamenta</a:t>
            </a:r>
            <a:r>
              <a:rPr lang="en-US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br>
              <a:rPr lang="en-US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</a:br>
            <a: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</a:br>
            <a:r>
              <a:rPr lang="sl-SI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  <a:t>Svet Evropske unije</a:t>
            </a:r>
            <a:r>
              <a:rPr lang="en-US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  <a:t/>
            </a:r>
            <a:br>
              <a:rPr lang="en-US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</a:br>
            <a:r>
              <a:rPr lang="en-US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  <a:t>- </a:t>
            </a:r>
            <a:r>
              <a:rPr lang="sl-SI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  <a:t>zastopanje držav članic</a:t>
            </a:r>
            <a:r>
              <a:rPr lang="en-US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  <a:t/>
            </a:r>
            <a:br>
              <a:rPr lang="en-US" altLang="sl-SI" sz="1800" b="1" dirty="0">
                <a:solidFill>
                  <a:srgbClr val="0093D3"/>
                </a:solidFill>
                <a:latin typeface="Verdana" panose="020B0604030504040204" pitchFamily="34" charset="0"/>
              </a:rPr>
            </a:b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Charles </a:t>
            </a:r>
            <a:r>
              <a:rPr lang="sl-SI" altLang="sl-SI" sz="1200" b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Michel</a:t>
            </a:r>
            <a:r>
              <a:rPr lang="en-US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, 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Belgija</a:t>
            </a:r>
            <a:b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predsednik Evropskega sveta</a:t>
            </a:r>
            <a: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</a:br>
            <a: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  <a:t/>
            </a:r>
            <a:br>
              <a:rPr lang="en-US" altLang="sl-SI" sz="1500" b="1" i="1" dirty="0">
                <a:solidFill>
                  <a:srgbClr val="003366"/>
                </a:solidFill>
                <a:latin typeface="Verdana" panose="020B0604030504040204" pitchFamily="34" charset="0"/>
              </a:rPr>
            </a:br>
            <a:r>
              <a:rPr lang="sl-SI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  <a:t>Evropska komisija</a:t>
            </a:r>
            <a:r>
              <a:rPr lang="en-US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  <a:t/>
            </a:r>
            <a:br>
              <a:rPr lang="en-US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</a:br>
            <a:r>
              <a:rPr lang="en-US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  <a:t>- </a:t>
            </a:r>
            <a:r>
              <a:rPr lang="sl-SI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  <a:t>zastopanje skupnih interesov</a:t>
            </a:r>
            <a:r>
              <a:rPr lang="en-US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  <a:t/>
            </a:r>
            <a:br>
              <a:rPr lang="en-US" altLang="sl-SI" sz="1800" b="1" dirty="0">
                <a:solidFill>
                  <a:srgbClr val="EBA321"/>
                </a:solidFill>
                <a:latin typeface="Verdana" panose="020B0604030504040204" pitchFamily="34" charset="0"/>
              </a:rPr>
            </a:br>
            <a:r>
              <a:rPr lang="sl-SI" altLang="sl-SI" sz="1200" b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Ursula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von der </a:t>
            </a:r>
            <a:r>
              <a:rPr lang="sl-SI" altLang="sl-SI" sz="1200" b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Leyen</a:t>
            </a:r>
            <a:r>
              <a:rPr lang="en-US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, </a:t>
            </a: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Nemčija</a:t>
            </a:r>
            <a:b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sl-SI" altLang="sl-SI" sz="1200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predsednica Evropske </a:t>
            </a:r>
            <a:r>
              <a:rPr lang="sl-SI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  <a:t>komisije</a:t>
            </a:r>
            <a:r>
              <a:rPr lang="en-US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en-US" altLang="sl-SI" sz="1200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endParaRPr lang="en-US" altLang="sl-SI" sz="1500" b="1" dirty="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988840"/>
            <a:ext cx="1708977" cy="1551751"/>
          </a:xfrm>
          <a:prstGeom prst="ellipse">
            <a:avLst/>
          </a:prstGeom>
          <a:ln w="190500" cap="rnd">
            <a:solidFill>
              <a:srgbClr val="667F1E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2799" r="-1795" b="12292"/>
          <a:stretch/>
        </p:blipFill>
        <p:spPr>
          <a:xfrm>
            <a:off x="5621672" y="4762628"/>
            <a:ext cx="1643981" cy="1620086"/>
          </a:xfrm>
          <a:prstGeom prst="ellipse">
            <a:avLst/>
          </a:prstGeom>
          <a:ln w="190500" cap="rnd">
            <a:solidFill>
              <a:srgbClr val="FFCC66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34826" name="Picture 10" descr="Charles Miche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4"/>
          <a:stretch/>
        </p:blipFill>
        <p:spPr bwMode="auto">
          <a:xfrm>
            <a:off x="7265653" y="3413422"/>
            <a:ext cx="1497294" cy="1476375"/>
          </a:xfrm>
          <a:prstGeom prst="ellipse">
            <a:avLst/>
          </a:prstGeom>
          <a:ln w="190500" cap="rnd">
            <a:solidFill>
              <a:srgbClr val="0093D3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2546"/>
    </mc:Choice>
    <mc:Fallback>
      <p:transition spd="slow" advTm="10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124200"/>
            <a:ext cx="2286000" cy="533400"/>
          </a:xfrm>
          <a:solidFill>
            <a:srgbClr val="FFCC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sl-SI" altLang="sl-SI" dirty="0" smtClean="0">
                <a:solidFill>
                  <a:schemeClr val="accent2"/>
                </a:solidFill>
                <a:latin typeface="Arial" panose="020B0604020202020204" pitchFamily="34" charset="0"/>
              </a:rPr>
              <a:t>Evropski parlament</a:t>
            </a:r>
            <a:endParaRPr lang="en-GB" altLang="sl-SI" dirty="0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57200" y="115888"/>
            <a:ext cx="7427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Ustanove</a:t>
            </a:r>
            <a:r>
              <a:rPr lang="en-GB" altLang="sl-SI" sz="2000" b="1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sl-SI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EU</a:t>
            </a:r>
            <a:endParaRPr lang="en-US" altLang="sl-SI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838200" y="4038600"/>
            <a:ext cx="990600" cy="533400"/>
          </a:xfrm>
          <a:prstGeom prst="rect">
            <a:avLst/>
          </a:prstGeom>
          <a:solidFill>
            <a:srgbClr val="FFCC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1200" b="1" dirty="0">
                <a:solidFill>
                  <a:schemeClr val="accent2"/>
                </a:solidFill>
              </a:rPr>
              <a:t>Sodišče</a:t>
            </a:r>
            <a:endParaRPr lang="en-GB" altLang="sl-SI" sz="1200" b="1" dirty="0">
              <a:solidFill>
                <a:schemeClr val="accent2"/>
              </a:solidFill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133600" y="4038600"/>
            <a:ext cx="990600" cy="533400"/>
          </a:xfrm>
          <a:prstGeom prst="rect">
            <a:avLst/>
          </a:prstGeom>
          <a:noFill/>
          <a:ln w="31750">
            <a:solidFill>
              <a:srgbClr val="0093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Računsko sodišče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3429000" y="4038600"/>
            <a:ext cx="2286000" cy="533400"/>
          </a:xfrm>
          <a:prstGeom prst="rect">
            <a:avLst/>
          </a:prstGeom>
          <a:noFill/>
          <a:ln w="31750">
            <a:solidFill>
              <a:srgbClr val="0093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Ekonomsko-socialni odbor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6019800" y="4038600"/>
            <a:ext cx="2286000" cy="533400"/>
          </a:xfrm>
          <a:prstGeom prst="rect">
            <a:avLst/>
          </a:prstGeom>
          <a:noFill/>
          <a:ln w="31750">
            <a:solidFill>
              <a:srgbClr val="0093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Odbor regij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3429000" y="3124200"/>
            <a:ext cx="2286000" cy="533400"/>
          </a:xfrm>
          <a:prstGeom prst="rect">
            <a:avLst/>
          </a:prstGeom>
          <a:solidFill>
            <a:srgbClr val="FFCC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sl-SI" altLang="sl-SI" sz="1200" b="1" dirty="0">
                <a:solidFill>
                  <a:schemeClr val="accent2"/>
                </a:solidFill>
              </a:rPr>
              <a:t>Svet Evropske unije</a:t>
            </a:r>
            <a:endParaRPr lang="en-GB" altLang="sl-SI" sz="1200" b="1" dirty="0">
              <a:solidFill>
                <a:schemeClr val="accent2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sl-SI" sz="1200" b="1" dirty="0">
                <a:solidFill>
                  <a:schemeClr val="accent2"/>
                </a:solidFill>
              </a:rPr>
              <a:t>(</a:t>
            </a:r>
            <a:r>
              <a:rPr lang="sl-SI" altLang="sl-SI" sz="1200" b="1" dirty="0">
                <a:solidFill>
                  <a:schemeClr val="accent2"/>
                </a:solidFill>
              </a:rPr>
              <a:t>Svet</a:t>
            </a:r>
            <a:r>
              <a:rPr lang="en-GB" altLang="sl-SI" sz="1200" b="1" dirty="0">
                <a:solidFill>
                  <a:schemeClr val="accent2"/>
                </a:solidFill>
              </a:rPr>
              <a:t> </a:t>
            </a:r>
            <a:r>
              <a:rPr lang="sl-SI" altLang="sl-SI" sz="1200" b="1" dirty="0">
                <a:solidFill>
                  <a:schemeClr val="accent2"/>
                </a:solidFill>
              </a:rPr>
              <a:t>ministrov</a:t>
            </a:r>
            <a:r>
              <a:rPr lang="en-GB" altLang="sl-SI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36873" name="Rectangle 10"/>
          <p:cNvSpPr>
            <a:spLocks noChangeArrowheads="1"/>
          </p:cNvSpPr>
          <p:nvPr/>
        </p:nvSpPr>
        <p:spPr bwMode="auto">
          <a:xfrm>
            <a:off x="6019800" y="3124200"/>
            <a:ext cx="2286000" cy="533400"/>
          </a:xfrm>
          <a:prstGeom prst="rect">
            <a:avLst/>
          </a:prstGeom>
          <a:solidFill>
            <a:srgbClr val="FFCC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Evropska komisija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4" name="Rectangle 11"/>
          <p:cNvSpPr>
            <a:spLocks noChangeArrowheads="1"/>
          </p:cNvSpPr>
          <p:nvPr/>
        </p:nvSpPr>
        <p:spPr bwMode="auto">
          <a:xfrm>
            <a:off x="838200" y="4953000"/>
            <a:ext cx="2286000" cy="533400"/>
          </a:xfrm>
          <a:prstGeom prst="rect">
            <a:avLst/>
          </a:prstGeom>
          <a:noFill/>
          <a:ln w="31750">
            <a:solidFill>
              <a:srgbClr val="0093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Evropska investicijska banka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5" name="Rectangle 12"/>
          <p:cNvSpPr>
            <a:spLocks noChangeArrowheads="1"/>
          </p:cNvSpPr>
          <p:nvPr/>
        </p:nvSpPr>
        <p:spPr bwMode="auto">
          <a:xfrm>
            <a:off x="6019800" y="4953000"/>
            <a:ext cx="2286000" cy="533400"/>
          </a:xfrm>
          <a:prstGeom prst="rect">
            <a:avLst/>
          </a:prstGeom>
          <a:noFill/>
          <a:ln w="31750">
            <a:solidFill>
              <a:srgbClr val="0093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Evropska centralna banka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6" name="Oval 13"/>
          <p:cNvSpPr>
            <a:spLocks noChangeArrowheads="1"/>
          </p:cNvSpPr>
          <p:nvPr/>
        </p:nvSpPr>
        <p:spPr bwMode="auto">
          <a:xfrm>
            <a:off x="3733800" y="4876800"/>
            <a:ext cx="1752600" cy="685800"/>
          </a:xfrm>
          <a:prstGeom prst="ellipse">
            <a:avLst/>
          </a:prstGeom>
          <a:noFill/>
          <a:ln w="31750">
            <a:solidFill>
              <a:srgbClr val="0093D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sl-SI"/>
          </a:p>
        </p:txBody>
      </p:sp>
      <p:sp>
        <p:nvSpPr>
          <p:cNvPr id="36877" name="Rectangle 14"/>
          <p:cNvSpPr>
            <a:spLocks noChangeArrowheads="1"/>
          </p:cNvSpPr>
          <p:nvPr/>
        </p:nvSpPr>
        <p:spPr bwMode="auto">
          <a:xfrm>
            <a:off x="3581400" y="5005388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altLang="sl-SI" sz="1200" b="1">
                <a:solidFill>
                  <a:schemeClr val="accent2"/>
                </a:solidFill>
              </a:rPr>
              <a:t>Agenci</a:t>
            </a:r>
            <a:r>
              <a:rPr lang="sl-SI" altLang="sl-SI" sz="1200" b="1">
                <a:solidFill>
                  <a:schemeClr val="accent2"/>
                </a:solidFill>
              </a:rPr>
              <a:t>je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6878" name="Rectangle 15"/>
          <p:cNvSpPr>
            <a:spLocks noChangeArrowheads="1"/>
          </p:cNvSpPr>
          <p:nvPr/>
        </p:nvSpPr>
        <p:spPr bwMode="auto">
          <a:xfrm>
            <a:off x="3429000" y="2209800"/>
            <a:ext cx="2286000" cy="533400"/>
          </a:xfrm>
          <a:prstGeom prst="rect">
            <a:avLst/>
          </a:prstGeom>
          <a:solidFill>
            <a:srgbClr val="FFCC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 dirty="0">
                <a:solidFill>
                  <a:schemeClr val="accent2"/>
                </a:solidFill>
              </a:rPr>
              <a:t>Evropski svet</a:t>
            </a:r>
            <a:r>
              <a:rPr lang="en-GB" altLang="sl-SI" sz="1200" b="1" dirty="0">
                <a:solidFill>
                  <a:schemeClr val="accent2"/>
                </a:solidFill>
              </a:rPr>
              <a:t> </a:t>
            </a:r>
            <a:endParaRPr lang="sl-SI" altLang="sl-SI" sz="1200" b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altLang="sl-SI" sz="1200" b="1" dirty="0">
                <a:solidFill>
                  <a:schemeClr val="accent2"/>
                </a:solidFill>
              </a:rPr>
              <a:t>(</a:t>
            </a:r>
            <a:r>
              <a:rPr lang="sl-SI" altLang="sl-SI" sz="1200" b="1" dirty="0">
                <a:solidFill>
                  <a:schemeClr val="accent2"/>
                </a:solidFill>
              </a:rPr>
              <a:t>zasedanja na vrhu</a:t>
            </a:r>
            <a:r>
              <a:rPr lang="en-GB" altLang="sl-SI" sz="1200" b="1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68"/>
    </mc:Choice>
    <mc:Fallback>
      <p:transition spd="slow" advTm="7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457200" y="115888"/>
            <a:ext cx="7427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Priprava zakonodaje</a:t>
            </a:r>
            <a:r>
              <a:rPr lang="en-GB" altLang="sl-SI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EU </a:t>
            </a:r>
            <a:endParaRPr lang="en-US" altLang="sl-SI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7891" name="Line 28"/>
          <p:cNvSpPr>
            <a:spLocks noChangeShapeType="1"/>
          </p:cNvSpPr>
          <p:nvPr/>
        </p:nvSpPr>
        <p:spPr bwMode="auto">
          <a:xfrm>
            <a:off x="4600575" y="2692400"/>
            <a:ext cx="0" cy="762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37892" name="Oval 6"/>
          <p:cNvSpPr>
            <a:spLocks noChangeArrowheads="1"/>
          </p:cNvSpPr>
          <p:nvPr/>
        </p:nvSpPr>
        <p:spPr bwMode="auto">
          <a:xfrm>
            <a:off x="2209800" y="1928813"/>
            <a:ext cx="4876800" cy="585787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sl-SI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2286000" y="2036763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Državljani, interesne skupine, strokovnjaki sodelujejo v razpravah in posvetovanjih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7894" name="Oval 13"/>
          <p:cNvSpPr>
            <a:spLocks noChangeArrowheads="1"/>
          </p:cNvSpPr>
          <p:nvPr/>
        </p:nvSpPr>
        <p:spPr bwMode="auto">
          <a:xfrm>
            <a:off x="2209800" y="2819400"/>
            <a:ext cx="4876800" cy="5334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sl-SI"/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2286000" y="28956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Komisija</a:t>
            </a:r>
            <a:r>
              <a:rPr lang="fr-FR" altLang="sl-SI" sz="1200" b="1">
                <a:solidFill>
                  <a:schemeClr val="accent2"/>
                </a:solidFill>
              </a:rPr>
              <a:t> </a:t>
            </a:r>
            <a:r>
              <a:rPr lang="sl-SI" altLang="sl-SI" sz="1200" b="1">
                <a:solidFill>
                  <a:schemeClr val="accent2"/>
                </a:solidFill>
              </a:rPr>
              <a:t>pripravi uradni predlog</a:t>
            </a:r>
            <a:r>
              <a:rPr lang="fr-FR" altLang="sl-SI" sz="1200" b="1">
                <a:solidFill>
                  <a:schemeClr val="accent2"/>
                </a:solidFill>
              </a:rPr>
              <a:t> 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7896" name="Oval 14"/>
          <p:cNvSpPr>
            <a:spLocks noChangeArrowheads="1"/>
          </p:cNvSpPr>
          <p:nvPr/>
        </p:nvSpPr>
        <p:spPr bwMode="auto">
          <a:xfrm>
            <a:off x="2209800" y="3657600"/>
            <a:ext cx="4876800" cy="5334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sl-SI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2286000" y="37338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Parlament in Svet ministrov se skupaj odločita 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7898" name="Rectangle 11"/>
          <p:cNvSpPr>
            <a:spLocks noChangeArrowheads="1"/>
          </p:cNvSpPr>
          <p:nvPr/>
        </p:nvSpPr>
        <p:spPr bwMode="auto">
          <a:xfrm>
            <a:off x="2286000" y="54102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Komisija in Sodišče nadzorujeta izvajanje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7899" name="Oval 16"/>
          <p:cNvSpPr>
            <a:spLocks noChangeArrowheads="1"/>
          </p:cNvSpPr>
          <p:nvPr/>
        </p:nvSpPr>
        <p:spPr bwMode="auto">
          <a:xfrm>
            <a:off x="2209800" y="5334000"/>
            <a:ext cx="48768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sl-SI"/>
          </a:p>
        </p:txBody>
      </p:sp>
      <p:sp>
        <p:nvSpPr>
          <p:cNvPr id="37900" name="Oval 15"/>
          <p:cNvSpPr>
            <a:spLocks noChangeArrowheads="1"/>
          </p:cNvSpPr>
          <p:nvPr/>
        </p:nvSpPr>
        <p:spPr bwMode="auto">
          <a:xfrm>
            <a:off x="2209800" y="4495800"/>
            <a:ext cx="4876800" cy="5334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sl-SI"/>
          </a:p>
        </p:txBody>
      </p:sp>
      <p:sp>
        <p:nvSpPr>
          <p:cNvPr id="37901" name="Rectangle 10"/>
          <p:cNvSpPr>
            <a:spLocks noChangeArrowheads="1"/>
          </p:cNvSpPr>
          <p:nvPr/>
        </p:nvSpPr>
        <p:spPr bwMode="auto">
          <a:xfrm>
            <a:off x="2286000" y="4572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sl-SI" altLang="sl-SI" sz="1200" b="1">
                <a:solidFill>
                  <a:schemeClr val="accent2"/>
                </a:solidFill>
              </a:rPr>
              <a:t>Nacionalni ali lokalni organi izvajajo</a:t>
            </a:r>
            <a:endParaRPr lang="en-GB" altLang="sl-SI" sz="1200" b="1">
              <a:solidFill>
                <a:schemeClr val="accent2"/>
              </a:solidFill>
            </a:endParaRPr>
          </a:p>
        </p:txBody>
      </p:sp>
      <p:sp>
        <p:nvSpPr>
          <p:cNvPr id="37902" name="Line 30"/>
          <p:cNvSpPr>
            <a:spLocks noChangeShapeType="1"/>
          </p:cNvSpPr>
          <p:nvPr/>
        </p:nvSpPr>
        <p:spPr bwMode="auto">
          <a:xfrm>
            <a:off x="4600575" y="3524250"/>
            <a:ext cx="0" cy="762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37903" name="Line 31"/>
          <p:cNvSpPr>
            <a:spLocks noChangeShapeType="1"/>
          </p:cNvSpPr>
          <p:nvPr/>
        </p:nvSpPr>
        <p:spPr bwMode="auto">
          <a:xfrm>
            <a:off x="4600575" y="4375150"/>
            <a:ext cx="0" cy="762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37904" name="Line 32"/>
          <p:cNvSpPr>
            <a:spLocks noChangeShapeType="1"/>
          </p:cNvSpPr>
          <p:nvPr/>
        </p:nvSpPr>
        <p:spPr bwMode="auto">
          <a:xfrm>
            <a:off x="4600575" y="5213350"/>
            <a:ext cx="0" cy="762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l-SI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49"/>
    </mc:Choice>
    <mc:Fallback>
      <p:transition spd="slow" advTm="3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6" descr="presidencia_consel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867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09621" y="115888"/>
            <a:ext cx="6375492" cy="1143000"/>
          </a:xfrm>
        </p:spPr>
        <p:txBody>
          <a:bodyPr/>
          <a:lstStyle/>
          <a:p>
            <a:pPr algn="ctr" eaLnBrk="1" hangingPunct="1"/>
            <a:r>
              <a:rPr lang="sl-SI" altLang="sl-SI" dirty="0" smtClean="0"/>
              <a:t>Svet Evropske </a:t>
            </a:r>
            <a:r>
              <a:rPr lang="sl-SI" altLang="sl-SI" dirty="0" smtClean="0"/>
              <a:t>unije:</a:t>
            </a:r>
            <a:r>
              <a:rPr lang="en-GB" altLang="sl-SI" dirty="0" smtClean="0"/>
              <a:t> </a:t>
            </a:r>
            <a:r>
              <a:rPr lang="sl-SI" altLang="sl-SI" dirty="0" smtClean="0"/>
              <a:t/>
            </a:r>
            <a:br>
              <a:rPr lang="sl-SI" altLang="sl-SI" dirty="0" smtClean="0"/>
            </a:br>
            <a:r>
              <a:rPr lang="sl-SI" altLang="sl-SI" dirty="0" smtClean="0"/>
              <a:t>zastopanje </a:t>
            </a:r>
            <a:r>
              <a:rPr lang="sl-SI" altLang="sl-SI" dirty="0" smtClean="0"/>
              <a:t>držav članic</a:t>
            </a:r>
            <a:endParaRPr lang="en-US" altLang="sl-SI" dirty="0" smtClean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895600" y="1524000"/>
            <a:ext cx="61372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en-US" altLang="sl-SI" b="1" dirty="0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vsako državo predstavlja en minister</a:t>
            </a:r>
            <a: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en-US" altLang="sl-SI" b="1" dirty="0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šestmesečno izmenično predsedstvo</a:t>
            </a:r>
            <a: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en-US" altLang="sl-SI" b="1" dirty="0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skupaj s Parlamentom odloča o </a:t>
            </a:r>
            <a:r>
              <a:rPr lang="sl-SI" altLang="sl-SI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sl-SI" altLang="sl-SI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sl-SI" altLang="sl-SI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zakonodaji </a:t>
            </a:r>
            <a: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EU</a:t>
            </a:r>
            <a:r>
              <a:rPr lang="sl-SI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 in proračunu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sl-SI" b="1" dirty="0">
                <a:solidFill>
                  <a:schemeClr val="accent2"/>
                </a:solidFill>
                <a:latin typeface="Webdings" panose="05030102010509060703" pitchFamily="18" charset="2"/>
              </a:rPr>
              <a:t>4</a:t>
            </a:r>
            <a:r>
              <a:rPr lang="sl-SI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vodi skupno zunanjo in varnostno politiko</a:t>
            </a:r>
            <a: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br>
              <a:rPr lang="en-US" altLang="sl-SI" b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endParaRPr lang="en-US" altLang="sl-SI" b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1042077" cy="1040966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88"/>
    </mc:Choice>
    <mc:Fallback>
      <p:transition spd="slow" advTm="3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1-PUB">
  <a:themeElements>
    <a:clrScheme name="template1-PU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1-PUB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late1-PU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-PU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-PU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-PU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-PU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-PU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1-PU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plate1-PUB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template1-PUB</Template>
  <TotalTime>14811</TotalTime>
  <Words>604</Words>
  <Application>Microsoft Office PowerPoint</Application>
  <PresentationFormat>Diaprojekcija na zaslonu (4:3)</PresentationFormat>
  <Paragraphs>158</Paragraphs>
  <Slides>22</Slides>
  <Notes>21</Notes>
  <HiddenSlides>0</HiddenSlides>
  <MMClips>22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9" baseType="lpstr">
      <vt:lpstr>Arial</vt:lpstr>
      <vt:lpstr>Verdana</vt:lpstr>
      <vt:lpstr>Webdings</vt:lpstr>
      <vt:lpstr>Times New Roman</vt:lpstr>
      <vt:lpstr>Verdena</vt:lpstr>
      <vt:lpstr>Wingdings</vt:lpstr>
      <vt:lpstr>template1-PUB</vt:lpstr>
      <vt:lpstr>PowerPointova predstavitev</vt:lpstr>
      <vt:lpstr>Evropska unija:  446 milijonov prebivalcev - 27 držav</vt:lpstr>
      <vt:lpstr>Države kandidatke in potencialne države kandidatke </vt:lpstr>
      <vt:lpstr>Ideje evropskega povezovanja</vt:lpstr>
      <vt:lpstr>Ustanovitelji EU</vt:lpstr>
      <vt:lpstr>Tri ključne institucije</vt:lpstr>
      <vt:lpstr>PowerPointova predstavitev</vt:lpstr>
      <vt:lpstr>PowerPointova predstavitev</vt:lpstr>
      <vt:lpstr>Svet Evropske unije:  zastopanje držav članic</vt:lpstr>
      <vt:lpstr>Svet ministrov – način glasovanja</vt:lpstr>
      <vt:lpstr>Vrh Evropskega sveta</vt:lpstr>
      <vt:lpstr>PowerPointova predstavitev</vt:lpstr>
      <vt:lpstr>PowerPointova predstavitev</vt:lpstr>
      <vt:lpstr>PowerPointova predstavitev</vt:lpstr>
      <vt:lpstr>PowerPointova predstavitev</vt:lpstr>
      <vt:lpstr>Evropska varuhinja človekovih pravic</vt:lpstr>
      <vt:lpstr>PowerPointova predstavitev</vt:lpstr>
      <vt:lpstr>PowerPointova predstavitev</vt:lpstr>
      <vt:lpstr>PowerPointova predstavitev</vt:lpstr>
      <vt:lpstr>PowerPointova predstavitev</vt:lpstr>
      <vt:lpstr>Vzpostavljanje stika z EU</vt:lpstr>
      <vt:lpstr>PowerPointova predstavitev</vt:lpstr>
    </vt:vector>
  </TitlesOfParts>
  <Company>S.A.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tacoen</dc:creator>
  <cp:lastModifiedBy>rbrate@guest.arnes.si</cp:lastModifiedBy>
  <cp:revision>616</cp:revision>
  <cp:lastPrinted>2008-05-20T10:20:43Z</cp:lastPrinted>
  <dcterms:created xsi:type="dcterms:W3CDTF">2007-08-22T10:47:46Z</dcterms:created>
  <dcterms:modified xsi:type="dcterms:W3CDTF">2020-04-15T16:51:08Z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