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5" r:id="rId9"/>
    <p:sldId id="262" r:id="rId10"/>
    <p:sldId id="266" r:id="rId11"/>
    <p:sldId id="267" r:id="rId12"/>
    <p:sldId id="268" r:id="rId13"/>
    <p:sldId id="263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69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ED41E-0613-4515-A5DD-15796A8668A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E5C3E976-87D3-4380-A3A5-2C39002ED053}">
      <dgm:prSet phldrT="[besedilo]" custT="1"/>
      <dgm:spPr/>
      <dgm:t>
        <a:bodyPr/>
        <a:lstStyle/>
        <a:p>
          <a:pPr algn="l"/>
          <a:r>
            <a:rPr lang="sl-SI" sz="1800" b="1" dirty="0" smtClean="0">
              <a:solidFill>
                <a:srgbClr val="C00000"/>
              </a:solidFill>
            </a:rPr>
            <a:t>SVETOVNA BANKA </a:t>
          </a:r>
        </a:p>
        <a:p>
          <a:pPr algn="l"/>
          <a:r>
            <a:rPr lang="sl-SI" sz="1800" b="0" dirty="0" smtClean="0">
              <a:solidFill>
                <a:schemeClr val="bg1"/>
              </a:solidFill>
            </a:rPr>
            <a:t>Od 1944.</a:t>
          </a:r>
        </a:p>
        <a:p>
          <a:pPr algn="l"/>
          <a:r>
            <a:rPr lang="sl-SI" sz="1800" dirty="0" smtClean="0">
              <a:solidFill>
                <a:schemeClr val="bg1"/>
              </a:solidFill>
            </a:rPr>
            <a:t>Prizadeva si za izkoreninjenje revščine, deluje v najrevnejših državah, spodbuja prenos znanja, podpira programe za izobraževanje …</a:t>
          </a:r>
          <a:endParaRPr lang="sl-SI" sz="1800" dirty="0">
            <a:solidFill>
              <a:schemeClr val="bg1"/>
            </a:solidFill>
          </a:endParaRPr>
        </a:p>
      </dgm:t>
    </dgm:pt>
    <dgm:pt modelId="{392C4FD3-BD94-4DCC-A278-3DFB61969A01}" type="parTrans" cxnId="{B0BD5D96-16A2-4987-B4FC-368D65D6EB9C}">
      <dgm:prSet/>
      <dgm:spPr/>
      <dgm:t>
        <a:bodyPr/>
        <a:lstStyle/>
        <a:p>
          <a:endParaRPr lang="sl-SI"/>
        </a:p>
      </dgm:t>
    </dgm:pt>
    <dgm:pt modelId="{F0A47081-8B87-4E58-A8FC-81787F40EC90}" type="sibTrans" cxnId="{B0BD5D96-16A2-4987-B4FC-368D65D6EB9C}">
      <dgm:prSet/>
      <dgm:spPr/>
      <dgm:t>
        <a:bodyPr/>
        <a:lstStyle/>
        <a:p>
          <a:endParaRPr lang="sl-SI"/>
        </a:p>
      </dgm:t>
    </dgm:pt>
    <dgm:pt modelId="{38D8DF62-EE28-42DE-BBE4-0D2CE5A4470B}">
      <dgm:prSet phldrT="[besedilo]" custT="1"/>
      <dgm:spPr/>
      <dgm:t>
        <a:bodyPr/>
        <a:lstStyle/>
        <a:p>
          <a:pPr algn="l"/>
          <a:r>
            <a:rPr lang="sl-SI" sz="1800" b="1" dirty="0" smtClean="0">
              <a:solidFill>
                <a:srgbClr val="C00000"/>
              </a:solidFill>
            </a:rPr>
            <a:t>MENDARODNI MONETARNI SKLAD – IMF</a:t>
          </a:r>
        </a:p>
        <a:p>
          <a:pPr algn="l"/>
          <a:r>
            <a:rPr lang="sl-SI" sz="1800" dirty="0" smtClean="0">
              <a:solidFill>
                <a:schemeClr val="bg1"/>
              </a:solidFill>
            </a:rPr>
            <a:t>Obnova uničenega gospodarstva po vojni.</a:t>
          </a:r>
          <a:endParaRPr lang="sl-SI" sz="1800" dirty="0">
            <a:solidFill>
              <a:schemeClr val="bg1"/>
            </a:solidFill>
          </a:endParaRPr>
        </a:p>
      </dgm:t>
    </dgm:pt>
    <dgm:pt modelId="{7F9E956F-EAE6-49A3-B4C0-5CB023BF9206}" type="parTrans" cxnId="{61C9450C-04F1-417F-8759-62D4EF23D87D}">
      <dgm:prSet/>
      <dgm:spPr/>
      <dgm:t>
        <a:bodyPr/>
        <a:lstStyle/>
        <a:p>
          <a:endParaRPr lang="sl-SI"/>
        </a:p>
      </dgm:t>
    </dgm:pt>
    <dgm:pt modelId="{F2F0CF0D-2B5E-4276-A584-1AE0580ADB0C}" type="sibTrans" cxnId="{61C9450C-04F1-417F-8759-62D4EF23D87D}">
      <dgm:prSet/>
      <dgm:spPr/>
      <dgm:t>
        <a:bodyPr/>
        <a:lstStyle/>
        <a:p>
          <a:endParaRPr lang="sl-SI"/>
        </a:p>
      </dgm:t>
    </dgm:pt>
    <dgm:pt modelId="{09432F5B-0E58-4B49-A2B5-708F5A001781}">
      <dgm:prSet phldrT="[besedilo]" custT="1"/>
      <dgm:spPr/>
      <dgm:t>
        <a:bodyPr/>
        <a:lstStyle/>
        <a:p>
          <a:pPr algn="l"/>
          <a:r>
            <a:rPr lang="sl-SI" sz="1800" b="1" dirty="0" smtClean="0">
              <a:solidFill>
                <a:srgbClr val="C00000"/>
              </a:solidFill>
            </a:rPr>
            <a:t>ORGANIZACIJA ZA EKONOMSKO SODELOVANJE IN RAZVOJ – OECD</a:t>
          </a:r>
          <a:r>
            <a:rPr lang="sl-SI" sz="1800" dirty="0" smtClean="0">
              <a:solidFill>
                <a:schemeClr val="bg1"/>
              </a:solidFill>
            </a:rPr>
            <a:t>:</a:t>
          </a:r>
        </a:p>
        <a:p>
          <a:pPr algn="l"/>
          <a:r>
            <a:rPr lang="sl-SI" sz="1800" dirty="0" smtClean="0">
              <a:solidFill>
                <a:schemeClr val="bg1"/>
              </a:solidFill>
            </a:rPr>
            <a:t>Od 1947.</a:t>
          </a:r>
        </a:p>
        <a:p>
          <a:pPr algn="l"/>
          <a:r>
            <a:rPr lang="sl-SI" sz="1800" dirty="0" smtClean="0">
              <a:solidFill>
                <a:schemeClr val="bg1"/>
              </a:solidFill>
            </a:rPr>
            <a:t>Najprej skrbela za povojno obnovo Evrope, danes povezuje 34 držav, ki jim pomaga pri gospodarskem razvoju.</a:t>
          </a:r>
          <a:endParaRPr lang="sl-SI" sz="1800" dirty="0">
            <a:solidFill>
              <a:schemeClr val="bg1"/>
            </a:solidFill>
          </a:endParaRPr>
        </a:p>
      </dgm:t>
    </dgm:pt>
    <dgm:pt modelId="{18B463E9-5013-4628-88E5-5B1F3DA21B74}" type="parTrans" cxnId="{1A4EDF4C-A0D1-48F0-9CAB-64603A988962}">
      <dgm:prSet/>
      <dgm:spPr/>
      <dgm:t>
        <a:bodyPr/>
        <a:lstStyle/>
        <a:p>
          <a:endParaRPr lang="sl-SI"/>
        </a:p>
      </dgm:t>
    </dgm:pt>
    <dgm:pt modelId="{4C8CEAA1-56C7-4878-942A-B17BA8CC2A54}" type="sibTrans" cxnId="{1A4EDF4C-A0D1-48F0-9CAB-64603A988962}">
      <dgm:prSet/>
      <dgm:spPr/>
      <dgm:t>
        <a:bodyPr/>
        <a:lstStyle/>
        <a:p>
          <a:endParaRPr lang="sl-SI"/>
        </a:p>
      </dgm:t>
    </dgm:pt>
    <dgm:pt modelId="{61AB753F-A2F1-4A65-BFF0-001BBCD5EB3B}">
      <dgm:prSet phldrT="[besedilo]" custT="1"/>
      <dgm:spPr/>
      <dgm:t>
        <a:bodyPr/>
        <a:lstStyle/>
        <a:p>
          <a:pPr algn="l"/>
          <a:endParaRPr lang="sl-SI" sz="1800" b="1" dirty="0" smtClean="0">
            <a:solidFill>
              <a:srgbClr val="C00000"/>
            </a:solidFill>
          </a:endParaRPr>
        </a:p>
        <a:p>
          <a:pPr algn="l"/>
          <a:r>
            <a:rPr lang="sl-SI" sz="1800" b="1" dirty="0" smtClean="0">
              <a:solidFill>
                <a:srgbClr val="C00000"/>
              </a:solidFill>
            </a:rPr>
            <a:t>SVETOVNA TRGOVINSKA ORGANIZACIJA – WTO:</a:t>
          </a:r>
        </a:p>
        <a:p>
          <a:pPr algn="l"/>
          <a:r>
            <a:rPr lang="sl-SI" sz="1800" dirty="0" smtClean="0">
              <a:solidFill>
                <a:schemeClr val="bg1"/>
              </a:solidFill>
            </a:rPr>
            <a:t>1947 podpisan Splošni carinski in trgovinski sporazum (GATT).</a:t>
          </a:r>
        </a:p>
        <a:p>
          <a:pPr algn="l"/>
          <a:r>
            <a:rPr lang="sl-SI" sz="1800" dirty="0" smtClean="0">
              <a:solidFill>
                <a:schemeClr val="bg1"/>
              </a:solidFill>
            </a:rPr>
            <a:t>Od 1995 deluje WTO, pripravlja sporazume o trgovinskem sodelovanju med državami, nadzoruje njihovo izvajanje. </a:t>
          </a:r>
        </a:p>
        <a:p>
          <a:pPr algn="l"/>
          <a:endParaRPr lang="sl-SI" sz="1800" dirty="0">
            <a:solidFill>
              <a:schemeClr val="bg1"/>
            </a:solidFill>
          </a:endParaRPr>
        </a:p>
      </dgm:t>
    </dgm:pt>
    <dgm:pt modelId="{92C5FA50-3677-462D-86A3-ABB86EA94F2C}" type="parTrans" cxnId="{77D9E195-68BF-445F-95C5-1C696020BE1C}">
      <dgm:prSet/>
      <dgm:spPr/>
      <dgm:t>
        <a:bodyPr/>
        <a:lstStyle/>
        <a:p>
          <a:endParaRPr lang="sl-SI"/>
        </a:p>
      </dgm:t>
    </dgm:pt>
    <dgm:pt modelId="{F73D0092-C8BC-496D-B45D-4068A7785AAF}" type="sibTrans" cxnId="{77D9E195-68BF-445F-95C5-1C696020BE1C}">
      <dgm:prSet/>
      <dgm:spPr/>
      <dgm:t>
        <a:bodyPr/>
        <a:lstStyle/>
        <a:p>
          <a:endParaRPr lang="sl-SI"/>
        </a:p>
      </dgm:t>
    </dgm:pt>
    <dgm:pt modelId="{2E8A474D-2A1D-42E1-B310-3B45EC15DABC}" type="pres">
      <dgm:prSet presAssocID="{4A0ED41E-0613-4515-A5DD-15796A8668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2C9B93E-CDFC-421C-8562-243E8026CCA9}" type="pres">
      <dgm:prSet presAssocID="{E5C3E976-87D3-4380-A3A5-2C39002ED0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82A98B0-F4E0-4D31-B6D9-F88FD67FDA1D}" type="pres">
      <dgm:prSet presAssocID="{F0A47081-8B87-4E58-A8FC-81787F40EC90}" presName="sibTrans" presStyleCnt="0"/>
      <dgm:spPr/>
    </dgm:pt>
    <dgm:pt modelId="{E0D7AE5C-57DC-432A-BCEA-E0AF63ACEB6B}" type="pres">
      <dgm:prSet presAssocID="{38D8DF62-EE28-42DE-BBE4-0D2CE5A447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1F8F221-477A-4BD1-88D9-B51E3BE8835C}" type="pres">
      <dgm:prSet presAssocID="{F2F0CF0D-2B5E-4276-A584-1AE0580ADB0C}" presName="sibTrans" presStyleCnt="0"/>
      <dgm:spPr/>
    </dgm:pt>
    <dgm:pt modelId="{915F495C-ACFC-46DF-BF67-6AEC9D7AAD05}" type="pres">
      <dgm:prSet presAssocID="{09432F5B-0E58-4B49-A2B5-708F5A0017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B291856-9F4A-42AD-9686-48DCE8AACB55}" type="pres">
      <dgm:prSet presAssocID="{4C8CEAA1-56C7-4878-942A-B17BA8CC2A54}" presName="sibTrans" presStyleCnt="0"/>
      <dgm:spPr/>
    </dgm:pt>
    <dgm:pt modelId="{EB78EDF2-18EE-44C3-B415-3732A026DCEE}" type="pres">
      <dgm:prSet presAssocID="{61AB753F-A2F1-4A65-BFF0-001BBCD5EB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966490B-5BA2-40CB-8701-4D3A0C4A9ECB}" type="presOf" srcId="{E5C3E976-87D3-4380-A3A5-2C39002ED053}" destId="{52C9B93E-CDFC-421C-8562-243E8026CCA9}" srcOrd="0" destOrd="0" presId="urn:microsoft.com/office/officeart/2005/8/layout/default"/>
    <dgm:cxn modelId="{1A4EDF4C-A0D1-48F0-9CAB-64603A988962}" srcId="{4A0ED41E-0613-4515-A5DD-15796A8668AD}" destId="{09432F5B-0E58-4B49-A2B5-708F5A001781}" srcOrd="2" destOrd="0" parTransId="{18B463E9-5013-4628-88E5-5B1F3DA21B74}" sibTransId="{4C8CEAA1-56C7-4878-942A-B17BA8CC2A54}"/>
    <dgm:cxn modelId="{F4512C19-10A2-4EE9-A97A-F48B71788579}" type="presOf" srcId="{38D8DF62-EE28-42DE-BBE4-0D2CE5A4470B}" destId="{E0D7AE5C-57DC-432A-BCEA-E0AF63ACEB6B}" srcOrd="0" destOrd="0" presId="urn:microsoft.com/office/officeart/2005/8/layout/default"/>
    <dgm:cxn modelId="{B0BD5D96-16A2-4987-B4FC-368D65D6EB9C}" srcId="{4A0ED41E-0613-4515-A5DD-15796A8668AD}" destId="{E5C3E976-87D3-4380-A3A5-2C39002ED053}" srcOrd="0" destOrd="0" parTransId="{392C4FD3-BD94-4DCC-A278-3DFB61969A01}" sibTransId="{F0A47081-8B87-4E58-A8FC-81787F40EC90}"/>
    <dgm:cxn modelId="{77D9E195-68BF-445F-95C5-1C696020BE1C}" srcId="{4A0ED41E-0613-4515-A5DD-15796A8668AD}" destId="{61AB753F-A2F1-4A65-BFF0-001BBCD5EB3B}" srcOrd="3" destOrd="0" parTransId="{92C5FA50-3677-462D-86A3-ABB86EA94F2C}" sibTransId="{F73D0092-C8BC-496D-B45D-4068A7785AAF}"/>
    <dgm:cxn modelId="{3521B410-BA9F-4E64-AC3F-DB2670CD8585}" type="presOf" srcId="{61AB753F-A2F1-4A65-BFF0-001BBCD5EB3B}" destId="{EB78EDF2-18EE-44C3-B415-3732A026DCEE}" srcOrd="0" destOrd="0" presId="urn:microsoft.com/office/officeart/2005/8/layout/default"/>
    <dgm:cxn modelId="{E90DCB87-8AF4-4294-A085-EB7DD7ED9E49}" type="presOf" srcId="{4A0ED41E-0613-4515-A5DD-15796A8668AD}" destId="{2E8A474D-2A1D-42E1-B310-3B45EC15DABC}" srcOrd="0" destOrd="0" presId="urn:microsoft.com/office/officeart/2005/8/layout/default"/>
    <dgm:cxn modelId="{988E1A53-4272-460B-BA9E-405ECDC753E1}" type="presOf" srcId="{09432F5B-0E58-4B49-A2B5-708F5A001781}" destId="{915F495C-ACFC-46DF-BF67-6AEC9D7AAD05}" srcOrd="0" destOrd="0" presId="urn:microsoft.com/office/officeart/2005/8/layout/default"/>
    <dgm:cxn modelId="{61C9450C-04F1-417F-8759-62D4EF23D87D}" srcId="{4A0ED41E-0613-4515-A5DD-15796A8668AD}" destId="{38D8DF62-EE28-42DE-BBE4-0D2CE5A4470B}" srcOrd="1" destOrd="0" parTransId="{7F9E956F-EAE6-49A3-B4C0-5CB023BF9206}" sibTransId="{F2F0CF0D-2B5E-4276-A584-1AE0580ADB0C}"/>
    <dgm:cxn modelId="{A5AAC490-53EA-4168-B67A-BD7CBFFF63E4}" type="presParOf" srcId="{2E8A474D-2A1D-42E1-B310-3B45EC15DABC}" destId="{52C9B93E-CDFC-421C-8562-243E8026CCA9}" srcOrd="0" destOrd="0" presId="urn:microsoft.com/office/officeart/2005/8/layout/default"/>
    <dgm:cxn modelId="{F7EF3BE3-2D46-49A0-BE4D-7946DFB7CD40}" type="presParOf" srcId="{2E8A474D-2A1D-42E1-B310-3B45EC15DABC}" destId="{682A98B0-F4E0-4D31-B6D9-F88FD67FDA1D}" srcOrd="1" destOrd="0" presId="urn:microsoft.com/office/officeart/2005/8/layout/default"/>
    <dgm:cxn modelId="{3865FA23-252D-4F59-8AEA-06902E3B7F75}" type="presParOf" srcId="{2E8A474D-2A1D-42E1-B310-3B45EC15DABC}" destId="{E0D7AE5C-57DC-432A-BCEA-E0AF63ACEB6B}" srcOrd="2" destOrd="0" presId="urn:microsoft.com/office/officeart/2005/8/layout/default"/>
    <dgm:cxn modelId="{BFD1CEA1-47A3-471D-83F9-0AFFB26B60E5}" type="presParOf" srcId="{2E8A474D-2A1D-42E1-B310-3B45EC15DABC}" destId="{D1F8F221-477A-4BD1-88D9-B51E3BE8835C}" srcOrd="3" destOrd="0" presId="urn:microsoft.com/office/officeart/2005/8/layout/default"/>
    <dgm:cxn modelId="{3C485768-7DC0-411C-906E-DC9F43EBABA3}" type="presParOf" srcId="{2E8A474D-2A1D-42E1-B310-3B45EC15DABC}" destId="{915F495C-ACFC-46DF-BF67-6AEC9D7AAD05}" srcOrd="4" destOrd="0" presId="urn:microsoft.com/office/officeart/2005/8/layout/default"/>
    <dgm:cxn modelId="{F0B2FC0B-949B-4055-804B-BFBF48360940}" type="presParOf" srcId="{2E8A474D-2A1D-42E1-B310-3B45EC15DABC}" destId="{2B291856-9F4A-42AD-9686-48DCE8AACB55}" srcOrd="5" destOrd="0" presId="urn:microsoft.com/office/officeart/2005/8/layout/default"/>
    <dgm:cxn modelId="{1CBA0AF0-2FD3-4726-9223-D3FE26CEC515}" type="presParOf" srcId="{2E8A474D-2A1D-42E1-B310-3B45EC15DABC}" destId="{EB78EDF2-18EE-44C3-B415-3732A026DC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9B93E-CDFC-421C-8562-243E8026CCA9}">
      <dsp:nvSpPr>
        <dsp:cNvPr id="0" name=""/>
        <dsp:cNvSpPr/>
      </dsp:nvSpPr>
      <dsp:spPr>
        <a:xfrm>
          <a:off x="437961" y="232"/>
          <a:ext cx="3766215" cy="22597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solidFill>
                <a:srgbClr val="C00000"/>
              </a:solidFill>
            </a:rPr>
            <a:t>SVETOVNA BANKA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0" kern="1200" dirty="0" smtClean="0">
              <a:solidFill>
                <a:schemeClr val="bg1"/>
              </a:solidFill>
            </a:rPr>
            <a:t>Od 1944.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bg1"/>
              </a:solidFill>
            </a:rPr>
            <a:t>Prizadeva si za izkoreninjenje revščine, deluje v najrevnejših državah, spodbuja prenos znanja, podpira programe za izobraževanje …</a:t>
          </a:r>
          <a:endParaRPr lang="sl-SI" sz="1800" kern="1200" dirty="0">
            <a:solidFill>
              <a:schemeClr val="bg1"/>
            </a:solidFill>
          </a:endParaRPr>
        </a:p>
      </dsp:txBody>
      <dsp:txXfrm>
        <a:off x="437961" y="232"/>
        <a:ext cx="3766215" cy="2259729"/>
      </dsp:txXfrm>
    </dsp:sp>
    <dsp:sp modelId="{E0D7AE5C-57DC-432A-BCEA-E0AF63ACEB6B}">
      <dsp:nvSpPr>
        <dsp:cNvPr id="0" name=""/>
        <dsp:cNvSpPr/>
      </dsp:nvSpPr>
      <dsp:spPr>
        <a:xfrm>
          <a:off x="4580798" y="232"/>
          <a:ext cx="3766215" cy="2259729"/>
        </a:xfrm>
        <a:prstGeom prst="rect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solidFill>
                <a:srgbClr val="C00000"/>
              </a:solidFill>
            </a:rPr>
            <a:t>MENDARODNI MONETARNI SKLAD – IMF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bg1"/>
              </a:solidFill>
            </a:rPr>
            <a:t>Obnova uničenega gospodarstva po vojni.</a:t>
          </a:r>
          <a:endParaRPr lang="sl-SI" sz="1800" kern="1200" dirty="0">
            <a:solidFill>
              <a:schemeClr val="bg1"/>
            </a:solidFill>
          </a:endParaRPr>
        </a:p>
      </dsp:txBody>
      <dsp:txXfrm>
        <a:off x="4580798" y="232"/>
        <a:ext cx="3766215" cy="2259729"/>
      </dsp:txXfrm>
    </dsp:sp>
    <dsp:sp modelId="{915F495C-ACFC-46DF-BF67-6AEC9D7AAD05}">
      <dsp:nvSpPr>
        <dsp:cNvPr id="0" name=""/>
        <dsp:cNvSpPr/>
      </dsp:nvSpPr>
      <dsp:spPr>
        <a:xfrm>
          <a:off x="437961" y="2636582"/>
          <a:ext cx="3766215" cy="2259729"/>
        </a:xfrm>
        <a:prstGeom prst="rect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solidFill>
                <a:srgbClr val="C00000"/>
              </a:solidFill>
            </a:rPr>
            <a:t>ORGANIZACIJA ZA EKONOMSKO SODELOVANJE IN RAZVOJ – OECD</a:t>
          </a:r>
          <a:r>
            <a:rPr lang="sl-SI" sz="1800" kern="1200" dirty="0" smtClean="0">
              <a:solidFill>
                <a:schemeClr val="bg1"/>
              </a:solidFill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bg1"/>
              </a:solidFill>
            </a:rPr>
            <a:t>Od 1947.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bg1"/>
              </a:solidFill>
            </a:rPr>
            <a:t>Najprej skrbela za povojno obnovo Evrope, danes povezuje 34 držav, ki jim pomaga pri gospodarskem razvoju.</a:t>
          </a:r>
          <a:endParaRPr lang="sl-SI" sz="1800" kern="1200" dirty="0">
            <a:solidFill>
              <a:schemeClr val="bg1"/>
            </a:solidFill>
          </a:endParaRPr>
        </a:p>
      </dsp:txBody>
      <dsp:txXfrm>
        <a:off x="437961" y="2636582"/>
        <a:ext cx="3766215" cy="2259729"/>
      </dsp:txXfrm>
    </dsp:sp>
    <dsp:sp modelId="{EB78EDF2-18EE-44C3-B415-3732A026DCEE}">
      <dsp:nvSpPr>
        <dsp:cNvPr id="0" name=""/>
        <dsp:cNvSpPr/>
      </dsp:nvSpPr>
      <dsp:spPr>
        <a:xfrm>
          <a:off x="4580798" y="2636582"/>
          <a:ext cx="3766215" cy="2259729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b="1" kern="1200" dirty="0" smtClean="0">
            <a:solidFill>
              <a:srgbClr val="C0000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solidFill>
                <a:srgbClr val="C00000"/>
              </a:solidFill>
            </a:rPr>
            <a:t>SVETOVNA TRGOVINSKA ORGANIZACIJA – WTO: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bg1"/>
              </a:solidFill>
            </a:rPr>
            <a:t>1947 podpisan Splošni carinski in trgovinski sporazum (GATT).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bg1"/>
              </a:solidFill>
            </a:rPr>
            <a:t>Od 1995 deluje WTO, pripravlja sporazume o trgovinskem sodelovanju med državami, nadzoruje njihovo izvajanje.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 dirty="0">
            <a:solidFill>
              <a:schemeClr val="bg1"/>
            </a:solidFill>
          </a:endParaRPr>
        </a:p>
      </dsp:txBody>
      <dsp:txXfrm>
        <a:off x="4580798" y="2636582"/>
        <a:ext cx="3766215" cy="2259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4/9/2020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NejKHKSbl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2Bg9uLgWN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NFVblfDL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lNFVblfDLo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2DxELjuRe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2. GOSPODARSKE SPREMEMBE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 smtClean="0"/>
              <a:t>Čas svetovne trgovine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90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692696"/>
            <a:ext cx="3888432" cy="50651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628" y="692696"/>
            <a:ext cx="4209853" cy="5126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79735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72639" y="306030"/>
            <a:ext cx="9061269" cy="634082"/>
          </a:xfrm>
        </p:spPr>
        <p:txBody>
          <a:bodyPr>
            <a:noAutofit/>
          </a:bodyPr>
          <a:lstStyle/>
          <a:p>
            <a:pPr algn="ctr"/>
            <a:r>
              <a:rPr lang="sl-SI" sz="3200" dirty="0" smtClean="0"/>
              <a:t>Kako </a:t>
            </a:r>
            <a:r>
              <a:rPr lang="sl-SI" sz="3200" dirty="0"/>
              <a:t>je svet rešil veliko gospodarsko krizo</a:t>
            </a:r>
            <a:endParaRPr lang="sl-SI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1" y="1484785"/>
            <a:ext cx="3848457" cy="22810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752" y="1124744"/>
            <a:ext cx="2016224" cy="28040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Zaobljeni pravokotnik 5"/>
          <p:cNvSpPr/>
          <p:nvPr/>
        </p:nvSpPr>
        <p:spPr>
          <a:xfrm>
            <a:off x="2135560" y="4221088"/>
            <a:ext cx="7992888" cy="2376264"/>
          </a:xfrm>
          <a:prstGeom prst="round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l-SI" sz="2000" b="1" dirty="0"/>
          </a:p>
          <a:p>
            <a:r>
              <a:rPr lang="sl-SI" sz="2000" b="1" dirty="0"/>
              <a:t>Leta 1933 je Roosevelt predstavil program reform za rešitev gospodarske krize, </a:t>
            </a:r>
            <a:r>
              <a:rPr lang="sl-SI" sz="2000" b="1" dirty="0">
                <a:solidFill>
                  <a:srgbClr val="C00000"/>
                </a:solidFill>
              </a:rPr>
              <a:t>New </a:t>
            </a:r>
            <a:r>
              <a:rPr lang="sl-SI" sz="2000" b="1" dirty="0" err="1">
                <a:solidFill>
                  <a:srgbClr val="C00000"/>
                </a:solidFill>
              </a:rPr>
              <a:t>Deal</a:t>
            </a:r>
            <a:r>
              <a:rPr lang="sl-SI" sz="2000" b="1" dirty="0"/>
              <a:t>:</a:t>
            </a:r>
            <a:br>
              <a:rPr lang="sl-SI" sz="2000" b="1" dirty="0"/>
            </a:br>
            <a:endParaRPr lang="sl-SI" sz="2000" b="1" dirty="0"/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</a:t>
            </a:r>
            <a:r>
              <a:rPr lang="sl-SI" sz="2000" b="1" dirty="0"/>
              <a:t>obsežna javna dela za brezposelne,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</a:t>
            </a:r>
            <a:r>
              <a:rPr lang="sl-SI" sz="2000" b="1" dirty="0"/>
              <a:t>ugodna posojila za podjetja in kmetovalce,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</a:t>
            </a:r>
            <a:r>
              <a:rPr lang="sl-SI" sz="2000" b="1" dirty="0"/>
              <a:t>socialna pomoč brezposelnim,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</a:t>
            </a:r>
            <a:r>
              <a:rPr lang="sl-SI" sz="2000" b="1" dirty="0"/>
              <a:t>državni nadzor nad borzo, bankami in drugimi finančnimi ustanovami.</a:t>
            </a:r>
          </a:p>
          <a:p>
            <a:endParaRPr lang="sl-SI" sz="2000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1991544" y="1988840"/>
            <a:ext cx="158417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/>
              <a:t>ZDA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226699497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2855640" y="188640"/>
            <a:ext cx="2160240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EVROPA</a:t>
            </a:r>
            <a:endParaRPr lang="sl-SI" sz="2400" b="1" dirty="0"/>
          </a:p>
        </p:txBody>
      </p:sp>
      <p:sp>
        <p:nvSpPr>
          <p:cNvPr id="3" name="Zaobljeni pravokotnik 2"/>
          <p:cNvSpPr/>
          <p:nvPr/>
        </p:nvSpPr>
        <p:spPr>
          <a:xfrm>
            <a:off x="1703512" y="1340768"/>
            <a:ext cx="3888432" cy="1944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/>
              <a:t>Evropske vlade so bile pri reševanju krize različno uspešne. Po vzoru ZDA so uvajale gospodarske programe, ki so temeljili na pomoči države  gospodarstvu.</a:t>
            </a:r>
            <a:endParaRPr lang="sl-SI" b="1" dirty="0"/>
          </a:p>
        </p:txBody>
      </p:sp>
      <p:sp>
        <p:nvSpPr>
          <p:cNvPr id="4" name="Zaobljeni pravokotnik 3"/>
          <p:cNvSpPr/>
          <p:nvPr/>
        </p:nvSpPr>
        <p:spPr>
          <a:xfrm>
            <a:off x="1703512" y="3573016"/>
            <a:ext cx="4536504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/>
              <a:t>Ameriško in evropsko gospodarsko stanje  se je dokončno izboljšalo šele pred izbruhom druge svetovne vojne.</a:t>
            </a:r>
            <a:endParaRPr lang="sl-SI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1703512" y="5373216"/>
            <a:ext cx="4464496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/>
              <a:t>V Nemčiji in nekaterih drugih državah so krizo odpravili tudi z vojno industrijo in pripravami na vojno.</a:t>
            </a:r>
            <a:endParaRPr lang="sl-SI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76672"/>
            <a:ext cx="4038620" cy="18722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grpSp>
        <p:nvGrpSpPr>
          <p:cNvPr id="9" name="Skupina 8"/>
          <p:cNvGrpSpPr/>
          <p:nvPr/>
        </p:nvGrpSpPr>
        <p:grpSpPr>
          <a:xfrm>
            <a:off x="7320136" y="2636913"/>
            <a:ext cx="2520280" cy="4014933"/>
            <a:chOff x="5796136" y="2636912"/>
            <a:chExt cx="2520280" cy="40149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136" y="2636912"/>
              <a:ext cx="2448272" cy="338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6093296"/>
              <a:ext cx="2520280" cy="55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847996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C000"/>
                </a:solidFill>
              </a:rPr>
              <a:t>REŠEVANJE KRIZE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213975"/>
          </a:xfrm>
        </p:spPr>
        <p:txBody>
          <a:bodyPr/>
          <a:lstStyle/>
          <a:p>
            <a:r>
              <a:rPr lang="sl-SI" dirty="0" smtClean="0"/>
              <a:t>Rooseveltov </a:t>
            </a:r>
            <a:r>
              <a:rPr lang="sl-SI" b="1" dirty="0" smtClean="0"/>
              <a:t>New </a:t>
            </a:r>
            <a:r>
              <a:rPr lang="sl-SI" b="1" dirty="0" err="1" smtClean="0"/>
              <a:t>Deal</a:t>
            </a:r>
            <a:r>
              <a:rPr lang="sl-SI" b="1" dirty="0" smtClean="0"/>
              <a:t>: </a:t>
            </a:r>
            <a:r>
              <a:rPr lang="sl-SI" i="1" dirty="0" smtClean="0"/>
              <a:t>javna dela, ugodna posojila, socialna pomoč, strog finančni nadzor države …</a:t>
            </a:r>
          </a:p>
          <a:p>
            <a:r>
              <a:rPr lang="sl-SI" dirty="0" smtClean="0"/>
              <a:t>Uspešen je bil tudi </a:t>
            </a:r>
            <a:r>
              <a:rPr lang="sl-SI" b="1" dirty="0" smtClean="0"/>
              <a:t>Hitler</a:t>
            </a:r>
            <a:r>
              <a:rPr lang="sl-SI" dirty="0" smtClean="0"/>
              <a:t> v Nemčiji in Japonska (vojaška industrija)</a:t>
            </a:r>
            <a:endParaRPr lang="sl-SI" dirty="0"/>
          </a:p>
        </p:txBody>
      </p:sp>
      <p:pic>
        <p:nvPicPr>
          <p:cNvPr id="4100" name="Picture 4" descr="https://upload.wikimedia.org/wikipedia/commons/a/ae/William_Gropper_-_Construction_of_a_Dam_1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" y="3362815"/>
            <a:ext cx="11240434" cy="3428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847528" y="1196752"/>
            <a:ext cx="2736304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ZDA so </a:t>
            </a:r>
            <a:r>
              <a:rPr lang="sl-SI" b="1" dirty="0" smtClean="0"/>
              <a:t>utrdijo </a:t>
            </a:r>
            <a:r>
              <a:rPr lang="sl-SI" b="1" dirty="0"/>
              <a:t>gospodarsko in politično prevlado v svetu.</a:t>
            </a:r>
            <a:endParaRPr lang="sl-SI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4871864" y="1124744"/>
            <a:ext cx="2736304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Gospodarstvo </a:t>
            </a:r>
            <a:r>
              <a:rPr lang="sl-SI" b="1" dirty="0" smtClean="0"/>
              <a:t>Zah. Evrope in </a:t>
            </a:r>
            <a:r>
              <a:rPr lang="sl-SI" b="1" dirty="0"/>
              <a:t>Japonske je bilo obnovljeno s finančno pomočjo ZDA.</a:t>
            </a:r>
            <a:endParaRPr lang="sl-SI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7896200" y="1196752"/>
            <a:ext cx="2304256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Do 60. let so zahodno evropske države obnovile svojo gospodarsko moč.</a:t>
            </a:r>
            <a:endParaRPr lang="sl-SI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3359696" y="3068960"/>
            <a:ext cx="5904656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bg1"/>
                </a:solidFill>
              </a:rPr>
              <a:t>Druga polovica 20. stoletja je bilo obdobje uspešnega gospodarskega razvoja v zahodni Evropi.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3359696" y="4221088"/>
            <a:ext cx="590465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C00000"/>
                </a:solidFill>
              </a:rPr>
              <a:t>20. Stoletje je omogočilo gospodarski napredek tudi drugim delom sveta.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1991544" y="5301208"/>
            <a:ext cx="216024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Japonski gospodarski </a:t>
            </a:r>
            <a:r>
              <a:rPr lang="sl-SI" b="1" dirty="0" smtClean="0"/>
              <a:t>čudež (60. leta)</a:t>
            </a:r>
            <a:endParaRPr lang="sl-SI" b="1" dirty="0"/>
          </a:p>
        </p:txBody>
      </p:sp>
      <p:sp>
        <p:nvSpPr>
          <p:cNvPr id="10" name="Zaobljeni pravokotnik 9"/>
          <p:cNvSpPr/>
          <p:nvPr/>
        </p:nvSpPr>
        <p:spPr>
          <a:xfrm>
            <a:off x="4655840" y="5229200"/>
            <a:ext cx="2520280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Azijski tigri v 70. letih:</a:t>
            </a:r>
          </a:p>
          <a:p>
            <a:pPr algn="ctr"/>
            <a:r>
              <a:rPr lang="sl-SI" b="1" dirty="0"/>
              <a:t>J Koreja, Tajvan, Hongkong, Singapur</a:t>
            </a:r>
            <a:endParaRPr lang="sl-SI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7608168" y="5301208"/>
            <a:ext cx="230425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Kitajska in Malezija v 90. letih.</a:t>
            </a:r>
            <a:endParaRPr lang="sl-SI" b="1" dirty="0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252549" y="104048"/>
            <a:ext cx="11486606" cy="949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400" u="sng" dirty="0" smtClean="0">
                <a:solidFill>
                  <a:srgbClr val="C00000"/>
                </a:solidFill>
              </a:rPr>
              <a:t>2.3 GOSPODARSKO POVEZOVANJE</a:t>
            </a:r>
            <a:endParaRPr lang="sl-SI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9041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207568" y="4293097"/>
            <a:ext cx="3528392" cy="2462803"/>
            <a:chOff x="971600" y="1196752"/>
            <a:chExt cx="4644008" cy="2923175"/>
          </a:xfrm>
        </p:grpSpPr>
        <p:pic>
          <p:nvPicPr>
            <p:cNvPr id="16388" name="Picture 4" descr="http://www.china-mike.com/wp-content/uploads/2011/04/china-ethnic-minorities-zhuang-longshen-terrac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196752"/>
              <a:ext cx="4620344" cy="2743329"/>
            </a:xfrm>
            <a:prstGeom prst="rect">
              <a:avLst/>
            </a:prstGeom>
            <a:noFill/>
          </p:spPr>
        </p:pic>
        <p:sp>
          <p:nvSpPr>
            <p:cNvPr id="6" name="Pravokotnik 5"/>
            <p:cNvSpPr/>
            <p:nvPr/>
          </p:nvSpPr>
          <p:spPr>
            <a:xfrm>
              <a:off x="1043608" y="3645024"/>
              <a:ext cx="4572000" cy="4749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l-SI" sz="1000" dirty="0"/>
                <a:t>http://www.china-mike.com/facts-about-china/facts-rich-poor-inequality/</a:t>
              </a:r>
              <a:endParaRPr lang="sl-SI" sz="1000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312024" y="4365105"/>
            <a:ext cx="3960440" cy="2309155"/>
            <a:chOff x="4067944" y="3933056"/>
            <a:chExt cx="4824536" cy="2700097"/>
          </a:xfrm>
        </p:grpSpPr>
        <p:pic>
          <p:nvPicPr>
            <p:cNvPr id="16386" name="Picture 2" descr="http://www.china-mike.com/wp-content/uploads/2011/03/china-poor-migrant-worker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3933056"/>
              <a:ext cx="4824536" cy="2486669"/>
            </a:xfrm>
            <a:prstGeom prst="rect">
              <a:avLst/>
            </a:prstGeom>
            <a:noFill/>
          </p:spPr>
        </p:pic>
        <p:sp>
          <p:nvSpPr>
            <p:cNvPr id="8" name="Pravokotnik 7"/>
            <p:cNvSpPr/>
            <p:nvPr/>
          </p:nvSpPr>
          <p:spPr>
            <a:xfrm>
              <a:off x="4283968" y="6165304"/>
              <a:ext cx="4572000" cy="4678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l-SI" sz="1000" dirty="0"/>
                <a:t>http://www.china-mike.com/facts-about-china/facts-rich-poor-inequality/</a:t>
              </a:r>
              <a:endParaRPr lang="sl-SI" sz="1000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503712" y="1052736"/>
            <a:ext cx="5231904" cy="3128344"/>
            <a:chOff x="1907704" y="260648"/>
            <a:chExt cx="5375920" cy="3272360"/>
          </a:xfrm>
        </p:grpSpPr>
        <p:pic>
          <p:nvPicPr>
            <p:cNvPr id="16390" name="Picture 6" descr="http://www.china-mike.com/wp-content/uploads/2011/03/china-income-inequality-rich-poor-ga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704" y="332656"/>
              <a:ext cx="5375920" cy="3200352"/>
            </a:xfrm>
            <a:prstGeom prst="rect">
              <a:avLst/>
            </a:prstGeom>
            <a:noFill/>
          </p:spPr>
        </p:pic>
        <p:sp>
          <p:nvSpPr>
            <p:cNvPr id="12" name="Pravokotnik 11"/>
            <p:cNvSpPr/>
            <p:nvPr/>
          </p:nvSpPr>
          <p:spPr>
            <a:xfrm>
              <a:off x="2267744" y="260648"/>
              <a:ext cx="4572000" cy="4185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l-SI" sz="1000" dirty="0"/>
                <a:t>http://www.china-mike.com/facts-about-china/facts-rich-poor-inequality/</a:t>
              </a:r>
              <a:endParaRPr lang="sl-SI" sz="1000" dirty="0"/>
            </a:p>
          </p:txBody>
        </p:sp>
      </p:grpSp>
      <p:sp>
        <p:nvSpPr>
          <p:cNvPr id="14" name="PoljeZBesedilom 13"/>
          <p:cNvSpPr txBox="1"/>
          <p:nvPr/>
        </p:nvSpPr>
        <p:spPr>
          <a:xfrm>
            <a:off x="2279576" y="260649"/>
            <a:ext cx="73448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/>
              <a:t>Konec 20. stoletja je pacifiško-azijsko območje postalo najbolj živahno prizorišče svetovne trgovine.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00808628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332656"/>
            <a:ext cx="557635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7" y="2132856"/>
            <a:ext cx="6028737" cy="440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624164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7568" y="188640"/>
            <a:ext cx="7941568" cy="4180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l-SI" sz="2800" dirty="0" smtClean="0"/>
              <a:t>Gospodarsko </a:t>
            </a:r>
            <a:r>
              <a:rPr lang="sl-SI" sz="2800" dirty="0"/>
              <a:t>povezovanje po svetu</a:t>
            </a:r>
            <a:endParaRPr lang="sl-SI" sz="2800" dirty="0"/>
          </a:p>
        </p:txBody>
      </p:sp>
      <p:sp>
        <p:nvSpPr>
          <p:cNvPr id="4" name="Zaobljeni pravokotnik 3"/>
          <p:cNvSpPr/>
          <p:nvPr/>
        </p:nvSpPr>
        <p:spPr>
          <a:xfrm>
            <a:off x="1524000" y="692696"/>
            <a:ext cx="914400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C00000"/>
                </a:solidFill>
              </a:rPr>
              <a:t>Kljub razdeljenosti sveta zaradi hladne vojne so politiki in ekonomisti spodbujali gospodarsko sodelovanje in povezovanje. Ustanovljene so bile številne mednarodne organizacije:</a:t>
            </a:r>
            <a:endParaRPr lang="sl-SI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703512" y="1700808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59431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l-SI" sz="3600" dirty="0" smtClean="0">
                <a:solidFill>
                  <a:schemeClr val="tx1"/>
                </a:solidFill>
              </a:rPr>
              <a:t>Gospodarsko </a:t>
            </a:r>
            <a:r>
              <a:rPr lang="sl-SI" sz="3600" dirty="0">
                <a:solidFill>
                  <a:schemeClr val="tx1"/>
                </a:solidFill>
              </a:rPr>
              <a:t>povezovanje v Evropi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981200" y="2636912"/>
            <a:ext cx="8229600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rgbClr val="C00000"/>
                </a:solidFill>
              </a:rPr>
              <a:t>EGS</a:t>
            </a:r>
            <a:r>
              <a:rPr lang="sl-SI" sz="2400" b="1" dirty="0"/>
              <a:t> – Evropska gospodarska skupnost , 1957.</a:t>
            </a:r>
            <a:endParaRPr lang="sl-SI" sz="2400" b="1" dirty="0"/>
          </a:p>
        </p:txBody>
      </p:sp>
      <p:sp>
        <p:nvSpPr>
          <p:cNvPr id="6" name="Pravokotnik 5"/>
          <p:cNvSpPr/>
          <p:nvPr/>
        </p:nvSpPr>
        <p:spPr>
          <a:xfrm>
            <a:off x="1981200" y="3861048"/>
            <a:ext cx="8229600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rgbClr val="C00000"/>
                </a:solidFill>
              </a:rPr>
              <a:t>EFTA</a:t>
            </a:r>
            <a:r>
              <a:rPr lang="sl-SI" sz="2400" b="1" dirty="0"/>
              <a:t> – Evropsko združenje za svobodno trgovino, 1960.</a:t>
            </a:r>
            <a:endParaRPr lang="sl-SI" sz="2400" b="1" dirty="0"/>
          </a:p>
        </p:txBody>
      </p:sp>
      <p:sp>
        <p:nvSpPr>
          <p:cNvPr id="7" name="Pravokotnik 6"/>
          <p:cNvSpPr/>
          <p:nvPr/>
        </p:nvSpPr>
        <p:spPr>
          <a:xfrm>
            <a:off x="1981200" y="5085184"/>
            <a:ext cx="8229600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rgbClr val="C00000"/>
                </a:solidFill>
              </a:rPr>
              <a:t>SEV</a:t>
            </a:r>
            <a:r>
              <a:rPr lang="sl-SI" sz="2400" b="1" dirty="0"/>
              <a:t> – Svet za vzajemno gospodarsko pomoč, 1949.</a:t>
            </a:r>
            <a:endParaRPr lang="sl-SI" sz="2400" b="1" dirty="0"/>
          </a:p>
        </p:txBody>
      </p:sp>
      <p:sp>
        <p:nvSpPr>
          <p:cNvPr id="8" name="Pravokotnik 7"/>
          <p:cNvSpPr/>
          <p:nvPr/>
        </p:nvSpPr>
        <p:spPr>
          <a:xfrm>
            <a:off x="3359696" y="980728"/>
            <a:ext cx="5472608" cy="1440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bg1"/>
                </a:solidFill>
              </a:rPr>
              <a:t>Evropski program za obnovo je po vojni spodbudil gospodarsko sodelovanje v Zahodni Evropi.</a:t>
            </a:r>
            <a:endParaRPr lang="sl-SI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9149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1775520" y="4869161"/>
            <a:ext cx="8568952" cy="1686049"/>
          </a:xfr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sl-SI" sz="4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2.4 GLOBALIZACIJA</a:t>
            </a:r>
            <a:endParaRPr lang="sl-SI" sz="4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ZNejKHKSbl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7276" y="113211"/>
            <a:ext cx="7739017" cy="43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066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u="sng" dirty="0" smtClean="0">
                <a:solidFill>
                  <a:schemeClr val="accent2">
                    <a:lumMod val="50000"/>
                  </a:schemeClr>
                </a:solidFill>
              </a:rPr>
              <a:t>2. 1 ZAČETEK 20. STOLETJA</a:t>
            </a:r>
            <a:endParaRPr lang="sl-SI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S2Bg9uLgWN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7492" y="2456042"/>
            <a:ext cx="7903111" cy="444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/>
          <p:cNvSpPr txBox="1"/>
          <p:nvPr/>
        </p:nvSpPr>
        <p:spPr>
          <a:xfrm>
            <a:off x="3807394" y="190931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Poglejte si video o industrializaciji do </a:t>
            </a:r>
            <a:r>
              <a:rPr lang="sl-SI" dirty="0" smtClean="0"/>
              <a:t>PSV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60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l-SI" sz="3600" dirty="0" smtClean="0">
                <a:solidFill>
                  <a:schemeClr val="tx1"/>
                </a:solidFill>
              </a:rPr>
              <a:t>Naraščanje </a:t>
            </a:r>
            <a:r>
              <a:rPr lang="sl-SI" sz="3600" dirty="0">
                <a:solidFill>
                  <a:schemeClr val="tx1"/>
                </a:solidFill>
              </a:rPr>
              <a:t>svetovne trgovine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207307" y="1251343"/>
            <a:ext cx="984939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Po drugi svetovni vojni je svetovna trgovina pospešila mednarodne stike in prepletenost svetovnega gospodarstva.  K temu je zelo pripomogla prosta trgovina.</a:t>
            </a:r>
            <a:endParaRPr lang="sl-SI" b="1" dirty="0"/>
          </a:p>
        </p:txBody>
      </p:sp>
      <p:sp>
        <p:nvSpPr>
          <p:cNvPr id="5" name="Pravokotnik 4"/>
          <p:cNvSpPr/>
          <p:nvPr/>
        </p:nvSpPr>
        <p:spPr>
          <a:xfrm>
            <a:off x="1847528" y="2276872"/>
            <a:ext cx="2664296" cy="172819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l-SI" b="1" dirty="0">
              <a:solidFill>
                <a:schemeClr val="tx1"/>
              </a:solidFill>
            </a:endParaRPr>
          </a:p>
          <a:p>
            <a:endParaRPr lang="sl-SI" b="1" dirty="0">
              <a:solidFill>
                <a:schemeClr val="tx1"/>
              </a:solidFill>
            </a:endParaRPr>
          </a:p>
          <a:p>
            <a:endParaRPr lang="sl-SI" b="1" dirty="0">
              <a:solidFill>
                <a:schemeClr val="tx1"/>
              </a:solidFill>
            </a:endParaRPr>
          </a:p>
          <a:p>
            <a:r>
              <a:rPr lang="sl-SI" b="1" dirty="0">
                <a:solidFill>
                  <a:srgbClr val="C00000"/>
                </a:solidFill>
              </a:rPr>
              <a:t>PROSTA TRGOVINA:</a:t>
            </a:r>
          </a:p>
          <a:p>
            <a:r>
              <a:rPr lang="sl-SI" sz="1600" b="1" dirty="0">
                <a:solidFill>
                  <a:schemeClr val="tx1"/>
                </a:solidFill>
              </a:rPr>
              <a:t>Odpravila trgovinske ovire (carine, </a:t>
            </a:r>
            <a:r>
              <a:rPr lang="sl-SI" sz="1600" b="1" dirty="0" smtClean="0">
                <a:solidFill>
                  <a:schemeClr val="tx1"/>
                </a:solidFill>
              </a:rPr>
              <a:t>omejitve …),  večja konkurenca.</a:t>
            </a:r>
            <a:endParaRPr lang="sl-SI" sz="1600" b="1" dirty="0">
              <a:solidFill>
                <a:schemeClr val="tx1"/>
              </a:solidFill>
            </a:endParaRPr>
          </a:p>
          <a:p>
            <a:endParaRPr lang="sl-SI" b="1" dirty="0">
              <a:solidFill>
                <a:schemeClr val="tx1"/>
              </a:solidFill>
            </a:endParaRPr>
          </a:p>
          <a:p>
            <a:endParaRPr lang="sl-SI" b="1" dirty="0">
              <a:solidFill>
                <a:schemeClr val="tx1"/>
              </a:solidFill>
            </a:endParaRPr>
          </a:p>
          <a:p>
            <a:endParaRPr lang="sl-SI" b="1" dirty="0">
              <a:solidFill>
                <a:schemeClr val="tx1"/>
              </a:solidFill>
            </a:endParaRPr>
          </a:p>
          <a:p>
            <a:endParaRPr lang="sl-SI" b="1" dirty="0">
              <a:solidFill>
                <a:schemeClr val="tx1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871864" y="2276872"/>
            <a:ext cx="2520280" cy="4437112"/>
            <a:chOff x="3347864" y="2420888"/>
            <a:chExt cx="2520280" cy="4437112"/>
          </a:xfrm>
        </p:grpSpPr>
        <p:sp>
          <p:nvSpPr>
            <p:cNvPr id="6" name="Pravokotnik 5"/>
            <p:cNvSpPr/>
            <p:nvPr/>
          </p:nvSpPr>
          <p:spPr>
            <a:xfrm>
              <a:off x="3347864" y="2420888"/>
              <a:ext cx="2520280" cy="4437112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l-SI" b="1" dirty="0">
                  <a:solidFill>
                    <a:srgbClr val="C00000"/>
                  </a:solidFill>
                </a:rPr>
                <a:t>PRAVIČNA TRGOVINA:</a:t>
              </a:r>
            </a:p>
            <a:p>
              <a:r>
                <a:rPr lang="sl-SI" sz="1600" b="1" dirty="0">
                  <a:solidFill>
                    <a:schemeClr val="tx1"/>
                  </a:solidFill>
                </a:rPr>
                <a:t>Zagovarja enakopravno partnerstvo in spoštovanje med proizvajalci iz nerazvitih držav in potrošniki iz razvitih držav.</a:t>
              </a: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4653136"/>
              <a:ext cx="2175892" cy="2102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Skupina 10"/>
          <p:cNvGrpSpPr/>
          <p:nvPr/>
        </p:nvGrpSpPr>
        <p:grpSpPr>
          <a:xfrm>
            <a:off x="7968208" y="2276872"/>
            <a:ext cx="2376264" cy="4320480"/>
            <a:chOff x="6444208" y="2348880"/>
            <a:chExt cx="2376264" cy="4320480"/>
          </a:xfrm>
        </p:grpSpPr>
        <p:sp>
          <p:nvSpPr>
            <p:cNvPr id="7" name="Pravokotnik 6"/>
            <p:cNvSpPr/>
            <p:nvPr/>
          </p:nvSpPr>
          <p:spPr>
            <a:xfrm>
              <a:off x="6444208" y="2348880"/>
              <a:ext cx="2376264" cy="4320480"/>
            </a:xfrm>
            <a:prstGeom prst="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l-SI" b="1" dirty="0">
                  <a:solidFill>
                    <a:srgbClr val="C00000"/>
                  </a:solidFill>
                </a:rPr>
                <a:t>MULTINACIONALNA PODJETJA:</a:t>
              </a:r>
              <a:endParaRPr lang="sl-SI" sz="1600" b="1" dirty="0">
                <a:solidFill>
                  <a:srgbClr val="C00000"/>
                </a:solidFill>
              </a:endParaRPr>
            </a:p>
            <a:p>
              <a:r>
                <a:rPr lang="sl-SI" sz="1600" b="1" dirty="0" smtClean="0">
                  <a:solidFill>
                    <a:schemeClr val="tx1"/>
                  </a:solidFill>
                </a:rPr>
                <a:t>delujejo </a:t>
              </a:r>
              <a:r>
                <a:rPr lang="sl-SI" sz="1600" b="1" dirty="0">
                  <a:solidFill>
                    <a:schemeClr val="tx1"/>
                  </a:solidFill>
                </a:rPr>
                <a:t>v različnih državah, iščejo najcenejše surovine in delovno silo, trgujejo po vsem svetu.</a:t>
              </a:r>
            </a:p>
            <a:p>
              <a:endParaRPr lang="sl-SI" sz="1600" dirty="0" smtClean="0">
                <a:solidFill>
                  <a:schemeClr val="tx1"/>
                </a:solidFill>
              </a:endParaRPr>
            </a:p>
            <a:p>
              <a:r>
                <a:rPr lang="sl-SI" sz="1600" dirty="0" smtClean="0">
                  <a:solidFill>
                    <a:schemeClr val="tx1"/>
                  </a:solidFill>
                </a:rPr>
                <a:t>Primer</a:t>
              </a:r>
              <a:r>
                <a:rPr lang="sl-SI" sz="1600" dirty="0">
                  <a:solidFill>
                    <a:schemeClr val="tx1"/>
                  </a:solidFill>
                </a:rPr>
                <a:t>:</a:t>
              </a: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  <a:p>
              <a:endParaRPr lang="sl-SI" b="1" dirty="0">
                <a:solidFill>
                  <a:schemeClr val="tx1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6418" y="4826888"/>
              <a:ext cx="2165865" cy="1443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2" name="Picture 2" descr="Free Trade Agreement Pros and 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1" y="4214949"/>
            <a:ext cx="3748553" cy="2499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537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495600" y="404665"/>
            <a:ext cx="6991350" cy="2433439"/>
            <a:chOff x="971600" y="404664"/>
            <a:chExt cx="6991350" cy="24334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980728"/>
              <a:ext cx="6991350" cy="18573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3" name="PoljeZBesedilom 2"/>
            <p:cNvSpPr txBox="1"/>
            <p:nvPr/>
          </p:nvSpPr>
          <p:spPr>
            <a:xfrm>
              <a:off x="2411760" y="404664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b="1" dirty="0">
                  <a:solidFill>
                    <a:srgbClr val="C00000"/>
                  </a:solidFill>
                </a:rPr>
                <a:t>Kaj je globalizacija?</a:t>
              </a:r>
              <a:endParaRPr lang="sl-SI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" name="PoljeZBesedilom 4"/>
          <p:cNvSpPr txBox="1"/>
          <p:nvPr/>
        </p:nvSpPr>
        <p:spPr>
          <a:xfrm>
            <a:off x="1991544" y="342900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Je tudi priložnost za </a:t>
            </a:r>
            <a:r>
              <a:rPr lang="sl-SI" b="1" dirty="0">
                <a:solidFill>
                  <a:srgbClr val="C00000"/>
                </a:solidFill>
              </a:rPr>
              <a:t>države v razvoju</a:t>
            </a:r>
            <a:r>
              <a:rPr lang="sl-SI" b="1" dirty="0"/>
              <a:t>.</a:t>
            </a:r>
            <a:endParaRPr lang="sl-SI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511824" y="342900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BRICS</a:t>
            </a:r>
            <a:r>
              <a:rPr lang="sl-SI" b="1" dirty="0"/>
              <a:t> so po gospodarski moči dohitele razvite države.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680176" y="342900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Arabske države </a:t>
            </a:r>
            <a:r>
              <a:rPr lang="sl-SI" b="1" dirty="0"/>
              <a:t>vlagajo denar v različne gospodarske panoge.</a:t>
            </a:r>
            <a:endParaRPr lang="sl-SI" b="1" dirty="0"/>
          </a:p>
        </p:txBody>
      </p:sp>
      <p:cxnSp>
        <p:nvCxnSpPr>
          <p:cNvPr id="10" name="Raven puščični konektor 9"/>
          <p:cNvCxnSpPr/>
          <p:nvPr/>
        </p:nvCxnSpPr>
        <p:spPr>
          <a:xfrm>
            <a:off x="5519936" y="2996952"/>
            <a:ext cx="0" cy="43204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konektor 11"/>
          <p:cNvCxnSpPr/>
          <p:nvPr/>
        </p:nvCxnSpPr>
        <p:spPr>
          <a:xfrm>
            <a:off x="3287688" y="2996952"/>
            <a:ext cx="0" cy="43204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konektor 13"/>
          <p:cNvCxnSpPr/>
          <p:nvPr/>
        </p:nvCxnSpPr>
        <p:spPr>
          <a:xfrm>
            <a:off x="8544272" y="2924944"/>
            <a:ext cx="0" cy="5040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Seven Reasons for Alibaba's Ground-Breaking Su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703353"/>
            <a:ext cx="3830483" cy="2154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ine dining without the waiting list in Dub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729058"/>
            <a:ext cx="3061957" cy="1955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Amazon.com: Talking Tom and Friends: Appstore for Andro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2" y="4729058"/>
            <a:ext cx="2030276" cy="203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808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tx1"/>
                </a:solidFill>
              </a:rPr>
              <a:t>Posledice </a:t>
            </a:r>
            <a:r>
              <a:rPr lang="sl-SI" sz="2800" dirty="0">
                <a:solidFill>
                  <a:schemeClr val="tx1"/>
                </a:solidFill>
              </a:rPr>
              <a:t>svetovnega gospodarskega razvoja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919536" y="1196752"/>
            <a:ext cx="806489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000" b="1" dirty="0"/>
              <a:t>Svetovni gospodarski razvoj je izboljšal življenje ljudi po svetu, a ima številne</a:t>
            </a:r>
            <a:r>
              <a:rPr lang="sl-SI" sz="2000" b="1" dirty="0">
                <a:solidFill>
                  <a:srgbClr val="C00000"/>
                </a:solidFill>
              </a:rPr>
              <a:t> negativne posledice:</a:t>
            </a:r>
            <a:endParaRPr lang="sl-SI" sz="2000" b="1" dirty="0">
              <a:solidFill>
                <a:srgbClr val="C00000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1919536" y="2204864"/>
            <a:ext cx="8064896" cy="1656184"/>
            <a:chOff x="395536" y="2204864"/>
            <a:chExt cx="8064896" cy="1872208"/>
          </a:xfrm>
        </p:grpSpPr>
        <p:sp>
          <p:nvSpPr>
            <p:cNvPr id="5" name="Pravokotnik 4"/>
            <p:cNvSpPr/>
            <p:nvPr/>
          </p:nvSpPr>
          <p:spPr>
            <a:xfrm>
              <a:off x="395536" y="2204864"/>
              <a:ext cx="8064896" cy="18722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l-SI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POLITIČNE </a:t>
              </a:r>
            </a:p>
            <a:p>
              <a:r>
                <a:rPr lang="sl-SI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POSLEDICE:</a:t>
              </a:r>
            </a:p>
          </p:txBody>
        </p:sp>
        <p:sp>
          <p:nvSpPr>
            <p:cNvPr id="8" name="Oblaček s puščico desno 7"/>
            <p:cNvSpPr/>
            <p:nvPr/>
          </p:nvSpPr>
          <p:spPr>
            <a:xfrm>
              <a:off x="1907704" y="2286264"/>
              <a:ext cx="3240360" cy="1718800"/>
            </a:xfrm>
            <a:prstGeom prst="rightArrow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l-SI" sz="1600" b="1" dirty="0"/>
                <a:t>velike potrebe po </a:t>
              </a:r>
              <a:r>
                <a:rPr lang="sl-SI" sz="1600" b="1" dirty="0" smtClean="0"/>
                <a:t>energiji (nafta …),</a:t>
              </a:r>
              <a:r>
                <a:rPr lang="sl-SI" sz="1600" b="1" dirty="0"/>
                <a:t>	</a:t>
              </a:r>
            </a:p>
            <a:p>
              <a:r>
                <a:rPr lang="sl-SI" sz="1600" b="1" dirty="0"/>
                <a:t>pomanjkanje vode</a:t>
              </a:r>
            </a:p>
            <a:p>
              <a:pPr algn="ctr"/>
              <a:endParaRPr lang="sl-SI" b="1" dirty="0"/>
            </a:p>
          </p:txBody>
        </p:sp>
        <p:sp>
          <p:nvSpPr>
            <p:cNvPr id="9" name="PoljeZBesedilom 8"/>
            <p:cNvSpPr txBox="1"/>
            <p:nvPr/>
          </p:nvSpPr>
          <p:spPr>
            <a:xfrm>
              <a:off x="5508104" y="2780928"/>
              <a:ext cx="2232248" cy="104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Spori med narodi, gospodarski,</a:t>
              </a:r>
            </a:p>
            <a:p>
              <a:r>
                <a:rPr lang="sl-SI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politični problemi.</a:t>
              </a:r>
              <a:endParaRPr lang="sl-S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919536" y="4077072"/>
            <a:ext cx="8064896" cy="1800200"/>
            <a:chOff x="467544" y="4293096"/>
            <a:chExt cx="8064896" cy="1944216"/>
          </a:xfrm>
        </p:grpSpPr>
        <p:sp>
          <p:nvSpPr>
            <p:cNvPr id="6" name="Pravokotnik 5"/>
            <p:cNvSpPr/>
            <p:nvPr/>
          </p:nvSpPr>
          <p:spPr>
            <a:xfrm>
              <a:off x="467544" y="4293096"/>
              <a:ext cx="8064896" cy="19442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l-SI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UNIČEVANJE</a:t>
              </a:r>
            </a:p>
            <a:p>
              <a:r>
                <a:rPr lang="sl-SI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OKOLJA:</a:t>
              </a:r>
              <a:endParaRPr lang="sl-S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blaček s puščico desno 10"/>
            <p:cNvSpPr/>
            <p:nvPr/>
          </p:nvSpPr>
          <p:spPr>
            <a:xfrm>
              <a:off x="1979712" y="4365104"/>
              <a:ext cx="3384376" cy="1800200"/>
            </a:xfrm>
            <a:prstGeom prst="rightArrowCallou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sl-SI" b="1" dirty="0" smtClean="0"/>
                <a:t>Izpusti, plastika, </a:t>
              </a:r>
              <a:r>
                <a:rPr lang="sl-SI" b="1" dirty="0"/>
                <a:t>intenzivno </a:t>
              </a:r>
              <a:r>
                <a:rPr lang="sl-SI" b="1" dirty="0" smtClean="0"/>
                <a:t>kmetovanje … </a:t>
              </a:r>
              <a:endParaRPr lang="sl-SI" b="1" dirty="0"/>
            </a:p>
          </p:txBody>
        </p:sp>
        <p:sp>
          <p:nvSpPr>
            <p:cNvPr id="13" name="PoljeZBesedilom 12"/>
            <p:cNvSpPr txBox="1"/>
            <p:nvPr/>
          </p:nvSpPr>
          <p:spPr>
            <a:xfrm>
              <a:off x="5508104" y="5013176"/>
              <a:ext cx="2448272" cy="698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Segrevanje ozračja, uničevanje okolja.</a:t>
              </a:r>
              <a:endParaRPr lang="sl-S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PoljeZBesedilom 15"/>
          <p:cNvSpPr txBox="1"/>
          <p:nvPr/>
        </p:nvSpPr>
        <p:spPr>
          <a:xfrm>
            <a:off x="1991544" y="6093296"/>
            <a:ext cx="2520280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“ZELENI RAZVOJ”?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4871864" y="6093296"/>
            <a:ext cx="2160240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RECIKLIRANJE?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7320136" y="6093297"/>
            <a:ext cx="2520280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TRAJNOSTNI RAZVOJ?</a:t>
            </a:r>
            <a:endParaRPr lang="sl-SI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77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7" y="836712"/>
            <a:ext cx="2944311" cy="56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jeZBesedilom 11"/>
          <p:cNvSpPr txBox="1"/>
          <p:nvPr/>
        </p:nvSpPr>
        <p:spPr>
          <a:xfrm>
            <a:off x="496389" y="404665"/>
            <a:ext cx="660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Za kaj se zavzemajo člani te organizacije?</a:t>
            </a:r>
            <a:endParaRPr lang="sl-SI" sz="2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EU summit: student protesters and Greenpeace activists war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" y="2342605"/>
            <a:ext cx="7190508" cy="3766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476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7155" y="1348291"/>
            <a:ext cx="10282163" cy="3740075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sl-SI" altLang="sl-SI" sz="1800" b="1" u="sng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sl-SI" altLang="sl-SI" sz="1800" b="1" u="sng" dirty="0" smtClean="0">
                <a:solidFill>
                  <a:schemeClr val="accent6">
                    <a:lumMod val="75000"/>
                  </a:schemeClr>
                </a:solidFill>
              </a:rPr>
              <a:t>INDUSTRIALIZACIJA</a:t>
            </a:r>
            <a:endParaRPr lang="sl-SI" altLang="sl-SI" sz="18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INDUSTRIJA </a:t>
            </a:r>
            <a:r>
              <a:rPr lang="sl-SI" sz="1800" b="1" dirty="0" smtClean="0">
                <a:solidFill>
                  <a:srgbClr val="FF0000"/>
                </a:solidFill>
              </a:rPr>
              <a:t>najpomembnejša </a:t>
            </a:r>
            <a:r>
              <a:rPr lang="sl-SI" sz="1800" b="1" dirty="0">
                <a:solidFill>
                  <a:srgbClr val="FF0000"/>
                </a:solidFill>
              </a:rPr>
              <a:t>gospodarska panoga</a:t>
            </a:r>
            <a:r>
              <a:rPr lang="sl-SI" sz="1800" dirty="0"/>
              <a:t> v Evropi in Sev. </a:t>
            </a:r>
            <a:r>
              <a:rPr lang="sl-SI" sz="1800" dirty="0" smtClean="0"/>
              <a:t>Ameriki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Industrijska </a:t>
            </a:r>
            <a:r>
              <a:rPr lang="sl-SI" sz="1800" b="1" dirty="0" smtClean="0">
                <a:solidFill>
                  <a:srgbClr val="FF0000"/>
                </a:solidFill>
              </a:rPr>
              <a:t>tekmovalnost</a:t>
            </a:r>
            <a:endParaRPr lang="sl-SI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Poveča </a:t>
            </a:r>
            <a:r>
              <a:rPr lang="sl-SI" sz="1800" dirty="0"/>
              <a:t>se svetovna </a:t>
            </a:r>
            <a:r>
              <a:rPr lang="sl-SI" sz="1800" b="1" dirty="0">
                <a:solidFill>
                  <a:srgbClr val="FF0000"/>
                </a:solidFill>
              </a:rPr>
              <a:t>neenakost</a:t>
            </a:r>
            <a:r>
              <a:rPr lang="sl-SI" sz="1800" b="1" dirty="0"/>
              <a:t> </a:t>
            </a:r>
            <a:r>
              <a:rPr lang="sl-SI" sz="1800" dirty="0"/>
              <a:t>in gospodarska odvisnost od </a:t>
            </a:r>
            <a:r>
              <a:rPr lang="sl-SI" sz="1800" dirty="0" smtClean="0"/>
              <a:t>velesil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Nove </a:t>
            </a:r>
            <a:r>
              <a:rPr lang="sl-SI" sz="1800" dirty="0"/>
              <a:t>gospodarske </a:t>
            </a:r>
            <a:r>
              <a:rPr lang="sl-SI" sz="1800" dirty="0" smtClean="0"/>
              <a:t>velesile </a:t>
            </a:r>
            <a:r>
              <a:rPr lang="sl-SI" sz="1800" dirty="0"/>
              <a:t>ZDA, Nemčija in Japonska</a:t>
            </a:r>
          </a:p>
          <a:p>
            <a:pPr algn="l" eaLnBrk="1" hangingPunct="1">
              <a:lnSpc>
                <a:spcPct val="90000"/>
              </a:lnSpc>
            </a:pPr>
            <a:endParaRPr lang="sl-SI" altLang="sl-SI" sz="1800" b="1" u="sng" dirty="0" smtClean="0"/>
          </a:p>
          <a:p>
            <a:pPr algn="l" eaLnBrk="1" hangingPunct="1">
              <a:lnSpc>
                <a:spcPct val="90000"/>
              </a:lnSpc>
            </a:pPr>
            <a:r>
              <a:rPr lang="sl-SI" altLang="sl-SI" sz="1800" b="1" u="sng" dirty="0" smtClean="0"/>
              <a:t>2. PRVA SVETOVNA VOJNA IN POSLEDICE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 smtClean="0"/>
              <a:t>Evropa </a:t>
            </a:r>
            <a:r>
              <a:rPr lang="sl-SI" altLang="sl-SI" sz="1800" b="1" dirty="0" smtClean="0">
                <a:solidFill>
                  <a:srgbClr val="FF0000"/>
                </a:solidFill>
              </a:rPr>
              <a:t>izčrpana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 smtClean="0"/>
              <a:t>Ženske dokažejo </a:t>
            </a:r>
            <a:r>
              <a:rPr lang="sl-SI" altLang="sl-SI" sz="1800" b="1" dirty="0" smtClean="0">
                <a:solidFill>
                  <a:srgbClr val="FF0000"/>
                </a:solidFill>
              </a:rPr>
              <a:t>enakovrednost</a:t>
            </a:r>
            <a:endParaRPr lang="sl-SI" altLang="sl-SI" sz="1800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 smtClean="0"/>
              <a:t>Vzpon </a:t>
            </a:r>
            <a:r>
              <a:rPr lang="sl-SI" altLang="sl-SI" sz="1800" b="1" dirty="0">
                <a:solidFill>
                  <a:srgbClr val="FF0000"/>
                </a:solidFill>
              </a:rPr>
              <a:t>ZDA</a:t>
            </a:r>
            <a:r>
              <a:rPr lang="sl-SI" altLang="sl-SI" sz="1800" dirty="0"/>
              <a:t> v vodilno svetovno gospodarstvo </a:t>
            </a:r>
            <a:endParaRPr lang="sl-SI" altLang="sl-SI" sz="1800" dirty="0" smtClean="0"/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1800" dirty="0" smtClean="0"/>
              <a:t>hiter </a:t>
            </a:r>
            <a:r>
              <a:rPr lang="sl-SI" altLang="sl-SI" sz="1800" dirty="0"/>
              <a:t>tehnološki </a:t>
            </a:r>
            <a:r>
              <a:rPr lang="sl-SI" altLang="sl-SI" sz="1800" dirty="0" smtClean="0"/>
              <a:t>napredek in zadolževanje</a:t>
            </a:r>
            <a:endParaRPr lang="sl-SI" altLang="sl-SI" sz="180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49234" y="476251"/>
            <a:ext cx="10206446" cy="716823"/>
          </a:xfrm>
        </p:spPr>
        <p:txBody>
          <a:bodyPr/>
          <a:lstStyle/>
          <a:p>
            <a:pPr algn="ctr" eaLnBrk="1" hangingPunct="1"/>
            <a:r>
              <a:rPr lang="sl-SI" altLang="sl-SI" sz="4400" b="1" u="sng" dirty="0" smtClean="0">
                <a:solidFill>
                  <a:srgbClr val="FF0000"/>
                </a:solidFill>
              </a:rPr>
              <a:t>2. GOSPODARSKE SPREMEMBE</a:t>
            </a:r>
            <a:endParaRPr lang="sl-SI" altLang="sl-SI" sz="5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7155" y="1348291"/>
            <a:ext cx="10282163" cy="3075663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sl-SI" altLang="sl-SI" sz="1800" b="1" u="sng" dirty="0" smtClean="0">
                <a:solidFill>
                  <a:schemeClr val="accent6">
                    <a:lumMod val="75000"/>
                  </a:schemeClr>
                </a:solidFill>
              </a:rPr>
              <a:t>3. SVETOVNA GOSPODARSKA KRIZA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Sproži jo </a:t>
            </a:r>
            <a:r>
              <a:rPr lang="sl-SI" sz="1800" b="1" dirty="0" smtClean="0">
                <a:solidFill>
                  <a:srgbClr val="FF0000"/>
                </a:solidFill>
              </a:rPr>
              <a:t>zlom borze</a:t>
            </a:r>
            <a:r>
              <a:rPr lang="sl-SI" sz="18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b="1" dirty="0" smtClean="0">
                <a:solidFill>
                  <a:srgbClr val="FF0000"/>
                </a:solidFill>
              </a:rPr>
              <a:t>Vzroki</a:t>
            </a:r>
            <a:r>
              <a:rPr lang="sl-SI" sz="1800" dirty="0" smtClean="0"/>
              <a:t> </a:t>
            </a:r>
            <a:r>
              <a:rPr lang="sl-SI" sz="1800" dirty="0"/>
              <a:t>so bili </a:t>
            </a:r>
            <a:r>
              <a:rPr lang="sl-SI" sz="1800" dirty="0" err="1" smtClean="0"/>
              <a:t>prenasičen</a:t>
            </a:r>
            <a:r>
              <a:rPr lang="sl-SI" sz="1800" dirty="0" smtClean="0"/>
              <a:t> </a:t>
            </a:r>
            <a:r>
              <a:rPr lang="sl-SI" sz="1800" dirty="0"/>
              <a:t>trg, borzne </a:t>
            </a:r>
            <a:r>
              <a:rPr lang="sl-SI" sz="1800" dirty="0" smtClean="0"/>
              <a:t>špekulacije, </a:t>
            </a:r>
            <a:r>
              <a:rPr lang="sl-SI" sz="1800" dirty="0"/>
              <a:t>družbena </a:t>
            </a:r>
            <a:r>
              <a:rPr lang="sl-SI" sz="1800" dirty="0" smtClean="0"/>
              <a:t>neenakost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Propade množica podjetij, bank … in povzroči ogromno </a:t>
            </a:r>
            <a:r>
              <a:rPr lang="sl-SI" sz="1800" b="1" dirty="0" smtClean="0">
                <a:solidFill>
                  <a:srgbClr val="FF0000"/>
                </a:solidFill>
              </a:rPr>
              <a:t>brezposelnost</a:t>
            </a:r>
            <a:endParaRPr lang="sl-SI" sz="18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Razširi </a:t>
            </a:r>
            <a:r>
              <a:rPr lang="sl-SI" sz="1800" dirty="0"/>
              <a:t>se </a:t>
            </a:r>
            <a:r>
              <a:rPr lang="sl-SI" sz="1800" b="1" dirty="0">
                <a:solidFill>
                  <a:srgbClr val="FF0000"/>
                </a:solidFill>
              </a:rPr>
              <a:t>po vsem svetu</a:t>
            </a:r>
            <a:r>
              <a:rPr lang="sl-SI" sz="1800" dirty="0">
                <a:solidFill>
                  <a:srgbClr val="FF0000"/>
                </a:solidFill>
              </a:rPr>
              <a:t> </a:t>
            </a:r>
            <a:r>
              <a:rPr lang="sl-SI" sz="1800" dirty="0"/>
              <a:t>(izjema SZ) in okrepi krizo demokracije ter </a:t>
            </a:r>
            <a:r>
              <a:rPr lang="sl-SI" sz="1800" dirty="0" smtClean="0"/>
              <a:t>nestabilnost.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Reševati jo začne Roosevelt z </a:t>
            </a:r>
            <a:r>
              <a:rPr lang="sl-SI" sz="1800" b="1" dirty="0" smtClean="0">
                <a:solidFill>
                  <a:srgbClr val="FF0000"/>
                </a:solidFill>
              </a:rPr>
              <a:t>New </a:t>
            </a:r>
            <a:r>
              <a:rPr lang="sl-SI" sz="1800" b="1" dirty="0" err="1" smtClean="0">
                <a:solidFill>
                  <a:srgbClr val="FF0000"/>
                </a:solidFill>
              </a:rPr>
              <a:t>Dealom</a:t>
            </a:r>
            <a:r>
              <a:rPr lang="sl-SI" sz="1800" dirty="0" smtClean="0">
                <a:solidFill>
                  <a:srgbClr val="FF0000"/>
                </a:solidFill>
              </a:rPr>
              <a:t> </a:t>
            </a:r>
            <a:r>
              <a:rPr lang="sl-SI" sz="1800" dirty="0" smtClean="0"/>
              <a:t>(javna dela, posojila, pomoč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Uspešna tudi Nemčija in Japonska (vojna industrija)</a:t>
            </a:r>
            <a:endParaRPr lang="sl-S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1" dirty="0" smtClean="0"/>
          </a:p>
          <a:p>
            <a:pPr algn="l" eaLnBrk="1" hangingPunct="1">
              <a:lnSpc>
                <a:spcPct val="90000"/>
              </a:lnSpc>
            </a:pPr>
            <a:endParaRPr lang="sl-SI" altLang="sl-SI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49234" y="476251"/>
            <a:ext cx="10206446" cy="716823"/>
          </a:xfrm>
        </p:spPr>
        <p:txBody>
          <a:bodyPr/>
          <a:lstStyle/>
          <a:p>
            <a:pPr algn="ctr" eaLnBrk="1" hangingPunct="1"/>
            <a:r>
              <a:rPr lang="sl-SI" altLang="sl-SI" sz="4400" b="1" u="sng" dirty="0" smtClean="0">
                <a:solidFill>
                  <a:srgbClr val="FF0000"/>
                </a:solidFill>
              </a:rPr>
              <a:t>2. GOSPODARSKE SPREMEMBE</a:t>
            </a:r>
            <a:endParaRPr lang="sl-SI" altLang="sl-SI" sz="5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7155" y="1348291"/>
            <a:ext cx="10282163" cy="3740075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sl-SI" altLang="sl-SI" sz="1800" b="1" u="sng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sl-SI" altLang="sl-SI" sz="1800" b="1" u="sng" dirty="0" smtClean="0">
                <a:solidFill>
                  <a:schemeClr val="accent6">
                    <a:lumMod val="75000"/>
                  </a:schemeClr>
                </a:solidFill>
              </a:rPr>
              <a:t>. GOSPODARSKO POVEZOVANJE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/>
              <a:t>Po DSV pri </a:t>
            </a:r>
            <a:r>
              <a:rPr lang="sl-SI" sz="1800" b="1" dirty="0">
                <a:solidFill>
                  <a:srgbClr val="FF0000"/>
                </a:solidFill>
              </a:rPr>
              <a:t>obnovi sveta</a:t>
            </a:r>
            <a:r>
              <a:rPr lang="sl-SI" sz="1800" dirty="0"/>
              <a:t> pomagajo SVETOVNA BANKA, MEDNARODNI MONETARNI SKLAD in OECD (Organizacija za ekonomsko sodelovanje in razvoj</a:t>
            </a:r>
            <a:r>
              <a:rPr lang="sl-SI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 smtClean="0"/>
              <a:t> Veliko vlogo ima tudi WTO (svetovna trgovinska organizacija)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 smtClean="0"/>
              <a:t>V Evropi je najuspešnejša EGS (današnja EU)</a:t>
            </a:r>
          </a:p>
          <a:p>
            <a:endParaRPr lang="sl-SI" sz="18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l-SI" sz="1800" b="1" u="sng" dirty="0" smtClean="0">
                <a:solidFill>
                  <a:schemeClr val="bg1">
                    <a:lumMod val="50000"/>
                  </a:schemeClr>
                </a:solidFill>
              </a:rPr>
              <a:t>5. GLOBALIZACIJA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rgbClr val="FF0000"/>
                </a:solidFill>
              </a:rPr>
              <a:t>Naraščanje</a:t>
            </a:r>
            <a:r>
              <a:rPr lang="sl-SI" sz="2000" dirty="0" smtClean="0"/>
              <a:t> svetovne trgovine in pomena multinacionalk</a:t>
            </a: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Omogoča globalne </a:t>
            </a:r>
            <a:r>
              <a:rPr lang="sl-SI" sz="2000" b="1" dirty="0" smtClean="0">
                <a:solidFill>
                  <a:srgbClr val="FF0000"/>
                </a:solidFill>
              </a:rPr>
              <a:t>priložnosti</a:t>
            </a:r>
            <a:r>
              <a:rPr lang="sl-SI" sz="2000" b="1" dirty="0" smtClean="0"/>
              <a:t>, </a:t>
            </a:r>
            <a:r>
              <a:rPr lang="sl-SI" sz="2000" dirty="0" smtClean="0"/>
              <a:t>vendar tudi </a:t>
            </a:r>
            <a:r>
              <a:rPr lang="sl-SI" sz="2000" b="1" dirty="0" smtClean="0">
                <a:solidFill>
                  <a:srgbClr val="FF0000"/>
                </a:solidFill>
              </a:rPr>
              <a:t>probleme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u="sng" dirty="0" smtClean="0">
                <a:solidFill>
                  <a:srgbClr val="FF0000"/>
                </a:solidFill>
              </a:rPr>
              <a:t>Zaradi povezanosti sveta so tudi krize globalne</a:t>
            </a:r>
            <a:endParaRPr lang="sl-SI" sz="2000" b="1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b="1" dirty="0" smtClean="0"/>
          </a:p>
          <a:p>
            <a:pPr algn="l" eaLnBrk="1" hangingPunct="1">
              <a:lnSpc>
                <a:spcPct val="90000"/>
              </a:lnSpc>
            </a:pPr>
            <a:endParaRPr lang="sl-SI" altLang="sl-SI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49234" y="476251"/>
            <a:ext cx="10206446" cy="716823"/>
          </a:xfrm>
        </p:spPr>
        <p:txBody>
          <a:bodyPr/>
          <a:lstStyle/>
          <a:p>
            <a:pPr algn="ctr" eaLnBrk="1" hangingPunct="1"/>
            <a:r>
              <a:rPr lang="sl-SI" altLang="sl-SI" sz="4400" b="1" u="sng" dirty="0" smtClean="0">
                <a:solidFill>
                  <a:srgbClr val="FF0000"/>
                </a:solidFill>
              </a:rPr>
              <a:t>2. GOSPODARSKE SPREMEMBE</a:t>
            </a:r>
            <a:endParaRPr lang="sl-SI" altLang="sl-SI" sz="5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C000"/>
                </a:solidFill>
              </a:rPr>
              <a:t>INDUSTRIALIZACIJA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128375"/>
          </a:xfrm>
        </p:spPr>
        <p:txBody>
          <a:bodyPr/>
          <a:lstStyle/>
          <a:p>
            <a:r>
              <a:rPr lang="sl-SI" dirty="0" smtClean="0"/>
              <a:t>Zaznamuje prehod iz 19. v 20. stoletje</a:t>
            </a:r>
          </a:p>
          <a:p>
            <a:r>
              <a:rPr lang="sl-SI" dirty="0" smtClean="0"/>
              <a:t>INDUSTRIJA </a:t>
            </a:r>
            <a:r>
              <a:rPr lang="sl-SI" dirty="0"/>
              <a:t>p</a:t>
            </a:r>
            <a:r>
              <a:rPr lang="sl-SI" dirty="0" smtClean="0"/>
              <a:t>ostane </a:t>
            </a:r>
            <a:r>
              <a:rPr lang="sl-SI" b="1" dirty="0" smtClean="0">
                <a:solidFill>
                  <a:srgbClr val="FF0000"/>
                </a:solidFill>
              </a:rPr>
              <a:t>najpomembnejša gospodarska panoga</a:t>
            </a:r>
            <a:r>
              <a:rPr lang="sl-SI" dirty="0" smtClean="0"/>
              <a:t> v Evropi in Sev. Ameriki</a:t>
            </a:r>
          </a:p>
          <a:p>
            <a:r>
              <a:rPr lang="sl-SI" dirty="0" smtClean="0"/>
              <a:t>Razmahne se industrijska </a:t>
            </a:r>
            <a:r>
              <a:rPr lang="sl-SI" b="1" dirty="0" smtClean="0">
                <a:solidFill>
                  <a:srgbClr val="FF0000"/>
                </a:solidFill>
              </a:rPr>
              <a:t>tekmovalnost</a:t>
            </a:r>
            <a:r>
              <a:rPr lang="sl-SI" dirty="0" smtClean="0"/>
              <a:t> med državami</a:t>
            </a:r>
          </a:p>
          <a:p>
            <a:r>
              <a:rPr lang="sl-SI" dirty="0" smtClean="0"/>
              <a:t>Poveča se svetovna </a:t>
            </a:r>
            <a:r>
              <a:rPr lang="sl-SI" b="1" dirty="0" smtClean="0">
                <a:solidFill>
                  <a:srgbClr val="FF0000"/>
                </a:solidFill>
              </a:rPr>
              <a:t>neenakost</a:t>
            </a:r>
            <a:r>
              <a:rPr lang="sl-SI" b="1" dirty="0" smtClean="0"/>
              <a:t> </a:t>
            </a:r>
            <a:r>
              <a:rPr lang="sl-SI" dirty="0" smtClean="0"/>
              <a:t>in gospodarska odvisnost od velesil</a:t>
            </a:r>
          </a:p>
          <a:p>
            <a:r>
              <a:rPr lang="sl-SI" dirty="0" smtClean="0"/>
              <a:t>Nove gospodarske velesile so ZDA, Nemčija in Japonska</a:t>
            </a:r>
            <a:endParaRPr lang="sl-SI" dirty="0"/>
          </a:p>
        </p:txBody>
      </p:sp>
      <p:pic>
        <p:nvPicPr>
          <p:cNvPr id="1026" name="Picture 2" descr="https://www.edteck.com/dbq/dbquest/images/ricksha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51" y="4127995"/>
            <a:ext cx="3324406" cy="2756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C000"/>
                </a:solidFill>
              </a:rPr>
              <a:t>PRVA SVETOVNA VOJNA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088" y="2121407"/>
            <a:ext cx="4129169" cy="3590327"/>
          </a:xfrm>
        </p:spPr>
        <p:txBody>
          <a:bodyPr>
            <a:normAutofit/>
          </a:bodyPr>
          <a:lstStyle/>
          <a:p>
            <a:r>
              <a:rPr lang="sl-SI" dirty="0" smtClean="0"/>
              <a:t>VOJNO gospodarstvo</a:t>
            </a:r>
          </a:p>
          <a:p>
            <a:r>
              <a:rPr lang="sl-SI" dirty="0" smtClean="0"/>
              <a:t>Pomanjkanje</a:t>
            </a:r>
          </a:p>
          <a:p>
            <a:r>
              <a:rPr lang="sl-SI" dirty="0" smtClean="0"/>
              <a:t>Ženske dokažejo </a:t>
            </a:r>
            <a:r>
              <a:rPr lang="sl-SI" b="1" dirty="0" smtClean="0">
                <a:solidFill>
                  <a:srgbClr val="FF0000"/>
                </a:solidFill>
              </a:rPr>
              <a:t>enakovrednost</a:t>
            </a:r>
          </a:p>
          <a:p>
            <a:pPr marL="0" indent="0">
              <a:buNone/>
            </a:pPr>
            <a:endParaRPr lang="sl-SI" b="1" dirty="0">
              <a:hlinkClick r:id="rId3"/>
            </a:endParaRPr>
          </a:p>
          <a:p>
            <a:pPr marL="0" indent="0">
              <a:buNone/>
            </a:pPr>
            <a:endParaRPr lang="sl-SI" b="1" dirty="0" smtClean="0">
              <a:hlinkClick r:id="rId3"/>
            </a:endParaRPr>
          </a:p>
        </p:txBody>
      </p:sp>
      <p:pic>
        <p:nvPicPr>
          <p:cNvPr id="4" name="NlNFVblfDL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07722" y="1846217"/>
            <a:ext cx="6872032" cy="386551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337" y="3753891"/>
            <a:ext cx="4232366" cy="295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PoljeZBesedilom 5"/>
          <p:cNvSpPr txBox="1"/>
          <p:nvPr/>
        </p:nvSpPr>
        <p:spPr>
          <a:xfrm>
            <a:off x="6276130" y="5808617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i="1" dirty="0" smtClean="0"/>
              <a:t>Kratek filmček o gospodarstvu med PSV</a:t>
            </a:r>
            <a:endParaRPr lang="sl-SI" b="1" i="1" dirty="0"/>
          </a:p>
        </p:txBody>
      </p:sp>
    </p:spTree>
    <p:extLst>
      <p:ext uri="{BB962C8B-B14F-4D97-AF65-F5344CB8AC3E}">
        <p14:creationId xmlns:p14="http://schemas.microsoft.com/office/powerpoint/2010/main" val="19315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l-SI" sz="3600" dirty="0"/>
              <a:t>S</a:t>
            </a:r>
            <a:r>
              <a:rPr lang="sl-SI" sz="3600" dirty="0" smtClean="0"/>
              <a:t>vetovni </a:t>
            </a:r>
            <a:r>
              <a:rPr lang="sl-SI" sz="3600" dirty="0"/>
              <a:t>trg po </a:t>
            </a:r>
            <a:r>
              <a:rPr lang="sl-SI" sz="3600" dirty="0" smtClean="0"/>
              <a:t>PSV</a:t>
            </a:r>
            <a:endParaRPr lang="sl-SI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980728"/>
            <a:ext cx="2857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4871864" y="4941168"/>
            <a:ext cx="2448272" cy="1080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FFFF00"/>
                </a:solidFill>
              </a:rPr>
              <a:t>ZLATA DVAJSETA LETA.</a:t>
            </a:r>
            <a:endParaRPr lang="sl-SI" sz="2400" b="1" dirty="0">
              <a:solidFill>
                <a:srgbClr val="FFFF00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1919536" y="980728"/>
            <a:ext cx="2304256" cy="17064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FFFF00"/>
                </a:solidFill>
              </a:rPr>
              <a:t>Porast proizvodnje v ZDA v dvajsetih letih 20. stoletja:</a:t>
            </a:r>
            <a:endParaRPr lang="sl-SI" sz="2000" b="1" dirty="0">
              <a:solidFill>
                <a:srgbClr val="FFFF00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1680692" y="3212976"/>
            <a:ext cx="2736304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sl-SI" b="1" dirty="0">
                <a:solidFill>
                  <a:srgbClr val="002060"/>
                </a:solidFill>
              </a:rPr>
              <a:t> </a:t>
            </a:r>
            <a:r>
              <a:rPr lang="sl-SI" b="1" dirty="0" smtClean="0">
                <a:solidFill>
                  <a:srgbClr val="002060"/>
                </a:solidFill>
              </a:rPr>
              <a:t>telefon, radio, avto </a:t>
            </a:r>
            <a:r>
              <a:rPr lang="sl-SI" b="1" dirty="0">
                <a:solidFill>
                  <a:srgbClr val="002060"/>
                </a:solidFill>
              </a:rPr>
              <a:t>in gospodinjski pripomočki dostopni širši množici.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7752184" y="1052737"/>
            <a:ext cx="2376264" cy="14727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FFFF00"/>
                </a:solidFill>
              </a:rPr>
              <a:t>Glavni cilj v življenju </a:t>
            </a:r>
            <a:r>
              <a:rPr lang="sl-SI" sz="2000" b="1">
                <a:solidFill>
                  <a:srgbClr val="FFFF00"/>
                </a:solidFill>
              </a:rPr>
              <a:t>Američanov  je bil:</a:t>
            </a:r>
            <a:endParaRPr lang="sl-SI" sz="2000" b="1" dirty="0">
              <a:solidFill>
                <a:srgbClr val="FFFF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7608168" y="2852936"/>
            <a:ext cx="2592288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sl-SI" b="1" dirty="0">
                <a:solidFill>
                  <a:srgbClr val="002060"/>
                </a:solidFill>
              </a:rPr>
              <a:t> imeti hišo, dobro službo in obilo hrane.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7608168" y="4005064"/>
            <a:ext cx="2592288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002060"/>
                </a:solidFill>
              </a:rPr>
              <a:t>Meščanska družba uživa v izobilju, jazz klubih, </a:t>
            </a:r>
            <a:r>
              <a:rPr lang="sl-SI" b="1" dirty="0" smtClean="0">
                <a:solidFill>
                  <a:srgbClr val="002060"/>
                </a:solidFill>
              </a:rPr>
              <a:t>plesu</a:t>
            </a:r>
            <a:endParaRPr lang="sl-SI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641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C000"/>
                </a:solidFill>
              </a:rPr>
              <a:t>SVET MED VOJNAMA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7987066" cy="2241586"/>
          </a:xfrm>
        </p:spPr>
        <p:txBody>
          <a:bodyPr/>
          <a:lstStyle/>
          <a:p>
            <a:r>
              <a:rPr lang="sl-SI" dirty="0" smtClean="0"/>
              <a:t>Evropa je popolnoma </a:t>
            </a:r>
            <a:r>
              <a:rPr lang="sl-SI" b="1" dirty="0" smtClean="0">
                <a:solidFill>
                  <a:srgbClr val="FF0000"/>
                </a:solidFill>
              </a:rPr>
              <a:t>izčrpana </a:t>
            </a:r>
            <a:r>
              <a:rPr lang="sl-SI" dirty="0" smtClean="0"/>
              <a:t>(žrtve, uničenje, dolgovi, krize …)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ZDA</a:t>
            </a:r>
            <a:r>
              <a:rPr lang="sl-SI" dirty="0" smtClean="0"/>
              <a:t> prevzamejo vlogo gospodarskega središča sveta (New York)</a:t>
            </a:r>
          </a:p>
          <a:p>
            <a:r>
              <a:rPr lang="sl-SI" dirty="0" smtClean="0"/>
              <a:t>Najbolj prizadeta je bila Nemčija (odškodnina …)</a:t>
            </a:r>
          </a:p>
          <a:p>
            <a:r>
              <a:rPr lang="sl-SI" dirty="0" smtClean="0"/>
              <a:t>Ponekod se oblikuje </a:t>
            </a:r>
            <a:r>
              <a:rPr lang="sl-SI" b="1" dirty="0" smtClean="0">
                <a:solidFill>
                  <a:srgbClr val="FF0000"/>
                </a:solidFill>
              </a:rPr>
              <a:t>državno gospodarstvo</a:t>
            </a:r>
            <a:r>
              <a:rPr lang="sl-SI" dirty="0" smtClean="0"/>
              <a:t> (Italija, SZ …)</a:t>
            </a:r>
          </a:p>
        </p:txBody>
      </p:sp>
      <p:pic>
        <p:nvPicPr>
          <p:cNvPr id="2050" name="Picture 2" descr="The hyperinflation of 1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909" y="2332628"/>
            <a:ext cx="3344091" cy="4568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lin's Five Year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16" y="3962951"/>
            <a:ext cx="4414735" cy="2895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u="sng" dirty="0" smtClean="0">
                <a:solidFill>
                  <a:srgbClr val="C00000"/>
                </a:solidFill>
              </a:rPr>
              <a:t>2.2 SVETOVNA GOSPODARSKA KRIZA</a:t>
            </a:r>
            <a:endParaRPr lang="sl-SI" u="sng" dirty="0">
              <a:solidFill>
                <a:srgbClr val="C00000"/>
              </a:solidFill>
            </a:endParaRPr>
          </a:p>
        </p:txBody>
      </p:sp>
      <p:pic>
        <p:nvPicPr>
          <p:cNvPr id="4" name="62DxELjuRe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985" y="2415023"/>
            <a:ext cx="7646126" cy="430094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175619" y="1909310"/>
            <a:ext cx="584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Poglejte si </a:t>
            </a:r>
            <a:r>
              <a:rPr lang="sl-SI" dirty="0" smtClean="0"/>
              <a:t>5 minutni video </a:t>
            </a:r>
            <a:r>
              <a:rPr lang="sl-SI" dirty="0"/>
              <a:t>o </a:t>
            </a:r>
            <a:r>
              <a:rPr lang="sl-SI" dirty="0" smtClean="0"/>
              <a:t>svetovni gospodarski krizi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2113" y="274638"/>
            <a:ext cx="9588137" cy="778098"/>
          </a:xfrm>
        </p:spPr>
        <p:txBody>
          <a:bodyPr>
            <a:normAutofit/>
          </a:bodyPr>
          <a:lstStyle/>
          <a:p>
            <a:r>
              <a:rPr lang="sl-SI" sz="3000" dirty="0" smtClean="0"/>
              <a:t>Vzroki </a:t>
            </a:r>
            <a:r>
              <a:rPr lang="sl-SI" sz="3000" dirty="0"/>
              <a:t>in posledice svetovne gospodarske krize</a:t>
            </a:r>
            <a:endParaRPr lang="sl-SI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1" y="2924945"/>
            <a:ext cx="4902307" cy="18343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Oblak 8"/>
          <p:cNvSpPr/>
          <p:nvPr/>
        </p:nvSpPr>
        <p:spPr>
          <a:xfrm>
            <a:off x="7248128" y="980728"/>
            <a:ext cx="2016224" cy="108012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/>
          </a:p>
          <a:p>
            <a:pPr algn="ctr"/>
            <a:r>
              <a:rPr lang="sl-SI" b="1" dirty="0"/>
              <a:t>Zakaj je prišlo do tega?</a:t>
            </a:r>
          </a:p>
          <a:p>
            <a:pPr algn="ctr"/>
            <a:endParaRPr lang="sl-SI" b="1" dirty="0"/>
          </a:p>
        </p:txBody>
      </p:sp>
      <p:sp>
        <p:nvSpPr>
          <p:cNvPr id="10" name="Oblak 9"/>
          <p:cNvSpPr/>
          <p:nvPr/>
        </p:nvSpPr>
        <p:spPr>
          <a:xfrm>
            <a:off x="2135560" y="1124744"/>
            <a:ext cx="2016224" cy="115212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/>
          </a:p>
          <a:p>
            <a:pPr algn="ctr"/>
            <a:r>
              <a:rPr lang="sl-SI" b="1" dirty="0"/>
              <a:t>Kaj se je zgodilo?</a:t>
            </a:r>
          </a:p>
          <a:p>
            <a:pPr algn="ctr"/>
            <a:endParaRPr lang="sl-SI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1703512" y="2852936"/>
            <a:ext cx="1728192" cy="19442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C00000"/>
                </a:solidFill>
              </a:rPr>
              <a:t>Velika gospodarska kriza </a:t>
            </a:r>
            <a:r>
              <a:rPr lang="sl-SI" sz="1600" b="1" dirty="0"/>
              <a:t> v ZDA, Evropi in svetu, izjema Sovjetska zveza..</a:t>
            </a:r>
            <a:endParaRPr lang="sl-SI" sz="1600" b="1" dirty="0"/>
          </a:p>
        </p:txBody>
      </p:sp>
      <p:sp>
        <p:nvSpPr>
          <p:cNvPr id="12" name="Zaobljeni pravokotnik 11"/>
          <p:cNvSpPr/>
          <p:nvPr/>
        </p:nvSpPr>
        <p:spPr>
          <a:xfrm>
            <a:off x="8544272" y="2924944"/>
            <a:ext cx="1944216" cy="20162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/>
              <a:t>Posledica mnogih </a:t>
            </a:r>
            <a:r>
              <a:rPr lang="sl-SI" sz="1600" b="1" dirty="0">
                <a:solidFill>
                  <a:srgbClr val="C00000"/>
                </a:solidFill>
              </a:rPr>
              <a:t>slabosti</a:t>
            </a:r>
            <a:r>
              <a:rPr lang="sl-SI" sz="1600" b="1" dirty="0"/>
              <a:t> ameriškega in svetovnega </a:t>
            </a:r>
            <a:r>
              <a:rPr lang="sl-SI" sz="1600" b="1" dirty="0">
                <a:solidFill>
                  <a:srgbClr val="C00000"/>
                </a:solidFill>
              </a:rPr>
              <a:t>kapitalističnega</a:t>
            </a:r>
            <a:r>
              <a:rPr lang="sl-SI" sz="1600" b="1" dirty="0"/>
              <a:t> gospodarskega sistema.</a:t>
            </a:r>
            <a:endParaRPr lang="sl-SI" sz="1600" b="1" dirty="0"/>
          </a:p>
        </p:txBody>
      </p:sp>
      <p:sp>
        <p:nvSpPr>
          <p:cNvPr id="13" name="Zaobljeni pravokotnik 12"/>
          <p:cNvSpPr/>
          <p:nvPr/>
        </p:nvSpPr>
        <p:spPr>
          <a:xfrm>
            <a:off x="2063552" y="5157192"/>
            <a:ext cx="792088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Povzročila je </a:t>
            </a:r>
            <a:r>
              <a:rPr lang="sl-SI" sz="2000" b="1" dirty="0">
                <a:solidFill>
                  <a:srgbClr val="C00000"/>
                </a:solidFill>
              </a:rPr>
              <a:t>propadanje</a:t>
            </a:r>
            <a:r>
              <a:rPr lang="sl-SI" sz="2000" b="1" dirty="0"/>
              <a:t> podjetij, bank ter brezposelnost.</a:t>
            </a:r>
          </a:p>
          <a:p>
            <a:pPr algn="ctr"/>
            <a:r>
              <a:rPr lang="sl-SI" sz="2000" b="1" dirty="0"/>
              <a:t>V mnogih evropskih državah je povzročila tudi politično in družbeno </a:t>
            </a:r>
            <a:r>
              <a:rPr lang="sl-SI" sz="2000" b="1" dirty="0">
                <a:solidFill>
                  <a:srgbClr val="C00000"/>
                </a:solidFill>
              </a:rPr>
              <a:t>nestabilnost</a:t>
            </a:r>
            <a:r>
              <a:rPr lang="sl-SI" sz="2000" b="1" dirty="0"/>
              <a:t>.</a:t>
            </a:r>
            <a:endParaRPr lang="sl-SI" sz="2000" b="1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3359696" y="980728"/>
            <a:ext cx="5616624" cy="1800200"/>
            <a:chOff x="1835696" y="980728"/>
            <a:chExt cx="5616624" cy="1800200"/>
          </a:xfrm>
        </p:grpSpPr>
        <p:sp>
          <p:nvSpPr>
            <p:cNvPr id="5" name="Zaobljeni pravokotnik 4"/>
            <p:cNvSpPr/>
            <p:nvPr/>
          </p:nvSpPr>
          <p:spPr>
            <a:xfrm>
              <a:off x="2915816" y="980728"/>
              <a:ext cx="2520280" cy="9361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b="1" dirty="0"/>
                <a:t>Zlom borze na </a:t>
              </a:r>
              <a:r>
                <a:rPr lang="sl-SI" b="1" dirty="0" err="1"/>
                <a:t>Wall</a:t>
              </a:r>
              <a:r>
                <a:rPr lang="sl-SI" b="1" dirty="0"/>
                <a:t> </a:t>
              </a:r>
              <a:r>
                <a:rPr lang="sl-SI" b="1" dirty="0" err="1"/>
                <a:t>Streetu</a:t>
              </a:r>
              <a:r>
                <a:rPr lang="sl-SI" b="1" dirty="0"/>
                <a:t> v New Yorku, </a:t>
              </a:r>
              <a:r>
                <a:rPr lang="sl-SI" b="1" dirty="0" smtClean="0"/>
                <a:t>oktobra1929</a:t>
              </a:r>
              <a:r>
                <a:rPr lang="sl-SI" b="1" dirty="0"/>
                <a:t>.</a:t>
              </a:r>
              <a:endParaRPr lang="sl-SI" b="1" dirty="0"/>
            </a:p>
          </p:txBody>
        </p:sp>
        <p:cxnSp>
          <p:nvCxnSpPr>
            <p:cNvPr id="16" name="Raven puščični konektor 15"/>
            <p:cNvCxnSpPr/>
            <p:nvPr/>
          </p:nvCxnSpPr>
          <p:spPr>
            <a:xfrm flipH="1">
              <a:off x="1835696" y="1916832"/>
              <a:ext cx="1080120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Raven puščični konektor 17"/>
            <p:cNvCxnSpPr/>
            <p:nvPr/>
          </p:nvCxnSpPr>
          <p:spPr>
            <a:xfrm>
              <a:off x="5508104" y="1844824"/>
              <a:ext cx="1944216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29260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C000"/>
                </a:solidFill>
              </a:rPr>
              <a:t>VZROKI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544901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Zlatim 20. letom v ZDA sledi nenaden </a:t>
            </a:r>
            <a:r>
              <a:rPr lang="sl-SI" b="1" dirty="0"/>
              <a:t>ZLOM BORZE</a:t>
            </a:r>
            <a:r>
              <a:rPr lang="sl-SI" dirty="0"/>
              <a:t>. Kriza se razširi po svetu. Vzroki so bili družbena neenakost, </a:t>
            </a:r>
            <a:r>
              <a:rPr lang="sl-SI" dirty="0" err="1"/>
              <a:t>prenasičen</a:t>
            </a:r>
            <a:r>
              <a:rPr lang="sl-SI" dirty="0"/>
              <a:t> trg, borzne špekulacije </a:t>
            </a:r>
            <a:r>
              <a:rPr lang="sl-SI" dirty="0" smtClean="0"/>
              <a:t>...</a:t>
            </a:r>
          </a:p>
          <a:p>
            <a:pPr marL="0" indent="0">
              <a:buNone/>
            </a:pPr>
            <a:r>
              <a:rPr lang="sl-SI" dirty="0" smtClean="0"/>
              <a:t>Razširi se </a:t>
            </a:r>
            <a:r>
              <a:rPr lang="sl-SI" b="1" dirty="0" smtClean="0"/>
              <a:t>po vsem svetu</a:t>
            </a:r>
            <a:r>
              <a:rPr lang="sl-SI" dirty="0" smtClean="0"/>
              <a:t> (izjema SZ) in okrepi krizo demokracije ter politično nestabilnost.</a:t>
            </a:r>
            <a:endParaRPr lang="sl-SI" dirty="0"/>
          </a:p>
        </p:txBody>
      </p:sp>
      <p:sp>
        <p:nvSpPr>
          <p:cNvPr id="4" name="AutoShape 2" descr="Velika gospodarska kriza - Wikipedija, prosta enciklo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6" name="Picture 4" descr="https://upload.wikimedia.org/wikipedia/commons/thumb/d/da/GDP_depression.svg/400px-GDP_depres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76" y="3320430"/>
            <a:ext cx="4947649" cy="353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imelifeblog.files.wordpress.com/2012/02/01_1239_bw_917.jpg"/>
          <p:cNvPicPr>
            <a:picLocks noChangeAspect="1" noChangeArrowheads="1"/>
          </p:cNvPicPr>
          <p:nvPr/>
        </p:nvPicPr>
        <p:blipFill rotWithShape="1">
          <a:blip r:embed="rId3" cstate="print"/>
          <a:srcRect b="3388"/>
          <a:stretch/>
        </p:blipFill>
        <p:spPr bwMode="auto">
          <a:xfrm>
            <a:off x="6862227" y="3320430"/>
            <a:ext cx="4528458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725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1125</Words>
  <Application>Microsoft Office PowerPoint</Application>
  <PresentationFormat>Širokozaslonsko</PresentationFormat>
  <Paragraphs>167</Paragraphs>
  <Slides>26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2" baseType="lpstr">
      <vt:lpstr>Arial</vt:lpstr>
      <vt:lpstr>Georgia</vt:lpstr>
      <vt:lpstr>Tahoma</vt:lpstr>
      <vt:lpstr>Trebuchet MS</vt:lpstr>
      <vt:lpstr>Wingdings</vt:lpstr>
      <vt:lpstr>Vrsta lesa</vt:lpstr>
      <vt:lpstr>2. GOSPODARSKE SPREMEMBE</vt:lpstr>
      <vt:lpstr>2. 1 ZAČETEK 20. STOLETJA</vt:lpstr>
      <vt:lpstr>INDUSTRIALIZACIJA</vt:lpstr>
      <vt:lpstr>PRVA SVETOVNA VOJNA</vt:lpstr>
      <vt:lpstr>Svetovni trg po PSV</vt:lpstr>
      <vt:lpstr>SVET MED VOJNAMA</vt:lpstr>
      <vt:lpstr>2.2 SVETOVNA GOSPODARSKA KRIZA</vt:lpstr>
      <vt:lpstr>Vzroki in posledice svetovne gospodarske krize</vt:lpstr>
      <vt:lpstr>VZROKI </vt:lpstr>
      <vt:lpstr>PowerPointova predstavitev</vt:lpstr>
      <vt:lpstr>Kako je svet rešil veliko gospodarsko krizo</vt:lpstr>
      <vt:lpstr>PowerPointova predstavitev</vt:lpstr>
      <vt:lpstr>REŠEVANJE KRIZE</vt:lpstr>
      <vt:lpstr>PowerPointova predstavitev</vt:lpstr>
      <vt:lpstr>PowerPointova predstavitev</vt:lpstr>
      <vt:lpstr>PowerPointova predstavitev</vt:lpstr>
      <vt:lpstr>Gospodarsko povezovanje po svetu</vt:lpstr>
      <vt:lpstr>Gospodarsko povezovanje v Evropi</vt:lpstr>
      <vt:lpstr>2.4 GLOBALIZACIJA</vt:lpstr>
      <vt:lpstr>Naraščanje svetovne trgovine</vt:lpstr>
      <vt:lpstr>PowerPointova predstavitev</vt:lpstr>
      <vt:lpstr>Posledice svetovnega gospodarskega razvoja</vt:lpstr>
      <vt:lpstr>PowerPointova predstavitev</vt:lpstr>
      <vt:lpstr>2. GOSPODARSKE SPREMEMBE</vt:lpstr>
      <vt:lpstr>2. GOSPODARSKE SPREMEMBE</vt:lpstr>
      <vt:lpstr>2. GOSPODARSKE SPREMEMBE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GOSPODARSKE SPREMEMBE</dc:title>
  <dc:creator>rbrate@guest.arnes.si</dc:creator>
  <cp:lastModifiedBy>rbrate@guest.arnes.si</cp:lastModifiedBy>
  <cp:revision>16</cp:revision>
  <dcterms:created xsi:type="dcterms:W3CDTF">2020-04-09T14:38:00Z</dcterms:created>
  <dcterms:modified xsi:type="dcterms:W3CDTF">2020-04-09T18:17:52Z</dcterms:modified>
</cp:coreProperties>
</file>