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68" r:id="rId3"/>
    <p:sldId id="269" r:id="rId4"/>
    <p:sldId id="260" r:id="rId5"/>
    <p:sldId id="263" r:id="rId6"/>
    <p:sldId id="262" r:id="rId7"/>
    <p:sldId id="261" r:id="rId8"/>
    <p:sldId id="258" r:id="rId9"/>
    <p:sldId id="264" r:id="rId10"/>
    <p:sldId id="265" r:id="rId11"/>
    <p:sldId id="257" r:id="rId12"/>
    <p:sldId id="266" r:id="rId13"/>
    <p:sldId id="259" r:id="rId14"/>
    <p:sldId id="276" r:id="rId15"/>
    <p:sldId id="273" r:id="rId16"/>
    <p:sldId id="270" r:id="rId17"/>
    <p:sldId id="272" r:id="rId18"/>
    <p:sldId id="271" r:id="rId19"/>
    <p:sldId id="277" r:id="rId20"/>
    <p:sldId id="274" r:id="rId21"/>
    <p:sldId id="278" r:id="rId22"/>
    <p:sldId id="279" r:id="rId23"/>
    <p:sldId id="280" r:id="rId24"/>
    <p:sldId id="282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-8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BF959-0EF7-4205-80E9-8477B670E28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18A31-3238-487E-B569-518D5141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18A31-3238-487E-B569-518D5141FB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6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18A31-3238-487E-B569-518D5141FB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2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AB72630-01CD-48AD-A58D-5205E6142066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uuv0Lc3cXk" TargetMode="External"/><Relationship Id="rId2" Type="http://schemas.openxmlformats.org/officeDocument/2006/relationships/hyperlink" Target="https://www.youtube.com/watch?v=HWr4NE87qS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V3X26zXJN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MEET MY FAMILY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unit 4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733365" y="4653136"/>
            <a:ext cx="3309803" cy="1028573"/>
          </a:xfrm>
        </p:spPr>
        <p:txBody>
          <a:bodyPr/>
          <a:lstStyle/>
          <a:p>
            <a:pPr algn="ctr"/>
            <a:r>
              <a:rPr lang="en-US" dirty="0" smtClean="0"/>
              <a:t>Book page 58–75</a:t>
            </a:r>
          </a:p>
          <a:p>
            <a:pPr algn="ctr"/>
            <a:r>
              <a:rPr lang="en-US" dirty="0" smtClean="0"/>
              <a:t>Workbook page 54–71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4" t="31572" r="24936" b="39065"/>
          <a:stretch/>
        </p:blipFill>
        <p:spPr>
          <a:xfrm>
            <a:off x="1145196" y="3416246"/>
            <a:ext cx="1603626" cy="20162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7" t="31572" r="8519" b="39065"/>
          <a:stretch/>
        </p:blipFill>
        <p:spPr>
          <a:xfrm>
            <a:off x="6027637" y="3429000"/>
            <a:ext cx="1599075" cy="2016224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2390746" y="2596940"/>
            <a:ext cx="4762305" cy="5728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 smtClean="0"/>
              <a:t>Th</a:t>
            </a:r>
            <a:r>
              <a:rPr lang="sl-SI" sz="2800" dirty="0" err="1" smtClean="0"/>
              <a:t>ese</a:t>
            </a:r>
            <a:r>
              <a:rPr lang="en-US" sz="2800" dirty="0" smtClean="0"/>
              <a:t> </a:t>
            </a:r>
            <a:r>
              <a:rPr lang="en-US" sz="2800" dirty="0" smtClean="0"/>
              <a:t>are my </a:t>
            </a:r>
            <a:r>
              <a:rPr lang="sl-SI" sz="2800" dirty="0" smtClean="0">
                <a:solidFill>
                  <a:schemeClr val="bg2">
                    <a:lumMod val="75000"/>
                  </a:schemeClr>
                </a:solidFill>
              </a:rPr>
              <a:t>GRAND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PARENTS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589370" y="5229200"/>
            <a:ext cx="2715279" cy="1109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dirty="0" err="1" smtClean="0"/>
              <a:t>He</a:t>
            </a:r>
            <a:r>
              <a:rPr lang="en-US" dirty="0" smtClean="0"/>
              <a:t> </a:t>
            </a:r>
            <a:r>
              <a:rPr lang="sl-SI" dirty="0" smtClean="0"/>
              <a:t>is </a:t>
            </a:r>
            <a:r>
              <a:rPr lang="sl-SI" dirty="0" err="1" smtClean="0"/>
              <a:t>their</a:t>
            </a:r>
            <a:endParaRPr lang="sl-SI" dirty="0" smtClean="0"/>
          </a:p>
          <a:p>
            <a:pPr algn="ctr"/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GRANDSON</a:t>
            </a:r>
            <a:r>
              <a:rPr lang="en-US" dirty="0" smtClean="0"/>
              <a:t>!</a:t>
            </a:r>
            <a:r>
              <a:rPr lang="sl-SI" dirty="0" smtClean="0"/>
              <a:t> </a:t>
            </a:r>
            <a:endParaRPr lang="en-US" dirty="0"/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5076056" y="5157192"/>
            <a:ext cx="3501163" cy="1109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dirty="0" smtClean="0"/>
              <a:t>I am </a:t>
            </a:r>
            <a:r>
              <a:rPr lang="sl-SI" dirty="0" err="1" smtClean="0"/>
              <a:t>their</a:t>
            </a:r>
            <a:endParaRPr lang="sl-SI" dirty="0" smtClean="0"/>
          </a:p>
          <a:p>
            <a:pPr algn="ctr"/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GRANDDAUGHTER</a:t>
            </a:r>
            <a:r>
              <a:rPr lang="en-US" dirty="0" smtClean="0"/>
              <a:t>!</a:t>
            </a:r>
            <a:r>
              <a:rPr lang="sl-SI" dirty="0" smtClean="0"/>
              <a:t> </a:t>
            </a:r>
            <a:endParaRPr lang="en-US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31996" r="59499" b="35425"/>
          <a:stretch/>
        </p:blipFill>
        <p:spPr>
          <a:xfrm>
            <a:off x="3304650" y="720037"/>
            <a:ext cx="2785723" cy="20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0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58-2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4725144"/>
            <a:ext cx="609600" cy="609600"/>
          </a:xfrm>
          <a:ln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53967" r="37419" b="6251"/>
          <a:stretch/>
        </p:blipFill>
        <p:spPr bwMode="auto">
          <a:xfrm>
            <a:off x="4932040" y="3212976"/>
            <a:ext cx="365247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grada vsebine 2"/>
          <p:cNvSpPr txBox="1">
            <a:spLocks/>
          </p:cNvSpPr>
          <p:nvPr/>
        </p:nvSpPr>
        <p:spPr>
          <a:xfrm>
            <a:off x="786641" y="1412776"/>
            <a:ext cx="6777317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/>
              <a:t>Open </a:t>
            </a:r>
            <a:r>
              <a:rPr lang="sl-SI" dirty="0" err="1" smtClean="0"/>
              <a:t>your</a:t>
            </a:r>
            <a:r>
              <a:rPr lang="sl-SI" dirty="0" smtClean="0"/>
              <a:t> </a:t>
            </a:r>
            <a:r>
              <a:rPr lang="sl-SI" dirty="0" err="1" smtClean="0"/>
              <a:t>book</a:t>
            </a:r>
            <a:r>
              <a:rPr lang="sl-SI" dirty="0" smtClean="0"/>
              <a:t> at </a:t>
            </a:r>
            <a:r>
              <a:rPr lang="sl-SI" dirty="0" err="1" smtClean="0"/>
              <a:t>page</a:t>
            </a:r>
            <a:r>
              <a:rPr lang="sl-SI" dirty="0" smtClean="0"/>
              <a:t> 58. </a:t>
            </a:r>
          </a:p>
          <a:p>
            <a:pPr marL="68580" indent="0">
              <a:buNone/>
            </a:pPr>
            <a:r>
              <a:rPr lang="sl-SI" dirty="0" smtClean="0"/>
              <a:t>(Odpri učbenik na strani 58.)</a:t>
            </a:r>
          </a:p>
          <a:p>
            <a:r>
              <a:rPr lang="sl-SI" dirty="0" smtClean="0"/>
              <a:t>Listen, </a:t>
            </a:r>
            <a:r>
              <a:rPr lang="sl-SI" dirty="0" err="1" smtClean="0"/>
              <a:t>look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point</a:t>
            </a:r>
            <a:r>
              <a:rPr lang="sl-SI" dirty="0" smtClean="0"/>
              <a:t>.</a:t>
            </a:r>
          </a:p>
          <a:p>
            <a:pPr marL="68580" indent="0">
              <a:buNone/>
            </a:pPr>
            <a:r>
              <a:rPr lang="sl-SI" dirty="0" smtClean="0"/>
              <a:t>(Poslušaj, poglej in pokaži.)</a:t>
            </a:r>
            <a:endParaRPr lang="en-US" dirty="0"/>
          </a:p>
        </p:txBody>
      </p:sp>
      <p:sp>
        <p:nvSpPr>
          <p:cNvPr id="20" name="PoljeZBesedilom 19"/>
          <p:cNvSpPr txBox="1"/>
          <p:nvPr/>
        </p:nvSpPr>
        <p:spPr>
          <a:xfrm>
            <a:off x="4716016" y="-53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</a:rPr>
              <a:t>BOOK – p. 58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Open </a:t>
            </a:r>
            <a:r>
              <a:rPr lang="en-US" dirty="0" smtClean="0"/>
              <a:t>your</a:t>
            </a:r>
            <a:r>
              <a:rPr lang="sl-SI" dirty="0" smtClean="0"/>
              <a:t> </a:t>
            </a:r>
            <a:r>
              <a:rPr lang="sl-SI" dirty="0" err="1" smtClean="0"/>
              <a:t>book</a:t>
            </a:r>
            <a:r>
              <a:rPr lang="sl-SI" dirty="0" smtClean="0"/>
              <a:t> at </a:t>
            </a:r>
            <a:r>
              <a:rPr lang="sl-SI" dirty="0" err="1" smtClean="0"/>
              <a:t>page</a:t>
            </a:r>
            <a:r>
              <a:rPr lang="sl-SI" dirty="0" smtClean="0"/>
              <a:t> 59, </a:t>
            </a:r>
            <a:r>
              <a:rPr lang="en-US" dirty="0" smtClean="0"/>
              <a:t>exercise</a:t>
            </a:r>
            <a:r>
              <a:rPr lang="sl-SI" dirty="0" smtClean="0"/>
              <a:t> 2.</a:t>
            </a:r>
          </a:p>
          <a:p>
            <a:pPr marL="68580" indent="0">
              <a:buNone/>
            </a:pPr>
            <a:r>
              <a:rPr lang="sl-SI" dirty="0"/>
              <a:t>(Odpri učbenik na strani </a:t>
            </a:r>
            <a:r>
              <a:rPr lang="sl-SI" dirty="0" smtClean="0"/>
              <a:t>58, naloga 2.)</a:t>
            </a:r>
            <a:endParaRPr lang="sl-SI" dirty="0"/>
          </a:p>
          <a:p>
            <a:endParaRPr lang="sl-SI" dirty="0" smtClean="0"/>
          </a:p>
          <a:p>
            <a:r>
              <a:rPr lang="sl-SI" dirty="0" smtClean="0"/>
              <a:t>Listen.</a:t>
            </a:r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716016" y="-53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</a:rPr>
              <a:t>BOOK – p. 59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U59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4581128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33333" r="33875" b="33333"/>
          <a:stretch/>
        </p:blipFill>
        <p:spPr bwMode="auto">
          <a:xfrm>
            <a:off x="2627784" y="4241335"/>
            <a:ext cx="6017236" cy="215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7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8" t="21796" r="10656" b="18113"/>
          <a:stretch/>
        </p:blipFill>
        <p:spPr>
          <a:xfrm rot="5400000">
            <a:off x="5052054" y="2156858"/>
            <a:ext cx="2928323" cy="417646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405960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FAMILY MEMBERS </a:t>
            </a: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družinski člani</a:t>
            </a:r>
            <a:endParaRPr lang="en-US" dirty="0"/>
          </a:p>
        </p:txBody>
      </p:sp>
      <p:sp>
        <p:nvSpPr>
          <p:cNvPr id="6" name="Ograda vsebine 5"/>
          <p:cNvSpPr>
            <a:spLocks noGrp="1"/>
          </p:cNvSpPr>
          <p:nvPr>
            <p:ph idx="1"/>
          </p:nvPr>
        </p:nvSpPr>
        <p:spPr>
          <a:xfrm>
            <a:off x="683568" y="1988840"/>
            <a:ext cx="7137241" cy="43924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PARENTS</a:t>
            </a:r>
            <a:r>
              <a:rPr lang="sl-SI" dirty="0" smtClean="0"/>
              <a:t> – starši </a:t>
            </a:r>
            <a:endParaRPr lang="en-US" dirty="0" smtClean="0"/>
          </a:p>
          <a:p>
            <a:r>
              <a:rPr lang="en-US" dirty="0" smtClean="0"/>
              <a:t>FATHER – DAD</a:t>
            </a:r>
            <a:r>
              <a:rPr lang="sl-SI" dirty="0" smtClean="0"/>
              <a:t> – oče </a:t>
            </a:r>
            <a:endParaRPr lang="en-US" dirty="0" smtClean="0"/>
          </a:p>
          <a:p>
            <a:r>
              <a:rPr lang="en-US" dirty="0" smtClean="0"/>
              <a:t>MOTHER – MUM </a:t>
            </a:r>
            <a:r>
              <a:rPr lang="sl-SI" dirty="0" smtClean="0"/>
              <a:t>– mama </a:t>
            </a:r>
            <a:endParaRPr lang="en-US" dirty="0" smtClean="0"/>
          </a:p>
          <a:p>
            <a:r>
              <a:rPr lang="en-US" dirty="0" smtClean="0"/>
              <a:t>SON </a:t>
            </a:r>
            <a:r>
              <a:rPr lang="sl-SI" dirty="0" smtClean="0"/>
              <a:t>– sin </a:t>
            </a:r>
            <a:endParaRPr lang="en-US" dirty="0" smtClean="0"/>
          </a:p>
          <a:p>
            <a:r>
              <a:rPr lang="en-US" dirty="0" smtClean="0"/>
              <a:t>DAUGHTER</a:t>
            </a:r>
            <a:r>
              <a:rPr lang="sl-SI" dirty="0" smtClean="0"/>
              <a:t> – hči </a:t>
            </a:r>
            <a:endParaRPr lang="en-US" dirty="0" smtClean="0"/>
          </a:p>
          <a:p>
            <a:r>
              <a:rPr lang="en-US" dirty="0" smtClean="0"/>
              <a:t>BABY</a:t>
            </a:r>
            <a:r>
              <a:rPr lang="sl-SI" dirty="0" smtClean="0"/>
              <a:t> – dojenček </a:t>
            </a:r>
            <a:endParaRPr lang="en-US" dirty="0" smtClean="0"/>
          </a:p>
          <a:p>
            <a:r>
              <a:rPr lang="en-US" dirty="0" smtClean="0"/>
              <a:t>SISTER</a:t>
            </a:r>
            <a:r>
              <a:rPr lang="sl-SI" dirty="0"/>
              <a:t> </a:t>
            </a:r>
            <a:r>
              <a:rPr lang="sl-SI" dirty="0" smtClean="0"/>
              <a:t>– sestra </a:t>
            </a:r>
            <a:endParaRPr lang="en-US" dirty="0" smtClean="0"/>
          </a:p>
          <a:p>
            <a:r>
              <a:rPr lang="en-US" dirty="0" smtClean="0"/>
              <a:t>BROTHER</a:t>
            </a:r>
            <a:r>
              <a:rPr lang="sl-SI" dirty="0" smtClean="0"/>
              <a:t> – brat </a:t>
            </a:r>
            <a:endParaRPr lang="en-US" dirty="0" smtClean="0"/>
          </a:p>
          <a:p>
            <a:r>
              <a:rPr lang="en-US" dirty="0" smtClean="0"/>
              <a:t>GRANDPARENTS</a:t>
            </a:r>
            <a:r>
              <a:rPr lang="sl-SI" dirty="0" smtClean="0"/>
              <a:t> – stari starši </a:t>
            </a:r>
            <a:endParaRPr lang="en-US" dirty="0" smtClean="0"/>
          </a:p>
          <a:p>
            <a:r>
              <a:rPr lang="en-US" dirty="0" smtClean="0"/>
              <a:t>GRANDMA</a:t>
            </a:r>
            <a:r>
              <a:rPr lang="sl-SI" dirty="0" smtClean="0"/>
              <a:t> – babica </a:t>
            </a:r>
            <a:endParaRPr lang="en-US" dirty="0" smtClean="0"/>
          </a:p>
          <a:p>
            <a:r>
              <a:rPr lang="en-US" dirty="0" smtClean="0"/>
              <a:t>GRANDPA</a:t>
            </a:r>
            <a:r>
              <a:rPr lang="sl-SI" dirty="0" smtClean="0"/>
              <a:t> – dedek </a:t>
            </a:r>
            <a:endParaRPr lang="en-US" dirty="0" smtClean="0"/>
          </a:p>
          <a:p>
            <a:r>
              <a:rPr lang="en-US" dirty="0" smtClean="0"/>
              <a:t>GRANDDAUGHTER</a:t>
            </a:r>
            <a:r>
              <a:rPr lang="sl-SI" dirty="0" smtClean="0"/>
              <a:t> – vnukinja </a:t>
            </a:r>
            <a:endParaRPr lang="en-US" dirty="0" smtClean="0"/>
          </a:p>
          <a:p>
            <a:r>
              <a:rPr lang="en-US" dirty="0" smtClean="0"/>
              <a:t>GRANDSON</a:t>
            </a:r>
            <a:r>
              <a:rPr lang="sl-SI" dirty="0" smtClean="0"/>
              <a:t> – vnuk 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4716016" y="-53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chemeClr val="bg1"/>
                </a:solidFill>
              </a:rPr>
              <a:t>NOTEBOOK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39552" y="317841"/>
            <a:ext cx="41764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 smtClean="0"/>
              <a:t>NAVODILO: PREVERI, ALI SI PREJŠNJI TEDEN PRAVILNO ZAPISAL VSE ANGLEŠKE BESEDE ZA DRUŽINSKE ČLANE. </a:t>
            </a:r>
          </a:p>
          <a:p>
            <a:r>
              <a:rPr lang="sl-SI" sz="1100" dirty="0" smtClean="0"/>
              <a:t>Če tega še nisi naredil, naredi to sedaj.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5518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your workbook at page 54.</a:t>
            </a:r>
            <a:endParaRPr lang="sl-SI" dirty="0" smtClean="0"/>
          </a:p>
          <a:p>
            <a:pPr marL="68580" indent="0">
              <a:buNone/>
            </a:pPr>
            <a:r>
              <a:rPr lang="sl-SI" sz="2000" dirty="0" smtClean="0"/>
              <a:t>(Odpri delovni zvezek na stani 54.)</a:t>
            </a:r>
            <a:endParaRPr lang="en-US" sz="2000" dirty="0" smtClean="0"/>
          </a:p>
          <a:p>
            <a:r>
              <a:rPr lang="en-US" dirty="0" smtClean="0"/>
              <a:t>Do the exercises on pages 54, 55, 56. </a:t>
            </a:r>
            <a:endParaRPr lang="sl-SI" dirty="0" smtClean="0"/>
          </a:p>
          <a:p>
            <a:pPr marL="68580" indent="0">
              <a:buNone/>
            </a:pPr>
            <a:r>
              <a:rPr lang="sl-SI" sz="2000" dirty="0" smtClean="0"/>
              <a:t>(Reši naloge na straneh 54, 55, 56.)</a:t>
            </a:r>
            <a:endParaRPr lang="en-US" sz="2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686881" y="40705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solidFill>
                  <a:schemeClr val="bg1"/>
                </a:solidFill>
              </a:rPr>
              <a:t>WORKBOOK – p. 54, 55, 56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Rezultat iskanja slik za my sail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05" y="3885849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9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628800"/>
            <a:ext cx="8153850" cy="4824536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sl-SI" dirty="0" smtClean="0"/>
              <a:t>Kadar </a:t>
            </a:r>
            <a:r>
              <a:rPr lang="sl-SI" dirty="0"/>
              <a:t>želiš </a:t>
            </a:r>
            <a:r>
              <a:rPr lang="sl-SI" dirty="0" smtClean="0"/>
              <a:t>vprašati, </a:t>
            </a:r>
            <a:r>
              <a:rPr lang="sl-SI" dirty="0"/>
              <a:t>čigavo je kaj, uporabiš vprašalnico </a:t>
            </a:r>
            <a:r>
              <a:rPr lang="sl-SI" dirty="0">
                <a:solidFill>
                  <a:srgbClr val="C00000"/>
                </a:solidFill>
              </a:rPr>
              <a:t>WHOSE</a:t>
            </a:r>
            <a:r>
              <a:rPr lang="sl-SI" dirty="0"/>
              <a:t>. Pri odgovoru poleg imena ali besede zapišeš  </a:t>
            </a:r>
            <a:r>
              <a:rPr lang="sl-SI" dirty="0">
                <a:solidFill>
                  <a:srgbClr val="C00000"/>
                </a:solidFill>
              </a:rPr>
              <a:t>‘</a:t>
            </a:r>
            <a:r>
              <a:rPr lang="sl-SI" dirty="0" smtClean="0">
                <a:solidFill>
                  <a:srgbClr val="C00000"/>
                </a:solidFill>
              </a:rPr>
              <a:t>s. </a:t>
            </a:r>
            <a:endParaRPr lang="sl-SI" dirty="0">
              <a:solidFill>
                <a:srgbClr val="C00000"/>
              </a:solidFill>
            </a:endParaRPr>
          </a:p>
          <a:p>
            <a:pPr marL="68580" indent="0">
              <a:buNone/>
            </a:pPr>
            <a:endParaRPr lang="sl-SI" dirty="0" smtClean="0">
              <a:solidFill>
                <a:schemeClr val="tx1"/>
              </a:solidFill>
            </a:endParaRPr>
          </a:p>
          <a:p>
            <a:pPr marL="68580" indent="0">
              <a:buNone/>
            </a:pPr>
            <a:r>
              <a:rPr lang="sl-SI" dirty="0" smtClean="0">
                <a:solidFill>
                  <a:schemeClr val="tx1"/>
                </a:solidFill>
              </a:rPr>
              <a:t>Primer: </a:t>
            </a:r>
          </a:p>
          <a:p>
            <a:r>
              <a:rPr lang="sl-SI" u="sng" dirty="0" err="1" smtClean="0">
                <a:solidFill>
                  <a:srgbClr val="C00000"/>
                </a:solidFill>
              </a:rPr>
              <a:t>Whose</a:t>
            </a:r>
            <a:r>
              <a:rPr lang="sl-SI" dirty="0" smtClean="0"/>
              <a:t> </a:t>
            </a:r>
            <a:r>
              <a:rPr lang="sl-SI" dirty="0" err="1"/>
              <a:t>book</a:t>
            </a:r>
            <a:r>
              <a:rPr lang="sl-SI" dirty="0"/>
              <a:t> is </a:t>
            </a:r>
            <a:r>
              <a:rPr lang="sl-SI" dirty="0" err="1" smtClean="0"/>
              <a:t>this</a:t>
            </a:r>
            <a:r>
              <a:rPr lang="sl-SI" dirty="0" smtClean="0"/>
              <a:t>?		</a:t>
            </a:r>
            <a:r>
              <a:rPr lang="sl-SI" sz="1900" dirty="0" smtClean="0"/>
              <a:t>Čigava knjiga je to?</a:t>
            </a:r>
            <a:endParaRPr lang="sl-SI" sz="1900" dirty="0"/>
          </a:p>
          <a:p>
            <a:r>
              <a:rPr lang="sl-SI" dirty="0" err="1"/>
              <a:t>This</a:t>
            </a:r>
            <a:r>
              <a:rPr lang="sl-SI" dirty="0"/>
              <a:t> is </a:t>
            </a:r>
            <a:r>
              <a:rPr lang="sl-SI" u="sng" dirty="0"/>
              <a:t>Tina</a:t>
            </a:r>
            <a:r>
              <a:rPr lang="sl-SI" u="sng" dirty="0">
                <a:solidFill>
                  <a:srgbClr val="C00000"/>
                </a:solidFill>
              </a:rPr>
              <a:t>‘s</a:t>
            </a:r>
            <a:r>
              <a:rPr lang="sl-SI" dirty="0"/>
              <a:t> </a:t>
            </a:r>
            <a:r>
              <a:rPr lang="sl-SI" dirty="0" err="1"/>
              <a:t>book</a:t>
            </a:r>
            <a:r>
              <a:rPr lang="sl-SI" dirty="0"/>
              <a:t>. </a:t>
            </a:r>
            <a:r>
              <a:rPr lang="sl-SI" dirty="0" smtClean="0"/>
              <a:t>		</a:t>
            </a:r>
            <a:r>
              <a:rPr lang="sl-SI" sz="1900" dirty="0" smtClean="0"/>
              <a:t>To je Tinina knjiga.</a:t>
            </a:r>
            <a:endParaRPr lang="sl-SI" sz="1900" dirty="0"/>
          </a:p>
          <a:p>
            <a:endParaRPr lang="sl-SI" dirty="0"/>
          </a:p>
          <a:p>
            <a:r>
              <a:rPr lang="sl-SI" u="sng" dirty="0" err="1">
                <a:solidFill>
                  <a:srgbClr val="C00000"/>
                </a:solidFill>
              </a:rPr>
              <a:t>Whose</a:t>
            </a:r>
            <a:r>
              <a:rPr lang="sl-SI" dirty="0"/>
              <a:t> car is </a:t>
            </a:r>
            <a:r>
              <a:rPr lang="sl-SI" dirty="0" err="1"/>
              <a:t>this</a:t>
            </a:r>
            <a:r>
              <a:rPr lang="sl-SI" dirty="0" smtClean="0"/>
              <a:t>?		</a:t>
            </a:r>
            <a:r>
              <a:rPr lang="sl-SI" sz="1900" dirty="0" smtClean="0"/>
              <a:t>Čigav avto je to?</a:t>
            </a:r>
            <a:endParaRPr lang="sl-SI" sz="1900" dirty="0"/>
          </a:p>
          <a:p>
            <a:r>
              <a:rPr lang="sl-SI" dirty="0" err="1"/>
              <a:t>This</a:t>
            </a:r>
            <a:r>
              <a:rPr lang="sl-SI" dirty="0"/>
              <a:t> is </a:t>
            </a:r>
            <a:r>
              <a:rPr lang="sl-SI" u="sng" dirty="0" err="1"/>
              <a:t>dad</a:t>
            </a:r>
            <a:r>
              <a:rPr lang="sl-SI" u="sng" dirty="0">
                <a:solidFill>
                  <a:srgbClr val="C00000"/>
                </a:solidFill>
              </a:rPr>
              <a:t>‘s</a:t>
            </a:r>
            <a:r>
              <a:rPr lang="sl-SI" u="sng" dirty="0"/>
              <a:t> </a:t>
            </a:r>
            <a:r>
              <a:rPr lang="sl-SI" dirty="0"/>
              <a:t>car. </a:t>
            </a:r>
            <a:r>
              <a:rPr lang="sl-SI" dirty="0" smtClean="0"/>
              <a:t>		</a:t>
            </a:r>
            <a:r>
              <a:rPr lang="sl-SI" sz="1900" dirty="0" smtClean="0"/>
              <a:t>To je očetov avto. 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Da boš lažje razumel/-a si poglej spodnje posnetke. Ogledaš si jih tako, da nanje klikneš.</a:t>
            </a:r>
            <a:endParaRPr lang="sl-SI" dirty="0" smtClean="0">
              <a:hlinkClick r:id="rId2"/>
            </a:endParaRPr>
          </a:p>
          <a:p>
            <a:r>
              <a:rPr lang="sl-SI" sz="1900" dirty="0" smtClean="0">
                <a:hlinkClick r:id="rId2"/>
              </a:rPr>
              <a:t>https</a:t>
            </a:r>
            <a:r>
              <a:rPr lang="sl-SI" sz="1900" dirty="0">
                <a:hlinkClick r:id="rId2"/>
              </a:rPr>
              <a:t>://</a:t>
            </a:r>
            <a:r>
              <a:rPr lang="sl-SI" sz="1900" dirty="0" smtClean="0">
                <a:hlinkClick r:id="rId2"/>
              </a:rPr>
              <a:t>www.youtube.com/watch?v=HWr4NE87qSg</a:t>
            </a:r>
            <a:endParaRPr lang="sl-SI" sz="1900" dirty="0" smtClean="0"/>
          </a:p>
          <a:p>
            <a:r>
              <a:rPr lang="sl-SI" sz="1900" dirty="0">
                <a:hlinkClick r:id="rId3"/>
              </a:rPr>
              <a:t>https://</a:t>
            </a:r>
            <a:r>
              <a:rPr lang="sl-SI" sz="1900" dirty="0" smtClean="0">
                <a:hlinkClick r:id="rId3"/>
              </a:rPr>
              <a:t>www.youtube.com/watch?v=uuuv0Lc3cXk</a:t>
            </a:r>
            <a:endParaRPr lang="sl-SI" sz="1900" dirty="0" smtClean="0"/>
          </a:p>
          <a:p>
            <a:r>
              <a:rPr lang="sl-SI" sz="1900" dirty="0">
                <a:hlinkClick r:id="rId4"/>
              </a:rPr>
              <a:t>https://www.youtube.com/watch?v=TV3X26zXJNE</a:t>
            </a:r>
            <a:endParaRPr lang="en-US" sz="1900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467544" y="692696"/>
            <a:ext cx="813690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4400" b="1" dirty="0" err="1" smtClean="0">
                <a:solidFill>
                  <a:srgbClr val="C00000"/>
                </a:solidFill>
              </a:rPr>
              <a:t>Whose</a:t>
            </a:r>
            <a:r>
              <a:rPr lang="sl-SI" sz="4400" b="1" dirty="0" smtClean="0">
                <a:solidFill>
                  <a:srgbClr val="C00000"/>
                </a:solidFill>
              </a:rPr>
              <a:t>? </a:t>
            </a:r>
            <a:r>
              <a:rPr lang="sl-SI" sz="3100" dirty="0" smtClean="0"/>
              <a:t>Čigav?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err="1" smtClean="0">
                <a:solidFill>
                  <a:srgbClr val="C00000"/>
                </a:solidFill>
              </a:rPr>
              <a:t>Whose</a:t>
            </a:r>
            <a:r>
              <a:rPr lang="sl-SI" b="1" dirty="0" smtClean="0">
                <a:solidFill>
                  <a:srgbClr val="C00000"/>
                </a:solidFill>
              </a:rPr>
              <a:t> … is </a:t>
            </a:r>
            <a:r>
              <a:rPr lang="sl-SI" b="1" dirty="0" err="1" smtClean="0">
                <a:solidFill>
                  <a:srgbClr val="C00000"/>
                </a:solidFill>
              </a:rPr>
              <a:t>this</a:t>
            </a:r>
            <a:r>
              <a:rPr lang="sl-SI" b="1" dirty="0" smtClean="0">
                <a:solidFill>
                  <a:srgbClr val="C00000"/>
                </a:solidFill>
              </a:rPr>
              <a:t>? </a:t>
            </a:r>
            <a:r>
              <a:rPr lang="sl-SI" sz="3100" dirty="0" smtClean="0"/>
              <a:t>Čigav/-a/-o … je to?</a:t>
            </a:r>
          </a:p>
          <a:p>
            <a:endParaRPr lang="sl-SI" sz="3100" dirty="0"/>
          </a:p>
        </p:txBody>
      </p:sp>
    </p:spTree>
    <p:extLst>
      <p:ext uri="{BB962C8B-B14F-4D97-AF65-F5344CB8AC3E}">
        <p14:creationId xmlns:p14="http://schemas.microsoft.com/office/powerpoint/2010/main" val="20596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0198" y="116632"/>
            <a:ext cx="7594250" cy="1549976"/>
          </a:xfrm>
        </p:spPr>
        <p:txBody>
          <a:bodyPr>
            <a:normAutofit fontScale="90000"/>
          </a:bodyPr>
          <a:lstStyle/>
          <a:p>
            <a:r>
              <a:rPr lang="sl-SI" sz="4400" b="1" dirty="0" err="1" smtClean="0">
                <a:solidFill>
                  <a:srgbClr val="C00000"/>
                </a:solidFill>
              </a:rPr>
              <a:t>Whose</a:t>
            </a:r>
            <a:r>
              <a:rPr lang="sl-SI" sz="4400" b="1" dirty="0" smtClean="0">
                <a:solidFill>
                  <a:srgbClr val="C00000"/>
                </a:solidFill>
              </a:rPr>
              <a:t>? </a:t>
            </a:r>
            <a:r>
              <a:rPr lang="sl-SI" sz="3100" dirty="0" smtClean="0"/>
              <a:t>Čigav?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err="1" smtClean="0">
                <a:solidFill>
                  <a:srgbClr val="C00000"/>
                </a:solidFill>
              </a:rPr>
              <a:t>Whose</a:t>
            </a:r>
            <a:r>
              <a:rPr lang="sl-SI" b="1" dirty="0" smtClean="0">
                <a:solidFill>
                  <a:srgbClr val="C00000"/>
                </a:solidFill>
              </a:rPr>
              <a:t> … is </a:t>
            </a:r>
            <a:r>
              <a:rPr lang="sl-SI" b="1" dirty="0" err="1" smtClean="0">
                <a:solidFill>
                  <a:srgbClr val="C00000"/>
                </a:solidFill>
              </a:rPr>
              <a:t>this</a:t>
            </a:r>
            <a:r>
              <a:rPr lang="sl-SI" b="1" dirty="0" smtClean="0">
                <a:solidFill>
                  <a:srgbClr val="C00000"/>
                </a:solidFill>
              </a:rPr>
              <a:t>? </a:t>
            </a:r>
            <a:r>
              <a:rPr lang="sl-SI" sz="3100" dirty="0" smtClean="0"/>
              <a:t>Čigav/-a/-o … je to?</a:t>
            </a:r>
            <a:endParaRPr lang="en-US" sz="31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2323652"/>
            <a:ext cx="7992888" cy="42737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1800" dirty="0" err="1" smtClean="0">
                <a:solidFill>
                  <a:srgbClr val="C00000"/>
                </a:solidFill>
              </a:rPr>
              <a:t>Whose</a:t>
            </a:r>
            <a:r>
              <a:rPr lang="sl-SI" sz="1800" dirty="0" smtClean="0"/>
              <a:t> </a:t>
            </a:r>
            <a:r>
              <a:rPr lang="sl-SI" sz="1800" dirty="0" err="1" smtClean="0"/>
              <a:t>ball</a:t>
            </a:r>
            <a:r>
              <a:rPr lang="sl-SI" sz="1800" dirty="0" smtClean="0"/>
              <a:t> is </a:t>
            </a:r>
            <a:r>
              <a:rPr lang="sl-SI" sz="1800" dirty="0" err="1" smtClean="0"/>
              <a:t>this</a:t>
            </a:r>
            <a:r>
              <a:rPr lang="sl-SI" sz="1800" dirty="0" smtClean="0"/>
              <a:t>? 		</a:t>
            </a:r>
            <a:r>
              <a:rPr lang="en-US" sz="2800" dirty="0" smtClean="0"/>
              <a:t>This is </a:t>
            </a:r>
            <a:r>
              <a:rPr lang="en-US" sz="2800" u="sng" dirty="0" smtClean="0"/>
              <a:t>Peter</a:t>
            </a:r>
            <a:r>
              <a:rPr lang="en-US" sz="2800" u="sng" dirty="0" smtClean="0">
                <a:solidFill>
                  <a:srgbClr val="C00000"/>
                </a:solidFill>
              </a:rPr>
              <a:t>'s</a:t>
            </a:r>
            <a:r>
              <a:rPr lang="en-US" sz="2800" dirty="0" smtClean="0"/>
              <a:t> ball.      </a:t>
            </a:r>
            <a:endParaRPr lang="sl-SI" sz="2800" dirty="0" smtClean="0"/>
          </a:p>
          <a:p>
            <a:pPr marL="68580" indent="0">
              <a:buNone/>
            </a:pPr>
            <a:endParaRPr lang="sl-SI" sz="2800" dirty="0" smtClean="0"/>
          </a:p>
          <a:p>
            <a:pPr marL="68580" indent="0">
              <a:buNone/>
            </a:pPr>
            <a:r>
              <a:rPr lang="sl-SI" sz="1800" dirty="0" err="1" smtClean="0">
                <a:solidFill>
                  <a:srgbClr val="C00000"/>
                </a:solidFill>
              </a:rPr>
              <a:t>Whose</a:t>
            </a:r>
            <a:r>
              <a:rPr lang="sl-SI" sz="1800" dirty="0" smtClean="0">
                <a:solidFill>
                  <a:srgbClr val="C00000"/>
                </a:solidFill>
              </a:rPr>
              <a:t> </a:t>
            </a:r>
            <a:r>
              <a:rPr lang="sl-SI" sz="1800" dirty="0" smtClean="0"/>
              <a:t>kite is </a:t>
            </a:r>
            <a:r>
              <a:rPr lang="sl-SI" sz="1800" dirty="0" err="1" smtClean="0"/>
              <a:t>this</a:t>
            </a:r>
            <a:r>
              <a:rPr lang="sl-SI" sz="1800" dirty="0" smtClean="0"/>
              <a:t>? 		</a:t>
            </a:r>
            <a:r>
              <a:rPr lang="en-US" sz="2800" dirty="0" smtClean="0"/>
              <a:t>This is </a:t>
            </a:r>
            <a:r>
              <a:rPr lang="en-US" sz="2800" u="sng" dirty="0" smtClean="0"/>
              <a:t>Maja</a:t>
            </a:r>
            <a:r>
              <a:rPr lang="en-US" sz="2800" u="sng" dirty="0" smtClean="0">
                <a:solidFill>
                  <a:srgbClr val="C00000"/>
                </a:solidFill>
              </a:rPr>
              <a:t>'s</a:t>
            </a:r>
            <a:r>
              <a:rPr lang="en-US" sz="2800" dirty="0" smtClean="0"/>
              <a:t> kite.</a:t>
            </a:r>
          </a:p>
          <a:p>
            <a:pPr marL="68580" indent="0">
              <a:buNone/>
            </a:pPr>
            <a:endParaRPr lang="sl-SI" sz="2800" dirty="0" smtClean="0"/>
          </a:p>
          <a:p>
            <a:pPr marL="68580" indent="0">
              <a:buNone/>
            </a:pPr>
            <a:r>
              <a:rPr lang="sl-SI" sz="1800" dirty="0" err="1" smtClean="0">
                <a:solidFill>
                  <a:srgbClr val="C00000"/>
                </a:solidFill>
              </a:rPr>
              <a:t>Whose</a:t>
            </a:r>
            <a:r>
              <a:rPr lang="sl-SI" sz="1800" dirty="0" smtClean="0">
                <a:solidFill>
                  <a:srgbClr val="C00000"/>
                </a:solidFill>
              </a:rPr>
              <a:t> </a:t>
            </a:r>
            <a:r>
              <a:rPr lang="sl-SI" sz="1800" dirty="0" err="1" smtClean="0"/>
              <a:t>goldfish</a:t>
            </a:r>
            <a:r>
              <a:rPr lang="sl-SI" sz="1800" dirty="0" smtClean="0"/>
              <a:t> is </a:t>
            </a:r>
            <a:r>
              <a:rPr lang="sl-SI" sz="1800" dirty="0" err="1" smtClean="0"/>
              <a:t>this</a:t>
            </a:r>
            <a:r>
              <a:rPr lang="sl-SI" sz="1800" dirty="0" smtClean="0"/>
              <a:t>? 		</a:t>
            </a:r>
            <a:r>
              <a:rPr lang="en-US" sz="2800" dirty="0" smtClean="0"/>
              <a:t>It's my </a:t>
            </a:r>
            <a:r>
              <a:rPr lang="en-US" sz="2800" u="sng" dirty="0" smtClean="0"/>
              <a:t>mum</a:t>
            </a:r>
            <a:r>
              <a:rPr lang="en-US" sz="2800" u="sng" dirty="0" smtClean="0">
                <a:solidFill>
                  <a:srgbClr val="C00000"/>
                </a:solidFill>
              </a:rPr>
              <a:t>'s </a:t>
            </a:r>
            <a:r>
              <a:rPr lang="en-US" sz="2800" dirty="0" smtClean="0"/>
              <a:t>goldfish.      </a:t>
            </a:r>
            <a:endParaRPr lang="sl-SI" sz="2800" dirty="0" smtClean="0"/>
          </a:p>
          <a:p>
            <a:pPr marL="68580" indent="0">
              <a:buNone/>
            </a:pPr>
            <a:endParaRPr lang="sl-SI" sz="2800" dirty="0" smtClean="0"/>
          </a:p>
          <a:p>
            <a:pPr marL="68580" indent="0">
              <a:buNone/>
            </a:pPr>
            <a:r>
              <a:rPr lang="sl-SI" sz="2000" dirty="0" err="1" smtClean="0">
                <a:solidFill>
                  <a:srgbClr val="C00000"/>
                </a:solidFill>
              </a:rPr>
              <a:t>Whose</a:t>
            </a:r>
            <a:r>
              <a:rPr lang="sl-SI" sz="2000" dirty="0" smtClean="0"/>
              <a:t> </a:t>
            </a:r>
            <a:r>
              <a:rPr lang="sl-SI" sz="2000" dirty="0" err="1" smtClean="0"/>
              <a:t>snake</a:t>
            </a:r>
            <a:r>
              <a:rPr lang="sl-SI" sz="2000" dirty="0" smtClean="0"/>
              <a:t> is </a:t>
            </a:r>
            <a:r>
              <a:rPr lang="sl-SI" sz="2000" dirty="0" err="1" smtClean="0"/>
              <a:t>this</a:t>
            </a:r>
            <a:r>
              <a:rPr lang="sl-SI" sz="2000" dirty="0" smtClean="0"/>
              <a:t>? 		</a:t>
            </a:r>
            <a:r>
              <a:rPr lang="en-US" sz="2800" dirty="0" smtClean="0"/>
              <a:t>It's my </a:t>
            </a:r>
            <a:r>
              <a:rPr lang="en-US" sz="2800" u="sng" dirty="0" smtClean="0"/>
              <a:t>brother</a:t>
            </a:r>
            <a:r>
              <a:rPr lang="en-US" sz="2800" u="sng" dirty="0" smtClean="0">
                <a:solidFill>
                  <a:srgbClr val="C00000"/>
                </a:solidFill>
              </a:rPr>
              <a:t>'s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snake.</a:t>
            </a:r>
          </a:p>
          <a:p>
            <a:endParaRPr lang="en-US" sz="2000" dirty="0"/>
          </a:p>
        </p:txBody>
      </p:sp>
      <p:pic>
        <p:nvPicPr>
          <p:cNvPr id="5" name="Slika 4" descr="Povezana slik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9030"/>
            <a:ext cx="792088" cy="78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Rezultat iskanja slik za kite clipar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06" y="3068961"/>
            <a:ext cx="908422" cy="80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Rezultat iskanja slik za goldfish clipar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14" y="4077072"/>
            <a:ext cx="843946" cy="73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Rezultat iskanja slik za snake clipar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17" y="5157192"/>
            <a:ext cx="742243" cy="7642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oljeZBesedilom 8"/>
          <p:cNvSpPr txBox="1"/>
          <p:nvPr/>
        </p:nvSpPr>
        <p:spPr>
          <a:xfrm>
            <a:off x="4716016" y="-5324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NOTEBOOK – prepiši v zvezek</a:t>
            </a:r>
          </a:p>
          <a:p>
            <a:pPr algn="ctr"/>
            <a:r>
              <a:rPr lang="sl-SI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35445" y="620688"/>
            <a:ext cx="8352928" cy="6714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ASK AND ANSWER!</a:t>
            </a:r>
            <a:r>
              <a:rPr lang="sl-SI" sz="3200" dirty="0">
                <a:solidFill>
                  <a:srgbClr val="C00000"/>
                </a:solidFill>
              </a:rPr>
              <a:t> </a:t>
            </a:r>
            <a:r>
              <a:rPr lang="sl-SI" sz="3200" dirty="0" smtClean="0"/>
              <a:t>Vprašaj in odgovori.</a:t>
            </a:r>
            <a:endParaRPr lang="en-US" sz="3200" dirty="0"/>
          </a:p>
        </p:txBody>
      </p:sp>
      <p:pic>
        <p:nvPicPr>
          <p:cNvPr id="15366" name="Slika 4" descr="Rezultat iskanja slik za dog clipart black and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82" y="1353512"/>
            <a:ext cx="816875" cy="10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Slika 12" descr="Rezultat iskanja slik za CAT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18" y="2685089"/>
            <a:ext cx="921649" cy="109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Slika 8" descr="Rezultat iskanja slik za cow clipart black and 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89" y="4005064"/>
            <a:ext cx="1367048" cy="10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 descr="Rezultat iskanja slik za plane CLIPAR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86" y="5373216"/>
            <a:ext cx="1182751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/>
          <p:cNvSpPr txBox="1"/>
          <p:nvPr/>
        </p:nvSpPr>
        <p:spPr>
          <a:xfrm>
            <a:off x="1174250" y="2360924"/>
            <a:ext cx="20882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Mary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Jack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err="1" smtClean="0"/>
              <a:t>farmer</a:t>
            </a:r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Tim 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en-US" dirty="0"/>
          </a:p>
        </p:txBody>
      </p:sp>
      <p:sp>
        <p:nvSpPr>
          <p:cNvPr id="15" name="Ograda vsebine 4"/>
          <p:cNvSpPr txBox="1">
            <a:spLocks/>
          </p:cNvSpPr>
          <p:nvPr/>
        </p:nvSpPr>
        <p:spPr>
          <a:xfrm>
            <a:off x="2218366" y="1262010"/>
            <a:ext cx="5841213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err="1" smtClean="0">
                <a:solidFill>
                  <a:srgbClr val="C00000"/>
                </a:solidFill>
              </a:rPr>
              <a:t>Whose</a:t>
            </a:r>
            <a:r>
              <a:rPr lang="sl-SI" dirty="0" smtClean="0"/>
              <a:t> dog is </a:t>
            </a:r>
            <a:r>
              <a:rPr lang="sl-SI" dirty="0" err="1" smtClean="0"/>
              <a:t>this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This</a:t>
            </a:r>
            <a:r>
              <a:rPr lang="sl-SI" dirty="0" smtClean="0"/>
              <a:t> is Mary</a:t>
            </a:r>
            <a:r>
              <a:rPr lang="sl-SI" dirty="0" smtClean="0">
                <a:solidFill>
                  <a:srgbClr val="C00000"/>
                </a:solidFill>
              </a:rPr>
              <a:t>‘s </a:t>
            </a:r>
            <a:r>
              <a:rPr lang="sl-SI" dirty="0" smtClean="0"/>
              <a:t>dog.</a:t>
            </a:r>
          </a:p>
          <a:p>
            <a:endParaRPr lang="sl-SI" dirty="0" smtClean="0"/>
          </a:p>
          <a:p>
            <a:r>
              <a:rPr lang="sl-SI" dirty="0" err="1" smtClean="0">
                <a:solidFill>
                  <a:srgbClr val="C00000"/>
                </a:solidFill>
              </a:rPr>
              <a:t>Whose</a:t>
            </a:r>
            <a:r>
              <a:rPr lang="sl-SI" dirty="0" smtClean="0"/>
              <a:t> </a:t>
            </a:r>
            <a:r>
              <a:rPr lang="sl-SI" dirty="0" err="1" smtClean="0"/>
              <a:t>cat</a:t>
            </a:r>
            <a:r>
              <a:rPr lang="sl-SI" dirty="0" smtClean="0"/>
              <a:t> is </a:t>
            </a:r>
            <a:r>
              <a:rPr lang="sl-SI" dirty="0" err="1" smtClean="0"/>
              <a:t>this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This</a:t>
            </a:r>
            <a:r>
              <a:rPr lang="sl-SI" dirty="0" smtClean="0"/>
              <a:t> is Jack</a:t>
            </a:r>
            <a:r>
              <a:rPr lang="sl-SI" dirty="0" smtClean="0">
                <a:solidFill>
                  <a:srgbClr val="C00000"/>
                </a:solidFill>
              </a:rPr>
              <a:t>‘s </a:t>
            </a:r>
            <a:r>
              <a:rPr lang="sl-SI" dirty="0" err="1" smtClean="0"/>
              <a:t>cat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r>
              <a:rPr lang="sl-SI" dirty="0" err="1" smtClean="0">
                <a:solidFill>
                  <a:srgbClr val="C00000"/>
                </a:solidFill>
              </a:rPr>
              <a:t>Whose</a:t>
            </a:r>
            <a:r>
              <a:rPr lang="sl-SI" dirty="0" smtClean="0"/>
              <a:t> </a:t>
            </a:r>
            <a:r>
              <a:rPr lang="sl-SI" dirty="0" err="1" smtClean="0"/>
              <a:t>cow</a:t>
            </a:r>
            <a:r>
              <a:rPr lang="sl-SI" dirty="0" smtClean="0"/>
              <a:t> is </a:t>
            </a:r>
            <a:r>
              <a:rPr lang="sl-SI" dirty="0" err="1" smtClean="0"/>
              <a:t>this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This</a:t>
            </a:r>
            <a:r>
              <a:rPr lang="sl-SI" dirty="0" smtClean="0"/>
              <a:t> is </a:t>
            </a:r>
            <a:r>
              <a:rPr lang="sl-SI" dirty="0" err="1" smtClean="0"/>
              <a:t>farmer</a:t>
            </a:r>
            <a:r>
              <a:rPr lang="sl-SI" dirty="0" smtClean="0">
                <a:solidFill>
                  <a:srgbClr val="C00000"/>
                </a:solidFill>
              </a:rPr>
              <a:t>‘s </a:t>
            </a:r>
            <a:r>
              <a:rPr lang="sl-SI" dirty="0" err="1" smtClean="0"/>
              <a:t>cow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r>
              <a:rPr lang="sl-SI" dirty="0" err="1" smtClean="0">
                <a:solidFill>
                  <a:srgbClr val="C00000"/>
                </a:solidFill>
              </a:rPr>
              <a:t>Whose</a:t>
            </a:r>
            <a:r>
              <a:rPr lang="sl-SI" dirty="0" smtClean="0">
                <a:solidFill>
                  <a:srgbClr val="C00000"/>
                </a:solidFill>
              </a:rPr>
              <a:t> </a:t>
            </a:r>
            <a:r>
              <a:rPr lang="sl-SI" dirty="0" smtClean="0"/>
              <a:t>plane is </a:t>
            </a:r>
            <a:r>
              <a:rPr lang="sl-SI" dirty="0" err="1" smtClean="0"/>
              <a:t>this</a:t>
            </a:r>
            <a:r>
              <a:rPr lang="sl-SI" dirty="0" smtClean="0"/>
              <a:t>?</a:t>
            </a:r>
          </a:p>
          <a:p>
            <a:r>
              <a:rPr lang="sl-SI" dirty="0" err="1" smtClean="0"/>
              <a:t>This</a:t>
            </a:r>
            <a:r>
              <a:rPr lang="sl-SI" dirty="0" smtClean="0"/>
              <a:t> is Tim</a:t>
            </a:r>
            <a:r>
              <a:rPr lang="sl-SI" dirty="0" smtClean="0">
                <a:solidFill>
                  <a:srgbClr val="C00000"/>
                </a:solidFill>
              </a:rPr>
              <a:t>‘s </a:t>
            </a:r>
            <a:r>
              <a:rPr lang="sl-SI" dirty="0" smtClean="0"/>
              <a:t>plane.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980728"/>
            <a:ext cx="6777317" cy="5544616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solidFill>
                  <a:srgbClr val="C00000"/>
                </a:solidFill>
              </a:rPr>
              <a:t>Look at the  picture of Tim‘s family on page 60, exercise b. Say who‘s who.</a:t>
            </a:r>
          </a:p>
          <a:p>
            <a:pPr marL="68580" indent="0">
              <a:buNone/>
            </a:pPr>
            <a:r>
              <a:rPr lang="en-US" dirty="0" smtClean="0"/>
              <a:t>(</a:t>
            </a:r>
            <a:r>
              <a:rPr lang="en-US" dirty="0" err="1" smtClean="0"/>
              <a:t>Glej</a:t>
            </a:r>
            <a:r>
              <a:rPr lang="en-US" dirty="0" smtClean="0"/>
              <a:t> </a:t>
            </a:r>
            <a:r>
              <a:rPr lang="en-US" dirty="0" err="1" smtClean="0"/>
              <a:t>sliko</a:t>
            </a:r>
            <a:r>
              <a:rPr lang="en-US" dirty="0" smtClean="0"/>
              <a:t> </a:t>
            </a:r>
            <a:r>
              <a:rPr lang="en-US" dirty="0" err="1" smtClean="0"/>
              <a:t>Timove</a:t>
            </a:r>
            <a:r>
              <a:rPr lang="en-US" dirty="0" smtClean="0"/>
              <a:t> </a:t>
            </a:r>
            <a:r>
              <a:rPr lang="en-US" dirty="0" err="1" smtClean="0"/>
              <a:t>družine</a:t>
            </a:r>
            <a:r>
              <a:rPr lang="en-US" dirty="0" smtClean="0"/>
              <a:t> in </a:t>
            </a:r>
            <a:r>
              <a:rPr lang="en-US" dirty="0" err="1" smtClean="0"/>
              <a:t>povej</a:t>
            </a:r>
            <a:r>
              <a:rPr lang="en-US" dirty="0" smtClean="0"/>
              <a:t>, </a:t>
            </a:r>
            <a:r>
              <a:rPr lang="en-US" dirty="0" err="1" smtClean="0"/>
              <a:t>kdo</a:t>
            </a:r>
            <a:r>
              <a:rPr lang="en-US" dirty="0" smtClean="0"/>
              <a:t> je </a:t>
            </a:r>
            <a:r>
              <a:rPr lang="en-US" dirty="0" err="1" smtClean="0"/>
              <a:t>kdo</a:t>
            </a:r>
            <a:r>
              <a:rPr lang="en-US" dirty="0" smtClean="0"/>
              <a:t>.)</a:t>
            </a:r>
          </a:p>
          <a:p>
            <a:pPr marL="68580" indent="0">
              <a:buNone/>
            </a:pPr>
            <a:endParaRPr lang="sl-SI" dirty="0" smtClean="0"/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Answers</a:t>
            </a:r>
            <a:r>
              <a:rPr lang="sl-SI" dirty="0" smtClean="0">
                <a:solidFill>
                  <a:srgbClr val="C00000"/>
                </a:solidFill>
              </a:rPr>
              <a:t> </a:t>
            </a:r>
            <a:r>
              <a:rPr lang="sl-SI" dirty="0" smtClean="0"/>
              <a:t>(rešitve)</a:t>
            </a:r>
            <a:r>
              <a:rPr lang="en-US" dirty="0" smtClean="0"/>
              <a:t>: </a:t>
            </a:r>
          </a:p>
          <a:p>
            <a:pPr marL="68580" indent="0">
              <a:buNone/>
            </a:pPr>
            <a:r>
              <a:rPr lang="en-US" dirty="0" smtClean="0"/>
              <a:t>Tim‘s grandpa is number 8.</a:t>
            </a:r>
          </a:p>
          <a:p>
            <a:pPr marL="68580" indent="0">
              <a:buNone/>
            </a:pPr>
            <a:r>
              <a:rPr lang="en-US" dirty="0" smtClean="0"/>
              <a:t>Tim‘s mum is number 6.</a:t>
            </a:r>
          </a:p>
          <a:p>
            <a:pPr marL="68580" indent="0">
              <a:buNone/>
            </a:pPr>
            <a:r>
              <a:rPr lang="en-US" dirty="0" smtClean="0"/>
              <a:t>Tim‘s dad is number 5.</a:t>
            </a:r>
          </a:p>
          <a:p>
            <a:pPr marL="68580" indent="0">
              <a:buNone/>
            </a:pPr>
            <a:r>
              <a:rPr lang="en-US" dirty="0" smtClean="0"/>
              <a:t>Tim‘s sister is number 4.</a:t>
            </a:r>
          </a:p>
          <a:p>
            <a:pPr marL="68580" indent="0">
              <a:buNone/>
            </a:pPr>
            <a:r>
              <a:rPr lang="en-US" dirty="0" smtClean="0"/>
              <a:t>Tim‘s cat is number 3. </a:t>
            </a:r>
          </a:p>
          <a:p>
            <a:pPr marL="68580" indent="0">
              <a:buNone/>
            </a:pPr>
            <a:r>
              <a:rPr lang="en-US" dirty="0" smtClean="0"/>
              <a:t>Tim‘s bird is number 2.</a:t>
            </a:r>
          </a:p>
          <a:p>
            <a:pPr marL="68580" indent="0">
              <a:buNone/>
            </a:pPr>
            <a:r>
              <a:rPr lang="en-US" dirty="0" smtClean="0"/>
              <a:t>Number 5 and 6 are Tim‘s parents.</a:t>
            </a:r>
          </a:p>
          <a:p>
            <a:pPr marL="68580" indent="0">
              <a:buNone/>
            </a:pPr>
            <a:r>
              <a:rPr lang="en-US" dirty="0" smtClean="0"/>
              <a:t>Number 7 and 8 are Tim‘s grandparents.</a:t>
            </a:r>
          </a:p>
          <a:p>
            <a:pPr marL="68580" indent="0">
              <a:buNone/>
            </a:pPr>
            <a:r>
              <a:rPr lang="en-US" dirty="0" smtClean="0"/>
              <a:t>And Tim is number 1.</a:t>
            </a:r>
          </a:p>
          <a:p>
            <a:pPr marL="68580" indent="0">
              <a:buNone/>
            </a:pPr>
            <a:endParaRPr lang="sl-SI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t="28174" r="36193" b="17424"/>
          <a:stretch/>
        </p:blipFill>
        <p:spPr bwMode="auto">
          <a:xfrm>
            <a:off x="4398081" y="2036607"/>
            <a:ext cx="4778564" cy="30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16016" y="-53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</a:rPr>
              <a:t>BOOK – p. 60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t="38095" r="35411" b="15675"/>
          <a:stretch/>
        </p:blipFill>
        <p:spPr bwMode="auto">
          <a:xfrm>
            <a:off x="684520" y="2204864"/>
            <a:ext cx="768735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8064896" cy="1143000"/>
          </a:xfrm>
        </p:spPr>
        <p:txBody>
          <a:bodyPr>
            <a:noAutofit/>
          </a:bodyPr>
          <a:lstStyle/>
          <a:p>
            <a:r>
              <a:rPr lang="sl-SI" sz="3200" dirty="0" err="1" smtClean="0">
                <a:solidFill>
                  <a:srgbClr val="C00000"/>
                </a:solidFill>
              </a:rPr>
              <a:t>Whose</a:t>
            </a:r>
            <a:r>
              <a:rPr lang="sl-SI" sz="3200" dirty="0" smtClean="0">
                <a:solidFill>
                  <a:srgbClr val="C00000"/>
                </a:solidFill>
              </a:rPr>
              <a:t> are </a:t>
            </a:r>
            <a:r>
              <a:rPr lang="sl-SI" sz="3200" dirty="0" err="1" smtClean="0">
                <a:solidFill>
                  <a:srgbClr val="C00000"/>
                </a:solidFill>
              </a:rPr>
              <a:t>these</a:t>
            </a:r>
            <a:r>
              <a:rPr lang="sl-SI" sz="3200" dirty="0" smtClean="0">
                <a:solidFill>
                  <a:srgbClr val="C00000"/>
                </a:solidFill>
              </a:rPr>
              <a:t> </a:t>
            </a:r>
            <a:r>
              <a:rPr lang="sl-SI" sz="3200" dirty="0" err="1" smtClean="0">
                <a:solidFill>
                  <a:srgbClr val="C00000"/>
                </a:solidFill>
              </a:rPr>
              <a:t>animals</a:t>
            </a:r>
            <a:r>
              <a:rPr lang="sl-SI" sz="3200" dirty="0" smtClean="0">
                <a:solidFill>
                  <a:srgbClr val="C00000"/>
                </a:solidFill>
              </a:rPr>
              <a:t> </a:t>
            </a:r>
            <a:r>
              <a:rPr lang="sl-SI" sz="3200" dirty="0" err="1" smtClean="0">
                <a:solidFill>
                  <a:srgbClr val="C00000"/>
                </a:solidFill>
              </a:rPr>
              <a:t>and</a:t>
            </a:r>
            <a:r>
              <a:rPr lang="sl-SI" sz="3200" dirty="0" smtClean="0">
                <a:solidFill>
                  <a:srgbClr val="C00000"/>
                </a:solidFill>
              </a:rPr>
              <a:t> </a:t>
            </a:r>
            <a:r>
              <a:rPr lang="sl-SI" sz="3200" dirty="0" err="1" smtClean="0">
                <a:solidFill>
                  <a:srgbClr val="C00000"/>
                </a:solidFill>
              </a:rPr>
              <a:t>toys</a:t>
            </a:r>
            <a:r>
              <a:rPr lang="sl-SI" sz="3200" dirty="0" smtClean="0">
                <a:solidFill>
                  <a:srgbClr val="C00000"/>
                </a:solidFill>
              </a:rPr>
              <a:t>?</a:t>
            </a:r>
            <a:r>
              <a:rPr lang="sl-SI" sz="3200" dirty="0" smtClean="0"/>
              <a:t/>
            </a:r>
            <a:br>
              <a:rPr lang="sl-SI" sz="3200" dirty="0" smtClean="0"/>
            </a:br>
            <a:r>
              <a:rPr lang="sl-SI" sz="2400" dirty="0" smtClean="0"/>
              <a:t>(Čigave so te živali in igrače?)</a:t>
            </a:r>
            <a:endParaRPr lang="en-US" sz="24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4716016" y="-53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</a:rPr>
              <a:t>BOOK – p. 60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2915816" y="39330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David‘s</a:t>
            </a:r>
            <a:endParaRPr lang="en-US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066331" y="388530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Hookie</a:t>
            </a:r>
            <a:r>
              <a:rPr lang="sl-SI" dirty="0" smtClean="0"/>
              <a:t>‘s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5050967" y="38820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Polly</a:t>
            </a:r>
            <a:r>
              <a:rPr lang="sl-SI" dirty="0" smtClean="0"/>
              <a:t>‘s</a:t>
            </a:r>
            <a:endParaRPr lang="en-US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7229082" y="38880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Dad</a:t>
            </a:r>
            <a:r>
              <a:rPr lang="sl-SI" dirty="0" smtClean="0"/>
              <a:t>‘s</a:t>
            </a:r>
            <a:endParaRPr lang="en-US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1979712" y="389701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Bob‘s</a:t>
            </a:r>
            <a:endParaRPr lang="en-US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3921585" y="3882032"/>
            <a:ext cx="121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err="1" smtClean="0"/>
              <a:t>Granny</a:t>
            </a:r>
            <a:r>
              <a:rPr lang="sl-SI" dirty="0" smtClean="0"/>
              <a:t>‘s</a:t>
            </a:r>
            <a:endParaRPr lang="en-US" dirty="0"/>
          </a:p>
        </p:txBody>
      </p:sp>
      <p:sp>
        <p:nvSpPr>
          <p:cNvPr id="12" name="Pravokotnik 11"/>
          <p:cNvSpPr/>
          <p:nvPr/>
        </p:nvSpPr>
        <p:spPr>
          <a:xfrm>
            <a:off x="467544" y="379397"/>
            <a:ext cx="433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Look </a:t>
            </a:r>
            <a:r>
              <a:rPr lang="sl-SI" sz="1400" dirty="0" smtClean="0">
                <a:solidFill>
                  <a:srgbClr val="C00000"/>
                </a:solidFill>
              </a:rPr>
              <a:t>, </a:t>
            </a:r>
            <a:r>
              <a:rPr lang="sl-SI" sz="1400" dirty="0" err="1" smtClean="0">
                <a:solidFill>
                  <a:srgbClr val="C00000"/>
                </a:solidFill>
              </a:rPr>
              <a:t>read</a:t>
            </a:r>
            <a:r>
              <a:rPr lang="sl-SI" sz="1400" dirty="0" smtClean="0">
                <a:solidFill>
                  <a:srgbClr val="C00000"/>
                </a:solidFill>
              </a:rPr>
              <a:t> </a:t>
            </a:r>
            <a:r>
              <a:rPr lang="sl-SI" sz="1400" dirty="0" err="1" smtClean="0">
                <a:solidFill>
                  <a:srgbClr val="C00000"/>
                </a:solidFill>
              </a:rPr>
              <a:t>and</a:t>
            </a:r>
            <a:r>
              <a:rPr lang="sl-SI" sz="1400" dirty="0" smtClean="0">
                <a:solidFill>
                  <a:srgbClr val="C00000"/>
                </a:solidFill>
              </a:rPr>
              <a:t> </a:t>
            </a:r>
            <a:r>
              <a:rPr lang="sl-SI" sz="1400" dirty="0" err="1" smtClean="0">
                <a:solidFill>
                  <a:srgbClr val="C00000"/>
                </a:solidFill>
              </a:rPr>
              <a:t>answer</a:t>
            </a:r>
            <a:r>
              <a:rPr lang="sl-SI" sz="1400" dirty="0" smtClean="0">
                <a:solidFill>
                  <a:srgbClr val="C00000"/>
                </a:solidFill>
              </a:rPr>
              <a:t>. P</a:t>
            </a:r>
            <a:r>
              <a:rPr lang="en-US" sz="1400" dirty="0" smtClean="0">
                <a:solidFill>
                  <a:srgbClr val="C00000"/>
                </a:solidFill>
              </a:rPr>
              <a:t>age 60, exercise </a:t>
            </a:r>
            <a:r>
              <a:rPr lang="sl-SI" sz="1400" dirty="0" smtClean="0">
                <a:solidFill>
                  <a:srgbClr val="C00000"/>
                </a:solidFill>
              </a:rPr>
              <a:t>4</a:t>
            </a:r>
            <a:r>
              <a:rPr lang="en-US" sz="1400" dirty="0" smtClean="0">
                <a:solidFill>
                  <a:srgbClr val="C00000"/>
                </a:solidFill>
              </a:rPr>
              <a:t>. </a:t>
            </a:r>
            <a:r>
              <a:rPr lang="en-US" sz="1400" dirty="0" smtClean="0"/>
              <a:t>(</a:t>
            </a:r>
            <a:r>
              <a:rPr lang="sl-SI" sz="1400" dirty="0" smtClean="0"/>
              <a:t>Poglej, preberi in odgovori. Stran 60, naloga 4</a:t>
            </a:r>
            <a:r>
              <a:rPr lang="en-US" sz="1400" dirty="0" smtClean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7419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061864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sl-SI" sz="3200" dirty="0" smtClean="0">
                <a:solidFill>
                  <a:srgbClr val="C00000"/>
                </a:solidFill>
              </a:rPr>
              <a:t>Spodaj desno klikni na </a:t>
            </a:r>
            <a:r>
              <a:rPr lang="sl-SI" sz="3200" dirty="0" err="1" smtClean="0">
                <a:solidFill>
                  <a:srgbClr val="C00000"/>
                </a:solidFill>
              </a:rPr>
              <a:t>diaprojekcijo</a:t>
            </a:r>
            <a:r>
              <a:rPr lang="sl-SI" sz="3200" dirty="0" smtClean="0">
                <a:solidFill>
                  <a:srgbClr val="C00000"/>
                </a:solidFill>
              </a:rPr>
              <a:t>! Nato klikaj z levo tipko na miški ali s puščico na tipkovnici. 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b="-9265"/>
          <a:stretch/>
        </p:blipFill>
        <p:spPr bwMode="auto">
          <a:xfrm>
            <a:off x="971600" y="2784142"/>
            <a:ext cx="6550440" cy="344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6012160" y="5373216"/>
            <a:ext cx="1008112" cy="64807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jeZBesedilom 5"/>
          <p:cNvSpPr txBox="1"/>
          <p:nvPr/>
        </p:nvSpPr>
        <p:spPr>
          <a:xfrm>
            <a:off x="6693948" y="3573016"/>
            <a:ext cx="191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solidFill>
                  <a:srgbClr val="C00000"/>
                </a:solidFill>
              </a:rPr>
              <a:t>TUKAJ!</a:t>
            </a:r>
            <a:endParaRPr lang="en-US" sz="3200" b="1" dirty="0">
              <a:solidFill>
                <a:srgbClr val="C00000"/>
              </a:solidFill>
            </a:endParaRPr>
          </a:p>
        </p:txBody>
      </p:sp>
      <p:cxnSp>
        <p:nvCxnSpPr>
          <p:cNvPr id="8" name="Raven puščični povezovalnik 7"/>
          <p:cNvCxnSpPr/>
          <p:nvPr/>
        </p:nvCxnSpPr>
        <p:spPr>
          <a:xfrm flipH="1">
            <a:off x="6520395" y="4149181"/>
            <a:ext cx="1005824" cy="147095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5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584550" y="40705"/>
            <a:ext cx="380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WORKBOOK</a:t>
            </a:r>
            <a:r>
              <a:rPr lang="sl-SI" dirty="0" smtClean="0">
                <a:solidFill>
                  <a:schemeClr val="bg1"/>
                </a:solidFill>
              </a:rPr>
              <a:t> – p. 57, 58,59, 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1195892" y="24760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Open your workbook at page 5</a:t>
            </a:r>
            <a:r>
              <a:rPr lang="sl-SI" dirty="0" smtClean="0"/>
              <a:t>7</a:t>
            </a:r>
            <a:r>
              <a:rPr lang="en-US" dirty="0" smtClean="0"/>
              <a:t>.</a:t>
            </a:r>
            <a:endParaRPr lang="sl-SI" dirty="0" smtClean="0"/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(Odpri delovni zvezek na stani 57.)</a:t>
            </a:r>
            <a:endParaRPr lang="en-US" sz="2000" dirty="0" smtClean="0"/>
          </a:p>
          <a:p>
            <a:r>
              <a:rPr lang="en-US" dirty="0" smtClean="0"/>
              <a:t>Do the exercises on pages 5</a:t>
            </a:r>
            <a:r>
              <a:rPr lang="sl-SI" dirty="0" smtClean="0"/>
              <a:t>7</a:t>
            </a:r>
            <a:r>
              <a:rPr lang="en-US" dirty="0" smtClean="0"/>
              <a:t>, 5</a:t>
            </a:r>
            <a:r>
              <a:rPr lang="sl-SI" dirty="0" smtClean="0"/>
              <a:t>8</a:t>
            </a:r>
            <a:r>
              <a:rPr lang="en-US" dirty="0" smtClean="0"/>
              <a:t>, 5</a:t>
            </a:r>
            <a:r>
              <a:rPr lang="sl-SI" dirty="0" smtClean="0"/>
              <a:t>9</a:t>
            </a:r>
            <a:r>
              <a:rPr lang="en-US" dirty="0" smtClean="0"/>
              <a:t>. </a:t>
            </a:r>
            <a:endParaRPr lang="sl-SI" dirty="0" smtClean="0"/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(Reši naloge na straneh 57, 58, 59, 62.)</a:t>
            </a:r>
            <a:endParaRPr lang="en-US" sz="2000" dirty="0"/>
          </a:p>
        </p:txBody>
      </p:sp>
      <p:pic>
        <p:nvPicPr>
          <p:cNvPr id="6" name="Picture 2" descr="Rezultat iskanja slik za my sail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05" y="3885849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oljeZBesedilom 3"/>
          <p:cNvSpPr txBox="1"/>
          <p:nvPr/>
        </p:nvSpPr>
        <p:spPr>
          <a:xfrm>
            <a:off x="4716016" y="13041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chemeClr val="bg1"/>
                </a:solidFill>
              </a:rPr>
              <a:t>BREAK!!!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Yoga Po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76864" cy="551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6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600" y="908720"/>
            <a:ext cx="7024744" cy="68588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C00000"/>
                </a:solidFill>
              </a:rPr>
              <a:t>FAMILY TREE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90623" y="1556792"/>
            <a:ext cx="4329538" cy="350897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This is me.	</a:t>
            </a:r>
          </a:p>
          <a:p>
            <a:r>
              <a:rPr lang="en-US" sz="2000" dirty="0" smtClean="0"/>
              <a:t>I am Helen‘s  brother.</a:t>
            </a:r>
          </a:p>
          <a:p>
            <a:r>
              <a:rPr lang="en-US" sz="2000" dirty="0" smtClean="0"/>
              <a:t>Twig is my bird.</a:t>
            </a:r>
          </a:p>
          <a:p>
            <a:r>
              <a:rPr lang="en-US" sz="2000" dirty="0" smtClean="0"/>
              <a:t>Kitty is my cat.</a:t>
            </a:r>
          </a:p>
          <a:p>
            <a:r>
              <a:rPr lang="en-US" sz="2000" dirty="0" smtClean="0"/>
              <a:t>Helen is my sister. </a:t>
            </a:r>
          </a:p>
          <a:p>
            <a:r>
              <a:rPr lang="en-US" sz="2000" dirty="0" smtClean="0"/>
              <a:t>John is my father.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13890" r="55825" b="21022"/>
          <a:stretch/>
        </p:blipFill>
        <p:spPr bwMode="auto">
          <a:xfrm>
            <a:off x="5611154" y="3476096"/>
            <a:ext cx="3136064" cy="328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16016" y="-53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</a:rPr>
              <a:t>BOOK – p. 61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467544" y="379397"/>
            <a:ext cx="433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Look </a:t>
            </a:r>
            <a:r>
              <a:rPr lang="sl-SI" sz="1400" dirty="0" err="1" smtClean="0">
                <a:solidFill>
                  <a:srgbClr val="C00000"/>
                </a:solidFill>
              </a:rPr>
              <a:t>and</a:t>
            </a:r>
            <a:r>
              <a:rPr lang="sl-SI" sz="1400" dirty="0" smtClean="0">
                <a:solidFill>
                  <a:srgbClr val="C00000"/>
                </a:solidFill>
              </a:rPr>
              <a:t> </a:t>
            </a:r>
            <a:r>
              <a:rPr lang="sl-SI" sz="1400" dirty="0" err="1" smtClean="0">
                <a:solidFill>
                  <a:srgbClr val="C00000"/>
                </a:solidFill>
              </a:rPr>
              <a:t>answer</a:t>
            </a:r>
            <a:r>
              <a:rPr lang="sl-SI" sz="1400" dirty="0" smtClean="0">
                <a:solidFill>
                  <a:srgbClr val="C00000"/>
                </a:solidFill>
              </a:rPr>
              <a:t>. </a:t>
            </a:r>
            <a:r>
              <a:rPr lang="sl-SI" sz="1400" dirty="0" err="1" smtClean="0">
                <a:solidFill>
                  <a:srgbClr val="C00000"/>
                </a:solidFill>
              </a:rPr>
              <a:t>Book</a:t>
            </a:r>
            <a:r>
              <a:rPr lang="sl-SI" sz="1400" dirty="0" smtClean="0">
                <a:solidFill>
                  <a:srgbClr val="C00000"/>
                </a:solidFill>
              </a:rPr>
              <a:t>, p</a:t>
            </a:r>
            <a:r>
              <a:rPr lang="en-US" sz="1400" dirty="0" smtClean="0">
                <a:solidFill>
                  <a:srgbClr val="C00000"/>
                </a:solidFill>
              </a:rPr>
              <a:t>age 6</a:t>
            </a:r>
            <a:r>
              <a:rPr lang="sl-SI" sz="1400" dirty="0" smtClean="0">
                <a:solidFill>
                  <a:srgbClr val="C00000"/>
                </a:solidFill>
              </a:rPr>
              <a:t>1</a:t>
            </a:r>
            <a:r>
              <a:rPr lang="en-US" sz="1400" dirty="0" smtClean="0">
                <a:solidFill>
                  <a:srgbClr val="C00000"/>
                </a:solidFill>
              </a:rPr>
              <a:t>, exercise </a:t>
            </a:r>
            <a:r>
              <a:rPr lang="sl-SI" sz="1400" dirty="0">
                <a:solidFill>
                  <a:srgbClr val="C00000"/>
                </a:solidFill>
              </a:rPr>
              <a:t>5</a:t>
            </a:r>
            <a:r>
              <a:rPr lang="en-US" sz="1400" dirty="0" smtClean="0">
                <a:solidFill>
                  <a:srgbClr val="C00000"/>
                </a:solidFill>
              </a:rPr>
              <a:t>. </a:t>
            </a:r>
            <a:endParaRPr lang="sl-SI" sz="1400" dirty="0" smtClean="0">
              <a:solidFill>
                <a:srgbClr val="C00000"/>
              </a:solidFill>
            </a:endParaRPr>
          </a:p>
          <a:p>
            <a:r>
              <a:rPr lang="en-US" sz="1400" dirty="0" smtClean="0"/>
              <a:t>(</a:t>
            </a:r>
            <a:r>
              <a:rPr lang="sl-SI" sz="1400" dirty="0" smtClean="0"/>
              <a:t>Poglej in odgovori. Učbenik, stran 61, naloga 5</a:t>
            </a:r>
            <a:r>
              <a:rPr lang="en-US" sz="1400" dirty="0" smtClean="0"/>
              <a:t>.)</a:t>
            </a:r>
          </a:p>
        </p:txBody>
      </p:sp>
      <p:sp>
        <p:nvSpPr>
          <p:cNvPr id="7" name="Ograda vsebine 2"/>
          <p:cNvSpPr txBox="1">
            <a:spLocks/>
          </p:cNvSpPr>
          <p:nvPr/>
        </p:nvSpPr>
        <p:spPr>
          <a:xfrm>
            <a:off x="3806350" y="1628799"/>
            <a:ext cx="5337650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Lucy is my mother.</a:t>
            </a:r>
          </a:p>
          <a:p>
            <a:r>
              <a:rPr lang="en-US" sz="2000" dirty="0" smtClean="0"/>
              <a:t>Mary is my grandmother.</a:t>
            </a:r>
          </a:p>
          <a:p>
            <a:r>
              <a:rPr lang="en-US" sz="2000" dirty="0" smtClean="0"/>
              <a:t>Tony is my grandfather.</a:t>
            </a:r>
          </a:p>
          <a:p>
            <a:r>
              <a:rPr lang="en-US" sz="2000" dirty="0" smtClean="0"/>
              <a:t>Tony and Mary are my grandparents. </a:t>
            </a:r>
          </a:p>
          <a:p>
            <a:r>
              <a:rPr lang="en-US" sz="2000" dirty="0" smtClean="0"/>
              <a:t>Lucy and John are my parents.</a:t>
            </a:r>
            <a:endParaRPr lang="en-US" sz="20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72326" r="56160" b="14883"/>
          <a:stretch/>
        </p:blipFill>
        <p:spPr bwMode="auto">
          <a:xfrm>
            <a:off x="464987" y="5624081"/>
            <a:ext cx="5359633" cy="113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60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62-1 (online-audio-converter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9331" y="1700808"/>
            <a:ext cx="609600" cy="609600"/>
          </a:xfrm>
          <a:ln w="28575">
            <a:solidFill>
              <a:schemeClr val="tx1"/>
            </a:solidFill>
          </a:ln>
        </p:spPr>
      </p:pic>
      <p:sp>
        <p:nvSpPr>
          <p:cNvPr id="4" name="Pravokotnik 3"/>
          <p:cNvSpPr/>
          <p:nvPr/>
        </p:nvSpPr>
        <p:spPr>
          <a:xfrm>
            <a:off x="467544" y="379397"/>
            <a:ext cx="433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smtClean="0">
                <a:solidFill>
                  <a:srgbClr val="C00000"/>
                </a:solidFill>
              </a:rPr>
              <a:t>Listen </a:t>
            </a:r>
            <a:r>
              <a:rPr lang="sl-SI" sz="1400" dirty="0" err="1" smtClean="0">
                <a:solidFill>
                  <a:srgbClr val="C00000"/>
                </a:solidFill>
              </a:rPr>
              <a:t>and</a:t>
            </a:r>
            <a:r>
              <a:rPr lang="sl-SI" sz="1400" dirty="0" smtClean="0">
                <a:solidFill>
                  <a:srgbClr val="C00000"/>
                </a:solidFill>
              </a:rPr>
              <a:t> </a:t>
            </a:r>
            <a:r>
              <a:rPr lang="sl-SI" sz="1400" dirty="0" err="1" smtClean="0">
                <a:solidFill>
                  <a:srgbClr val="C00000"/>
                </a:solidFill>
              </a:rPr>
              <a:t>repeat</a:t>
            </a:r>
            <a:r>
              <a:rPr lang="sl-SI" sz="1400" dirty="0" smtClean="0">
                <a:solidFill>
                  <a:srgbClr val="C00000"/>
                </a:solidFill>
              </a:rPr>
              <a:t>. </a:t>
            </a:r>
            <a:r>
              <a:rPr lang="sl-SI" sz="1400" dirty="0" err="1" smtClean="0">
                <a:solidFill>
                  <a:srgbClr val="C00000"/>
                </a:solidFill>
              </a:rPr>
              <a:t>Book</a:t>
            </a:r>
            <a:r>
              <a:rPr lang="sl-SI" sz="1400" dirty="0" smtClean="0">
                <a:solidFill>
                  <a:srgbClr val="C00000"/>
                </a:solidFill>
              </a:rPr>
              <a:t>, p</a:t>
            </a:r>
            <a:r>
              <a:rPr lang="en-US" sz="1400" dirty="0" smtClean="0">
                <a:solidFill>
                  <a:srgbClr val="C00000"/>
                </a:solidFill>
              </a:rPr>
              <a:t>age 6</a:t>
            </a:r>
            <a:r>
              <a:rPr lang="sl-SI" sz="1400" dirty="0">
                <a:solidFill>
                  <a:srgbClr val="C00000"/>
                </a:solidFill>
              </a:rPr>
              <a:t>2</a:t>
            </a:r>
            <a:r>
              <a:rPr lang="en-US" sz="1400" dirty="0" smtClean="0">
                <a:solidFill>
                  <a:srgbClr val="C00000"/>
                </a:solidFill>
              </a:rPr>
              <a:t>, exercise </a:t>
            </a:r>
            <a:r>
              <a:rPr lang="sl-SI" sz="1400" dirty="0" smtClean="0">
                <a:solidFill>
                  <a:srgbClr val="C00000"/>
                </a:solidFill>
              </a:rPr>
              <a:t>6</a:t>
            </a:r>
            <a:r>
              <a:rPr lang="en-US" sz="1400" dirty="0" smtClean="0">
                <a:solidFill>
                  <a:srgbClr val="C00000"/>
                </a:solidFill>
              </a:rPr>
              <a:t>. </a:t>
            </a:r>
            <a:endParaRPr lang="sl-SI" sz="1400" dirty="0" smtClean="0">
              <a:solidFill>
                <a:srgbClr val="C00000"/>
              </a:solidFill>
            </a:endParaRPr>
          </a:p>
          <a:p>
            <a:r>
              <a:rPr lang="en-US" sz="1400" dirty="0" smtClean="0"/>
              <a:t>(</a:t>
            </a:r>
            <a:r>
              <a:rPr lang="sl-SI" sz="1400" dirty="0" smtClean="0"/>
              <a:t>Poslušaj in ponovi. Učbenik, stran 61, naloga 6</a:t>
            </a:r>
            <a:r>
              <a:rPr lang="en-US" sz="1400" dirty="0" smtClean="0"/>
              <a:t>.)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4716016" y="-53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</a:rPr>
              <a:t>BOOK – p. 62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23214" r="56606" b="32197"/>
          <a:stretch/>
        </p:blipFill>
        <p:spPr bwMode="auto">
          <a:xfrm>
            <a:off x="1115616" y="2132856"/>
            <a:ext cx="5372849" cy="39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5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63-2 (online-audio-converter.co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3290212"/>
            <a:ext cx="609600" cy="609600"/>
          </a:xfrm>
          <a:ln w="28575">
            <a:solidFill>
              <a:schemeClr val="tx1"/>
            </a:solidFill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42461" r="55267" b="11706"/>
          <a:stretch/>
        </p:blipFill>
        <p:spPr bwMode="auto">
          <a:xfrm>
            <a:off x="827584" y="1844824"/>
            <a:ext cx="5800227" cy="410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467544" y="379397"/>
            <a:ext cx="4338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 smtClean="0">
                <a:solidFill>
                  <a:srgbClr val="C00000"/>
                </a:solidFill>
              </a:rPr>
              <a:t>Listen </a:t>
            </a:r>
            <a:r>
              <a:rPr lang="sl-SI" sz="1400" dirty="0" err="1" smtClean="0">
                <a:solidFill>
                  <a:srgbClr val="C00000"/>
                </a:solidFill>
              </a:rPr>
              <a:t>and</a:t>
            </a:r>
            <a:r>
              <a:rPr lang="sl-SI" sz="1400" dirty="0" smtClean="0">
                <a:solidFill>
                  <a:srgbClr val="C00000"/>
                </a:solidFill>
              </a:rPr>
              <a:t> </a:t>
            </a:r>
            <a:r>
              <a:rPr lang="sl-SI" sz="1400" dirty="0" err="1" smtClean="0">
                <a:solidFill>
                  <a:srgbClr val="C00000"/>
                </a:solidFill>
              </a:rPr>
              <a:t>say</a:t>
            </a:r>
            <a:r>
              <a:rPr lang="sl-SI" sz="1400" dirty="0" smtClean="0">
                <a:solidFill>
                  <a:srgbClr val="C00000"/>
                </a:solidFill>
              </a:rPr>
              <a:t>. </a:t>
            </a:r>
            <a:r>
              <a:rPr lang="sl-SI" sz="1400" dirty="0" err="1" smtClean="0">
                <a:solidFill>
                  <a:srgbClr val="C00000"/>
                </a:solidFill>
              </a:rPr>
              <a:t>Book</a:t>
            </a:r>
            <a:r>
              <a:rPr lang="sl-SI" sz="1400" dirty="0" smtClean="0">
                <a:solidFill>
                  <a:srgbClr val="C00000"/>
                </a:solidFill>
              </a:rPr>
              <a:t>, p</a:t>
            </a:r>
            <a:r>
              <a:rPr lang="en-US" sz="1400" dirty="0" smtClean="0">
                <a:solidFill>
                  <a:srgbClr val="C00000"/>
                </a:solidFill>
              </a:rPr>
              <a:t>age 6</a:t>
            </a:r>
            <a:r>
              <a:rPr lang="sl-SI" sz="1400" dirty="0" smtClean="0">
                <a:solidFill>
                  <a:srgbClr val="C00000"/>
                </a:solidFill>
              </a:rPr>
              <a:t>3</a:t>
            </a:r>
            <a:r>
              <a:rPr lang="en-US" sz="1400" dirty="0" smtClean="0">
                <a:solidFill>
                  <a:srgbClr val="C00000"/>
                </a:solidFill>
              </a:rPr>
              <a:t>, exercise </a:t>
            </a:r>
            <a:r>
              <a:rPr lang="sl-SI" sz="1400" dirty="0">
                <a:solidFill>
                  <a:srgbClr val="C00000"/>
                </a:solidFill>
              </a:rPr>
              <a:t>8</a:t>
            </a:r>
            <a:r>
              <a:rPr lang="en-US" sz="1400" dirty="0" smtClean="0">
                <a:solidFill>
                  <a:srgbClr val="C00000"/>
                </a:solidFill>
              </a:rPr>
              <a:t>. </a:t>
            </a:r>
            <a:endParaRPr lang="sl-SI" sz="1400" dirty="0" smtClean="0">
              <a:solidFill>
                <a:srgbClr val="C00000"/>
              </a:solidFill>
            </a:endParaRPr>
          </a:p>
          <a:p>
            <a:r>
              <a:rPr lang="en-US" sz="1400" dirty="0" smtClean="0"/>
              <a:t>(</a:t>
            </a:r>
            <a:r>
              <a:rPr lang="sl-SI" sz="1400" dirty="0" smtClean="0"/>
              <a:t>Poslušaj in povej. Učbenik, stran 63, naloga 8</a:t>
            </a:r>
            <a:r>
              <a:rPr lang="en-US" sz="1400" dirty="0" smtClean="0"/>
              <a:t>.)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716016" y="-53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</a:rPr>
              <a:t>BOOK – p. 63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584550" y="40705"/>
            <a:ext cx="380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1"/>
                </a:solidFill>
              </a:rPr>
              <a:t>WORKBOOK</a:t>
            </a:r>
            <a:r>
              <a:rPr lang="sl-SI" dirty="0" smtClean="0">
                <a:solidFill>
                  <a:schemeClr val="bg1"/>
                </a:solidFill>
              </a:rPr>
              <a:t> – p. 60, 61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1195892" y="24760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Open your workbook at page </a:t>
            </a:r>
            <a:r>
              <a:rPr lang="sl-SI" dirty="0" smtClean="0"/>
              <a:t>60</a:t>
            </a:r>
            <a:r>
              <a:rPr lang="en-US" dirty="0" smtClean="0"/>
              <a:t>.</a:t>
            </a:r>
            <a:endParaRPr lang="sl-SI" dirty="0" smtClean="0"/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(Odpri delovni zvezek na stani 60.)</a:t>
            </a:r>
            <a:endParaRPr lang="en-US" sz="2000" dirty="0" smtClean="0"/>
          </a:p>
          <a:p>
            <a:r>
              <a:rPr lang="en-US" dirty="0" smtClean="0"/>
              <a:t>Do the exercises on pages </a:t>
            </a:r>
            <a:r>
              <a:rPr lang="sl-SI" dirty="0" smtClean="0"/>
              <a:t>60</a:t>
            </a:r>
            <a:r>
              <a:rPr lang="en-US" dirty="0" smtClean="0"/>
              <a:t>, </a:t>
            </a:r>
            <a:r>
              <a:rPr lang="sl-SI" dirty="0" smtClean="0"/>
              <a:t>61</a:t>
            </a:r>
            <a:r>
              <a:rPr lang="en-US" dirty="0" smtClean="0"/>
              <a:t>. </a:t>
            </a:r>
            <a:endParaRPr lang="sl-SI" dirty="0" smtClean="0"/>
          </a:p>
          <a:p>
            <a:pPr marL="68580" indent="0">
              <a:buFont typeface="Wingdings 2" pitchFamily="18" charset="2"/>
              <a:buNone/>
            </a:pPr>
            <a:r>
              <a:rPr lang="sl-SI" sz="2000" dirty="0" smtClean="0"/>
              <a:t>(Reši naloge na straneh 60, 61.)</a:t>
            </a:r>
            <a:endParaRPr lang="en-US" sz="2000" dirty="0"/>
          </a:p>
        </p:txBody>
      </p:sp>
      <p:pic>
        <p:nvPicPr>
          <p:cNvPr id="6" name="Picture 2" descr="Rezultat iskanja slik za my sail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05" y="3885849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4005064"/>
            <a:ext cx="6777317" cy="1827565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Now check the answers in your workbook!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5604" name="Picture 4" descr="Rezultat iskanja slik za well d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2674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zultat iskanja slik za my sails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9641"/>
            <a:ext cx="1008069" cy="12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6" t="22024" r="30837" b="6250"/>
          <a:stretch/>
        </p:blipFill>
        <p:spPr bwMode="auto">
          <a:xfrm>
            <a:off x="1835696" y="899326"/>
            <a:ext cx="5069637" cy="540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4788024" y="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chemeClr val="bg1"/>
                </a:solidFill>
              </a:rPr>
              <a:t>REŠITVE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6" t="20219" r="37060" b="13456"/>
          <a:stretch/>
        </p:blipFill>
        <p:spPr bwMode="auto">
          <a:xfrm>
            <a:off x="2400031" y="620688"/>
            <a:ext cx="4404217" cy="610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88024" y="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chemeClr val="bg1"/>
                </a:solidFill>
              </a:rPr>
              <a:t>REŠITVE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7" t="14881" r="34965" b="8144"/>
          <a:stretch/>
        </p:blipFill>
        <p:spPr bwMode="auto">
          <a:xfrm>
            <a:off x="1979712" y="692696"/>
            <a:ext cx="438036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88024" y="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chemeClr val="bg1"/>
                </a:solidFill>
              </a:rPr>
              <a:t>REŠITVE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9552" y="1052736"/>
            <a:ext cx="8208912" cy="5328592"/>
          </a:xfrm>
        </p:spPr>
        <p:txBody>
          <a:bodyPr>
            <a:normAutofit fontScale="92500" lnSpcReduction="20000"/>
          </a:bodyPr>
          <a:lstStyle/>
          <a:p>
            <a:pPr marL="525780" indent="-457200">
              <a:buFont typeface="+mj-lt"/>
              <a:buAutoNum type="arabicPeriod"/>
            </a:pPr>
            <a:r>
              <a:rPr lang="sl-SI" dirty="0" smtClean="0"/>
              <a:t>Pripravi zvezek </a:t>
            </a:r>
            <a:r>
              <a:rPr lang="sl-SI" b="1" dirty="0" smtClean="0"/>
              <a:t>(</a:t>
            </a:r>
            <a:r>
              <a:rPr lang="sl-SI" b="1" dirty="0" err="1" smtClean="0"/>
              <a:t>notebook</a:t>
            </a:r>
            <a:r>
              <a:rPr lang="sl-SI" b="1" dirty="0" smtClean="0"/>
              <a:t>) </a:t>
            </a:r>
            <a:r>
              <a:rPr lang="sl-SI" dirty="0" smtClean="0"/>
              <a:t>za angleščino, delovni zvezek za angleščino </a:t>
            </a:r>
            <a:r>
              <a:rPr lang="sl-SI" b="1" dirty="0" smtClean="0"/>
              <a:t>(</a:t>
            </a:r>
            <a:r>
              <a:rPr lang="sl-SI" b="1" dirty="0" err="1" smtClean="0"/>
              <a:t>workbook</a:t>
            </a:r>
            <a:r>
              <a:rPr lang="sl-SI" b="1" dirty="0" smtClean="0"/>
              <a:t>) </a:t>
            </a:r>
            <a:r>
              <a:rPr lang="sl-SI" dirty="0" smtClean="0"/>
              <a:t>in učbenik za angleščino </a:t>
            </a:r>
            <a:r>
              <a:rPr lang="sl-SI" b="1" dirty="0" smtClean="0"/>
              <a:t>(</a:t>
            </a:r>
            <a:r>
              <a:rPr lang="sl-SI" b="1" dirty="0" err="1" smtClean="0"/>
              <a:t>book</a:t>
            </a:r>
            <a:r>
              <a:rPr lang="sl-SI" b="1" dirty="0"/>
              <a:t>)</a:t>
            </a:r>
            <a:r>
              <a:rPr lang="sl-SI" dirty="0" smtClean="0"/>
              <a:t>.</a:t>
            </a:r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Sledi navodilom na prosojnicah, ne prehitevaj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r>
              <a:rPr lang="sl-SI" dirty="0" smtClean="0"/>
              <a:t>. </a:t>
            </a:r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Kjer imaš zgoraj označeno </a:t>
            </a:r>
            <a:r>
              <a:rPr lang="sl-SI" dirty="0" err="1" smtClean="0"/>
              <a:t>book</a:t>
            </a:r>
            <a:r>
              <a:rPr lang="sl-SI" dirty="0" smtClean="0"/>
              <a:t>, </a:t>
            </a:r>
            <a:r>
              <a:rPr lang="sl-SI" dirty="0" err="1" smtClean="0"/>
              <a:t>notebook</a:t>
            </a:r>
            <a:r>
              <a:rPr lang="sl-SI" dirty="0" smtClean="0"/>
              <a:t> ali </a:t>
            </a:r>
            <a:r>
              <a:rPr lang="sl-SI" dirty="0" err="1" smtClean="0"/>
              <a:t>workbook</a:t>
            </a:r>
            <a:r>
              <a:rPr lang="sl-SI" dirty="0" smtClean="0"/>
              <a:t>, pripravi ustrezno gradivo za delo. </a:t>
            </a:r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Označene imaš tudi strani. </a:t>
            </a:r>
            <a:r>
              <a:rPr lang="sl-SI" u="sng" dirty="0" smtClean="0"/>
              <a:t>Če ti ne uspe vseh nalog rešiti, nič hudega, boš lahko dokončal/-a tudi naslednji teden. Poskusi pa narediti čim več. </a:t>
            </a:r>
          </a:p>
          <a:p>
            <a:pPr marL="525780" indent="-457200">
              <a:buFont typeface="+mj-lt"/>
              <a:buAutoNum type="arabicPeriod"/>
            </a:pPr>
            <a:r>
              <a:rPr lang="sl-SI" u="sng" dirty="0" smtClean="0">
                <a:solidFill>
                  <a:srgbClr val="C00000"/>
                </a:solidFill>
              </a:rPr>
              <a:t>Na nekaterih prosojnicah imaš znak	         . Klikni nanj in poslušaj posnetek.</a:t>
            </a:r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Če boš imel/-a kje težave, nas prosi za pomoč (</a:t>
            </a:r>
            <a:r>
              <a:rPr lang="sl-SI" dirty="0" smtClean="0"/>
              <a:t>po elektronski pošti).</a:t>
            </a:r>
            <a:endParaRPr lang="sl-SI" dirty="0" smtClean="0"/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Na zadnjih prosojnicah so tudi rešitve delovnega zvezka. Preveri, ali si pravilno rešil/-a naloge v delovnem zvezku. Napačne </a:t>
            </a:r>
            <a:r>
              <a:rPr lang="sl-SI" smtClean="0"/>
              <a:t>poskusi </a:t>
            </a:r>
            <a:r>
              <a:rPr lang="sl-SI" smtClean="0"/>
              <a:t>popraviti.</a:t>
            </a:r>
            <a:endParaRPr lang="sl-SI" dirty="0" smtClean="0"/>
          </a:p>
          <a:p>
            <a:pPr marL="525780" indent="-457200">
              <a:buFont typeface="+mj-lt"/>
              <a:buAutoNum type="arabicPeriod"/>
            </a:pPr>
            <a:r>
              <a:rPr lang="sl-SI" dirty="0" smtClean="0"/>
              <a:t>Zdaj pa veselo na delo!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r>
              <a:rPr lang="sl-SI" dirty="0" smtClean="0"/>
              <a:t> </a:t>
            </a:r>
          </a:p>
          <a:p>
            <a:pPr marL="525780" indent="-457200">
              <a:buFont typeface="+mj-lt"/>
              <a:buAutoNum type="arabicPeriod"/>
            </a:pPr>
            <a:endParaRPr lang="sl-SI" dirty="0"/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683568" y="404664"/>
            <a:ext cx="7024744" cy="68588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Navodila za delo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2" t="71230" r="32288" b="21639"/>
          <a:stretch/>
        </p:blipFill>
        <p:spPr bwMode="auto">
          <a:xfrm>
            <a:off x="6156176" y="3573014"/>
            <a:ext cx="648072" cy="5972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9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17460" r="33180" b="6250"/>
          <a:stretch/>
        </p:blipFill>
        <p:spPr bwMode="auto">
          <a:xfrm>
            <a:off x="1547664" y="692695"/>
            <a:ext cx="4824536" cy="594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88024" y="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chemeClr val="bg1"/>
                </a:solidFill>
              </a:rPr>
              <a:t>REŠITVE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7" t="23173" r="33402" b="26756"/>
          <a:stretch/>
        </p:blipFill>
        <p:spPr bwMode="auto">
          <a:xfrm>
            <a:off x="1331639" y="980728"/>
            <a:ext cx="601170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88024" y="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chemeClr val="bg1"/>
                </a:solidFill>
              </a:rPr>
              <a:t>REŠITVE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15675" r="32735" b="4544"/>
          <a:stretch/>
        </p:blipFill>
        <p:spPr bwMode="auto">
          <a:xfrm>
            <a:off x="1979712" y="724408"/>
            <a:ext cx="4792605" cy="613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788024" y="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 smtClean="0">
                <a:solidFill>
                  <a:schemeClr val="bg1"/>
                </a:solidFill>
              </a:rPr>
              <a:t>REŠITVE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7024744" cy="68588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>MEET MY FAMILY</a:t>
            </a:r>
            <a:endParaRPr lang="en-US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4" t="8467" r="5466" b="8400"/>
          <a:stretch/>
        </p:blipFill>
        <p:spPr>
          <a:xfrm rot="5400000">
            <a:off x="2266774" y="333626"/>
            <a:ext cx="4824536" cy="741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5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t="25607" r="62717" b="26309"/>
          <a:stretch/>
        </p:blipFill>
        <p:spPr>
          <a:xfrm>
            <a:off x="899592" y="908720"/>
            <a:ext cx="1288473" cy="184265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4" t="20907" r="12367" b="31009"/>
          <a:stretch/>
        </p:blipFill>
        <p:spPr>
          <a:xfrm>
            <a:off x="899592" y="2716382"/>
            <a:ext cx="1288473" cy="1842655"/>
          </a:xfrm>
          <a:prstGeom prst="rect">
            <a:avLst/>
          </a:prstGeom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2418896" y="3082754"/>
            <a:ext cx="6041535" cy="131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This </a:t>
            </a:r>
            <a:r>
              <a:rPr lang="sl-SI" dirty="0"/>
              <a:t> </a:t>
            </a:r>
            <a:r>
              <a:rPr lang="sl-SI" dirty="0" smtClean="0"/>
              <a:t>is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BROTHER</a:t>
            </a:r>
            <a:r>
              <a:rPr lang="en-US" dirty="0" smtClean="0"/>
              <a:t>!</a:t>
            </a:r>
            <a:r>
              <a:rPr lang="sl-SI" dirty="0" smtClean="0"/>
              <a:t> </a:t>
            </a:r>
          </a:p>
          <a:p>
            <a:r>
              <a:rPr lang="sl-SI" dirty="0" smtClean="0"/>
              <a:t>I am </a:t>
            </a:r>
            <a:r>
              <a:rPr lang="sl-SI" dirty="0" err="1" smtClean="0"/>
              <a:t>his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SISTER</a:t>
            </a:r>
            <a:r>
              <a:rPr lang="sl-SI" dirty="0"/>
              <a:t>!</a:t>
            </a:r>
            <a:endParaRPr lang="en-US" dirty="0"/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2411760" y="1830047"/>
            <a:ext cx="3888432" cy="69397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This </a:t>
            </a:r>
            <a:r>
              <a:rPr lang="sl-SI" dirty="0"/>
              <a:t> </a:t>
            </a:r>
            <a:r>
              <a:rPr lang="sl-SI" dirty="0" smtClean="0"/>
              <a:t>is </a:t>
            </a:r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ME</a:t>
            </a:r>
            <a:r>
              <a:rPr lang="en-US" dirty="0" smtClean="0"/>
              <a:t>!</a:t>
            </a:r>
            <a:r>
              <a:rPr lang="sl-SI" dirty="0" smtClean="0"/>
              <a:t> </a:t>
            </a:r>
            <a:endParaRPr lang="en-US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3" t="28074" r="65067" b="26676"/>
          <a:stretch/>
        </p:blipFill>
        <p:spPr>
          <a:xfrm>
            <a:off x="899592" y="4941168"/>
            <a:ext cx="789709" cy="1238349"/>
          </a:xfrm>
          <a:prstGeom prst="rect">
            <a:avLst/>
          </a:prstGeom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2555776" y="5174346"/>
            <a:ext cx="4390287" cy="8063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This </a:t>
            </a:r>
            <a:r>
              <a:rPr lang="sl-SI" dirty="0"/>
              <a:t> </a:t>
            </a:r>
            <a:r>
              <a:rPr lang="sl-SI" dirty="0" smtClean="0"/>
              <a:t>is </a:t>
            </a:r>
            <a:r>
              <a:rPr lang="sl-SI" dirty="0" err="1" smtClean="0"/>
              <a:t>our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BABY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51920" y="1004631"/>
            <a:ext cx="4536504" cy="1312851"/>
          </a:xfrm>
        </p:spPr>
        <p:txBody>
          <a:bodyPr>
            <a:normAutofit/>
          </a:bodyPr>
          <a:lstStyle/>
          <a:p>
            <a:r>
              <a:rPr lang="en-US" dirty="0" err="1" smtClean="0"/>
              <a:t>Th</a:t>
            </a:r>
            <a:r>
              <a:rPr lang="sl-SI" dirty="0" err="1" smtClean="0"/>
              <a:t>ese</a:t>
            </a:r>
            <a:r>
              <a:rPr lang="en-US" dirty="0" smtClean="0"/>
              <a:t> </a:t>
            </a:r>
            <a:r>
              <a:rPr lang="en-US" dirty="0" smtClean="0"/>
              <a:t>are my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GRANDPARENTS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31996" r="59499" b="35425"/>
          <a:stretch/>
        </p:blipFill>
        <p:spPr>
          <a:xfrm>
            <a:off x="1197286" y="836712"/>
            <a:ext cx="2202873" cy="164869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9" t="25214" r="15081" b="22137"/>
          <a:stretch/>
        </p:blipFill>
        <p:spPr>
          <a:xfrm>
            <a:off x="971600" y="4744795"/>
            <a:ext cx="1039091" cy="16764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6" t="23675" r="62284" b="23675"/>
          <a:stretch/>
        </p:blipFill>
        <p:spPr>
          <a:xfrm>
            <a:off x="1259632" y="3068395"/>
            <a:ext cx="1039091" cy="1676400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3203848" y="3068395"/>
            <a:ext cx="4536504" cy="131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This </a:t>
            </a:r>
            <a:r>
              <a:rPr lang="sl-SI" dirty="0"/>
              <a:t> </a:t>
            </a:r>
            <a:r>
              <a:rPr lang="sl-SI" dirty="0" smtClean="0"/>
              <a:t>is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GRANDPA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3059832" y="4779045"/>
            <a:ext cx="4536504" cy="131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This </a:t>
            </a:r>
            <a:r>
              <a:rPr lang="sl-SI" dirty="0"/>
              <a:t> </a:t>
            </a:r>
            <a:r>
              <a:rPr lang="sl-SI" dirty="0" smtClean="0"/>
              <a:t>is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GRAND</a:t>
            </a:r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MA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51920" y="1004631"/>
            <a:ext cx="4536504" cy="1312851"/>
          </a:xfrm>
        </p:spPr>
        <p:txBody>
          <a:bodyPr>
            <a:normAutofit/>
          </a:bodyPr>
          <a:lstStyle/>
          <a:p>
            <a:r>
              <a:rPr lang="en-US" dirty="0" err="1" smtClean="0"/>
              <a:t>Th</a:t>
            </a:r>
            <a:r>
              <a:rPr lang="sl-SI" dirty="0" err="1" smtClean="0"/>
              <a:t>ese</a:t>
            </a:r>
            <a:r>
              <a:rPr lang="en-US" dirty="0" smtClean="0"/>
              <a:t> </a:t>
            </a:r>
            <a:r>
              <a:rPr lang="en-US" dirty="0" smtClean="0"/>
              <a:t>are my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PARENTS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3" t="29958" r="8982" b="37463"/>
          <a:stretch/>
        </p:blipFill>
        <p:spPr>
          <a:xfrm>
            <a:off x="1197286" y="836712"/>
            <a:ext cx="2202873" cy="1648691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3203848" y="3068395"/>
            <a:ext cx="4248472" cy="131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This </a:t>
            </a:r>
            <a:r>
              <a:rPr lang="sl-SI" dirty="0"/>
              <a:t> </a:t>
            </a:r>
            <a:r>
              <a:rPr lang="sl-SI" dirty="0" smtClean="0"/>
              <a:t>is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FATHER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3059832" y="4779045"/>
            <a:ext cx="4536504" cy="1312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This </a:t>
            </a:r>
            <a:r>
              <a:rPr lang="sl-SI" dirty="0"/>
              <a:t> </a:t>
            </a:r>
            <a:r>
              <a:rPr lang="sl-SI" dirty="0" smtClean="0"/>
              <a:t>is </a:t>
            </a:r>
            <a:r>
              <a:rPr lang="sl-SI" dirty="0" err="1" smtClean="0"/>
              <a:t>my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MOTHER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20439" r="64963" b="21139"/>
          <a:stretch/>
        </p:blipFill>
        <p:spPr>
          <a:xfrm>
            <a:off x="1238848" y="2817733"/>
            <a:ext cx="942109" cy="181417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1" t="21121" r="13551" b="20457"/>
          <a:stretch/>
        </p:blipFill>
        <p:spPr>
          <a:xfrm>
            <a:off x="1244641" y="4528383"/>
            <a:ext cx="942109" cy="18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4" t="31572" r="8519" b="39065"/>
          <a:stretch/>
        </p:blipFill>
        <p:spPr>
          <a:xfrm>
            <a:off x="1115615" y="2823977"/>
            <a:ext cx="3198150" cy="201622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4" t="31572" r="8519" b="39065"/>
          <a:stretch/>
        </p:blipFill>
        <p:spPr>
          <a:xfrm>
            <a:off x="5266066" y="2823977"/>
            <a:ext cx="3198150" cy="20162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31996" r="59499" b="35425"/>
          <a:stretch/>
        </p:blipFill>
        <p:spPr>
          <a:xfrm>
            <a:off x="1613254" y="904495"/>
            <a:ext cx="2202873" cy="164869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3" t="29958" r="8982" b="37463"/>
          <a:stretch/>
        </p:blipFill>
        <p:spPr>
          <a:xfrm>
            <a:off x="6012159" y="830496"/>
            <a:ext cx="2202873" cy="1648691"/>
          </a:xfrm>
          <a:prstGeom prst="rect">
            <a:avLst/>
          </a:prstGeom>
        </p:spPr>
      </p:pic>
      <p:sp>
        <p:nvSpPr>
          <p:cNvPr id="11" name="Naslov 1"/>
          <p:cNvSpPr txBox="1">
            <a:spLocks/>
          </p:cNvSpPr>
          <p:nvPr/>
        </p:nvSpPr>
        <p:spPr>
          <a:xfrm>
            <a:off x="5148064" y="2401105"/>
            <a:ext cx="3780360" cy="4834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err="1" smtClean="0"/>
              <a:t>Th</a:t>
            </a:r>
            <a:r>
              <a:rPr lang="sl-SI" sz="2400" dirty="0" err="1" smtClean="0"/>
              <a:t>ese</a:t>
            </a:r>
            <a:r>
              <a:rPr lang="en-US" sz="2400" dirty="0" smtClean="0"/>
              <a:t> </a:t>
            </a:r>
            <a:r>
              <a:rPr lang="en-US" sz="2400" dirty="0" smtClean="0"/>
              <a:t>are my 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PARENTS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13" name="Naslov 1"/>
          <p:cNvSpPr txBox="1">
            <a:spLocks/>
          </p:cNvSpPr>
          <p:nvPr/>
        </p:nvSpPr>
        <p:spPr>
          <a:xfrm>
            <a:off x="389119" y="2340526"/>
            <a:ext cx="5053059" cy="5380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err="1" smtClean="0"/>
              <a:t>Th</a:t>
            </a:r>
            <a:r>
              <a:rPr lang="sl-SI" sz="2400" dirty="0" err="1" smtClean="0"/>
              <a:t>ese</a:t>
            </a:r>
            <a:r>
              <a:rPr lang="en-US" sz="2400" dirty="0" smtClean="0"/>
              <a:t> </a:t>
            </a:r>
            <a:r>
              <a:rPr lang="en-US" sz="2400" dirty="0" smtClean="0"/>
              <a:t>are my </a:t>
            </a:r>
            <a:r>
              <a:rPr lang="sl-SI" sz="2400" dirty="0" smtClean="0">
                <a:solidFill>
                  <a:schemeClr val="bg2">
                    <a:lumMod val="75000"/>
                  </a:schemeClr>
                </a:solidFill>
              </a:rPr>
              <a:t>GRANDP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ARENTS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14" name="Naslov 1"/>
          <p:cNvSpPr txBox="1">
            <a:spLocks/>
          </p:cNvSpPr>
          <p:nvPr/>
        </p:nvSpPr>
        <p:spPr>
          <a:xfrm>
            <a:off x="389119" y="4910589"/>
            <a:ext cx="4758945" cy="11106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3200" dirty="0" err="1" smtClean="0"/>
              <a:t>We</a:t>
            </a:r>
            <a:r>
              <a:rPr lang="sl-SI" sz="3200" dirty="0" smtClean="0"/>
              <a:t> are </a:t>
            </a:r>
            <a:r>
              <a:rPr lang="sl-SI" sz="3200" dirty="0" err="1" smtClean="0"/>
              <a:t>their</a:t>
            </a:r>
            <a:r>
              <a:rPr lang="sl-SI" sz="3200" dirty="0" smtClean="0"/>
              <a:t> </a:t>
            </a:r>
          </a:p>
          <a:p>
            <a:pPr algn="ctr"/>
            <a:r>
              <a:rPr lang="sl-SI" sz="3200" dirty="0" smtClean="0">
                <a:solidFill>
                  <a:schemeClr val="bg2">
                    <a:lumMod val="75000"/>
                  </a:schemeClr>
                </a:solidFill>
              </a:rPr>
              <a:t>GRANDCHILDREN</a:t>
            </a:r>
            <a:r>
              <a:rPr lang="en-US" sz="3200" dirty="0" smtClean="0"/>
              <a:t>!</a:t>
            </a:r>
            <a:endParaRPr lang="en-US" sz="3200" dirty="0"/>
          </a:p>
        </p:txBody>
      </p:sp>
      <p:sp>
        <p:nvSpPr>
          <p:cNvPr id="15" name="Naslov 1"/>
          <p:cNvSpPr txBox="1">
            <a:spLocks/>
          </p:cNvSpPr>
          <p:nvPr/>
        </p:nvSpPr>
        <p:spPr>
          <a:xfrm>
            <a:off x="5239782" y="5472305"/>
            <a:ext cx="3747626" cy="4834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3200" dirty="0" err="1" smtClean="0"/>
              <a:t>We</a:t>
            </a:r>
            <a:r>
              <a:rPr lang="sl-SI" sz="3200" dirty="0" smtClean="0"/>
              <a:t> are </a:t>
            </a:r>
            <a:r>
              <a:rPr lang="sl-SI" sz="3200" dirty="0" err="1" smtClean="0"/>
              <a:t>their</a:t>
            </a:r>
            <a:r>
              <a:rPr lang="sl-SI" sz="3200" dirty="0" smtClean="0"/>
              <a:t> </a:t>
            </a:r>
          </a:p>
          <a:p>
            <a:pPr algn="ctr"/>
            <a:r>
              <a:rPr lang="sl-SI" sz="3200" dirty="0" smtClean="0">
                <a:solidFill>
                  <a:schemeClr val="bg2">
                    <a:lumMod val="75000"/>
                  </a:schemeClr>
                </a:solidFill>
              </a:rPr>
              <a:t>CHILDREN</a:t>
            </a:r>
            <a:r>
              <a:rPr lang="en-US" sz="3200" dirty="0" smtClean="0"/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080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3" t="33131" r="8982" b="37463"/>
          <a:stretch/>
        </p:blipFill>
        <p:spPr>
          <a:xfrm>
            <a:off x="2938405" y="692696"/>
            <a:ext cx="3078796" cy="20798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4" t="31572" r="24936" b="39065"/>
          <a:stretch/>
        </p:blipFill>
        <p:spPr>
          <a:xfrm>
            <a:off x="712734" y="3169777"/>
            <a:ext cx="1603626" cy="20162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7" t="31572" r="8519" b="39065"/>
          <a:stretch/>
        </p:blipFill>
        <p:spPr>
          <a:xfrm>
            <a:off x="6452927" y="3065733"/>
            <a:ext cx="1599075" cy="2016224"/>
          </a:xfrm>
          <a:prstGeom prst="rect">
            <a:avLst/>
          </a:prstGeom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2569591" y="2772513"/>
            <a:ext cx="3816424" cy="6564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 smtClean="0"/>
              <a:t>Th</a:t>
            </a:r>
            <a:r>
              <a:rPr lang="sl-SI" sz="2800" dirty="0" err="1" smtClean="0"/>
              <a:t>ese</a:t>
            </a:r>
            <a:r>
              <a:rPr lang="en-US" sz="2800" dirty="0" smtClean="0"/>
              <a:t> </a:t>
            </a:r>
            <a:r>
              <a:rPr lang="en-US" sz="2800" dirty="0" smtClean="0"/>
              <a:t>are my </a:t>
            </a: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PARENTS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589371" y="5229200"/>
            <a:ext cx="2349034" cy="1109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dirty="0" err="1" smtClean="0"/>
              <a:t>He</a:t>
            </a:r>
            <a:r>
              <a:rPr lang="en-US" dirty="0" smtClean="0"/>
              <a:t> </a:t>
            </a:r>
            <a:r>
              <a:rPr lang="sl-SI" dirty="0" smtClean="0"/>
              <a:t>is </a:t>
            </a:r>
            <a:r>
              <a:rPr lang="sl-SI" dirty="0" err="1" smtClean="0"/>
              <a:t>their</a:t>
            </a:r>
            <a:endParaRPr lang="sl-SI" dirty="0" smtClean="0"/>
          </a:p>
          <a:p>
            <a:pPr algn="ctr"/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SON</a:t>
            </a:r>
            <a:r>
              <a:rPr lang="en-US" dirty="0" smtClean="0"/>
              <a:t>!</a:t>
            </a:r>
            <a:r>
              <a:rPr lang="sl-SI" dirty="0" smtClean="0"/>
              <a:t> </a:t>
            </a:r>
            <a:endParaRPr lang="en-US" dirty="0"/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5580112" y="5157192"/>
            <a:ext cx="2997107" cy="1109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dirty="0" smtClean="0"/>
              <a:t>I am </a:t>
            </a:r>
            <a:r>
              <a:rPr lang="sl-SI" dirty="0" err="1" smtClean="0"/>
              <a:t>their</a:t>
            </a:r>
            <a:endParaRPr lang="sl-SI" dirty="0" smtClean="0"/>
          </a:p>
          <a:p>
            <a:pPr algn="ctr"/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DAUGHTER</a:t>
            </a:r>
            <a:r>
              <a:rPr lang="en-US" dirty="0" smtClean="0"/>
              <a:t>!</a:t>
            </a:r>
            <a:r>
              <a:rPr lang="sl-SI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4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erspek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1007</TotalTime>
  <Words>889</Words>
  <Application>Microsoft Office PowerPoint</Application>
  <PresentationFormat>Diaprojekcija na zaslonu (4:3)</PresentationFormat>
  <Paragraphs>194</Paragraphs>
  <Slides>32</Slides>
  <Notes>2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32</vt:i4>
      </vt:variant>
    </vt:vector>
  </HeadingPairs>
  <TitlesOfParts>
    <vt:vector size="33" baseType="lpstr">
      <vt:lpstr>Austin</vt:lpstr>
      <vt:lpstr>MEET MY FAMILY  unit 4</vt:lpstr>
      <vt:lpstr>Spodaj desno klikni na diaprojekcijo! Nato klikaj z levo tipko na miški ali s puščico na tipkovnici.  </vt:lpstr>
      <vt:lpstr>Navodila za delo</vt:lpstr>
      <vt:lpstr>MEET MY FAMILY</vt:lpstr>
      <vt:lpstr>PowerPointova predstavitev</vt:lpstr>
      <vt:lpstr>These are my GRANDPARENTS!</vt:lpstr>
      <vt:lpstr>These are my PARENTS!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FAMILY MEMBERS  družinski člani</vt:lpstr>
      <vt:lpstr>PowerPointova predstavitev</vt:lpstr>
      <vt:lpstr>PowerPointova predstavitev</vt:lpstr>
      <vt:lpstr>Whose? Čigav? Whose … is this? Čigav/-a/-o … je to?</vt:lpstr>
      <vt:lpstr>ASK AND ANSWER! Vprašaj in odgovori.</vt:lpstr>
      <vt:lpstr>PowerPointova predstavitev</vt:lpstr>
      <vt:lpstr>Whose are these animals and toys? (Čigave so te živali in igrače?)</vt:lpstr>
      <vt:lpstr>PowerPointova predstavitev</vt:lpstr>
      <vt:lpstr>PowerPointova predstavitev</vt:lpstr>
      <vt:lpstr>FAMILY TREE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MY FAMILY  unit 4</dc:title>
  <dc:creator>AljaP</dc:creator>
  <cp:lastModifiedBy>AljaP</cp:lastModifiedBy>
  <cp:revision>29</cp:revision>
  <dcterms:created xsi:type="dcterms:W3CDTF">2020-03-24T18:06:29Z</dcterms:created>
  <dcterms:modified xsi:type="dcterms:W3CDTF">2020-03-25T12:15:59Z</dcterms:modified>
</cp:coreProperties>
</file>