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9"/>
  </p:notesMasterIdLst>
  <p:sldIdLst>
    <p:sldId id="256" r:id="rId2"/>
    <p:sldId id="286" r:id="rId3"/>
    <p:sldId id="287" r:id="rId4"/>
    <p:sldId id="260" r:id="rId5"/>
    <p:sldId id="261" r:id="rId6"/>
    <p:sldId id="270" r:id="rId7"/>
    <p:sldId id="267" r:id="rId8"/>
    <p:sldId id="268" r:id="rId9"/>
    <p:sldId id="264" r:id="rId10"/>
    <p:sldId id="262" r:id="rId11"/>
    <p:sldId id="265" r:id="rId12"/>
    <p:sldId id="272" r:id="rId13"/>
    <p:sldId id="271" r:id="rId14"/>
    <p:sldId id="284" r:id="rId15"/>
    <p:sldId id="273" r:id="rId16"/>
    <p:sldId id="274" r:id="rId17"/>
    <p:sldId id="300" r:id="rId18"/>
    <p:sldId id="283" r:id="rId19"/>
    <p:sldId id="288" r:id="rId20"/>
    <p:sldId id="275" r:id="rId21"/>
    <p:sldId id="276" r:id="rId22"/>
    <p:sldId id="277" r:id="rId23"/>
    <p:sldId id="278" r:id="rId24"/>
    <p:sldId id="280" r:id="rId25"/>
    <p:sldId id="281" r:id="rId26"/>
    <p:sldId id="297" r:id="rId27"/>
    <p:sldId id="282" r:id="rId28"/>
    <p:sldId id="289" r:id="rId29"/>
    <p:sldId id="291" r:id="rId30"/>
    <p:sldId id="292" r:id="rId31"/>
    <p:sldId id="293" r:id="rId32"/>
    <p:sldId id="298" r:id="rId33"/>
    <p:sldId id="294" r:id="rId34"/>
    <p:sldId id="299" r:id="rId35"/>
    <p:sldId id="295" r:id="rId36"/>
    <p:sldId id="296" r:id="rId37"/>
    <p:sldId id="290" r:id="rId3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9DC24-7CEA-4291-AF73-51553B3F25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66283-4276-4A14-86F6-14738AC44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1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6283-4276-4A14-86F6-14738AC445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96256DF-BDB5-4D75-B370-73E36D3254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2D9C0D-9E56-4707-857F-9A35FA7F3CA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56DF-BDB5-4D75-B370-73E36D3254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9C0D-9E56-4707-857F-9A35FA7F3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56DF-BDB5-4D75-B370-73E36D3254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9C0D-9E56-4707-857F-9A35FA7F3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56DF-BDB5-4D75-B370-73E36D3254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9C0D-9E56-4707-857F-9A35FA7F3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56DF-BDB5-4D75-B370-73E36D3254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9C0D-9E56-4707-857F-9A35FA7F3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56DF-BDB5-4D75-B370-73E36D3254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9C0D-9E56-4707-857F-9A35FA7F3C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56DF-BDB5-4D75-B370-73E36D3254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9C0D-9E56-4707-857F-9A35FA7F3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56DF-BDB5-4D75-B370-73E36D3254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9C0D-9E56-4707-857F-9A35FA7F3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56DF-BDB5-4D75-B370-73E36D3254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9C0D-9E56-4707-857F-9A35FA7F3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56DF-BDB5-4D75-B370-73E36D3254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9C0D-9E56-4707-857F-9A35FA7F3CA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56DF-BDB5-4D75-B370-73E36D3254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9C0D-9E56-4707-857F-9A35FA7F3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96256DF-BDB5-4D75-B370-73E36D3254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2D9C0D-9E56-4707-857F-9A35FA7F3C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irokus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ovednih-pet.si/seznam-vsebin/4/slovenscina-4" TargetMode="External"/><Relationship Id="rId2" Type="http://schemas.openxmlformats.org/officeDocument/2006/relationships/hyperlink" Target="http://www.irokus.s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44008" y="2636912"/>
            <a:ext cx="3529379" cy="112609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IZVEDEL SEM NEKAJ NOVEGA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88024" y="3789040"/>
            <a:ext cx="3309803" cy="216024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Čemu beremo ali poslušamo novice in kaj izvemo iz njih?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2. delovni zvezek </a:t>
            </a:r>
          </a:p>
          <a:p>
            <a:pPr algn="ctr"/>
            <a:r>
              <a:rPr lang="sl-SI" dirty="0" smtClean="0"/>
              <a:t>od strani 17 do strani 28</a:t>
            </a:r>
            <a:endParaRPr lang="en-US" dirty="0"/>
          </a:p>
        </p:txBody>
      </p:sp>
      <p:pic>
        <p:nvPicPr>
          <p:cNvPr id="7178" name="Picture 10" descr="Rezultat iskanja slik za new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332656"/>
            <a:ext cx="2736304" cy="23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16942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KAJ JE ZNAČILNO ZA NOVICO?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844824"/>
            <a:ext cx="3816424" cy="374441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dirty="0" smtClean="0"/>
              <a:t>Zapisana novica ima:</a:t>
            </a:r>
          </a:p>
          <a:p>
            <a:r>
              <a:rPr lang="sl-SI" u="sng" dirty="0" smtClean="0"/>
              <a:t>naslov</a:t>
            </a:r>
            <a:r>
              <a:rPr lang="sl-SI" dirty="0" smtClean="0"/>
              <a:t>, lahko pa tudi </a:t>
            </a:r>
            <a:r>
              <a:rPr lang="sl-SI" u="sng" dirty="0" smtClean="0"/>
              <a:t>podnaslov</a:t>
            </a:r>
            <a:r>
              <a:rPr lang="sl-SI" dirty="0" smtClean="0"/>
              <a:t>,</a:t>
            </a:r>
          </a:p>
          <a:p>
            <a:r>
              <a:rPr lang="sl-SI" dirty="0" smtClean="0"/>
              <a:t>ime in priimek </a:t>
            </a:r>
            <a:r>
              <a:rPr lang="sl-SI" u="sng" dirty="0" smtClean="0"/>
              <a:t>novinarja</a:t>
            </a:r>
            <a:r>
              <a:rPr lang="sl-SI" dirty="0" smtClean="0"/>
              <a:t> (pogosto samo z začetnicama),</a:t>
            </a:r>
          </a:p>
          <a:p>
            <a:r>
              <a:rPr lang="sl-SI" dirty="0" smtClean="0"/>
              <a:t>lahko pa je dodana še </a:t>
            </a:r>
            <a:r>
              <a:rPr lang="sl-SI" u="sng" dirty="0" smtClean="0"/>
              <a:t>fotografija</a:t>
            </a:r>
            <a:r>
              <a:rPr lang="sl-SI" dirty="0" smtClean="0"/>
              <a:t>. </a:t>
            </a:r>
          </a:p>
          <a:p>
            <a:endParaRPr lang="sl-SI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1552" y="1484784"/>
            <a:ext cx="386888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699792" y="594928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ŠE BOLJ NATANČNO  PA NA NASLEDNJI STRANI     </a:t>
            </a:r>
            <a:r>
              <a:rPr lang="sl-SI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7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3456502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DELI NOVICE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0" y="1258319"/>
            <a:ext cx="4294269" cy="439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31" y="1599829"/>
            <a:ext cx="3158196" cy="409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en puščični povezovalnik 6"/>
          <p:cNvCxnSpPr/>
          <p:nvPr/>
        </p:nvCxnSpPr>
        <p:spPr>
          <a:xfrm flipV="1">
            <a:off x="3491880" y="1340768"/>
            <a:ext cx="86409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V="1">
            <a:off x="3491880" y="1556794"/>
            <a:ext cx="4382857" cy="9361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V="1">
            <a:off x="3378665" y="2780928"/>
            <a:ext cx="977311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V="1">
            <a:off x="3491880" y="3327245"/>
            <a:ext cx="864096" cy="3177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 flipV="1">
            <a:off x="3491880" y="3645024"/>
            <a:ext cx="864096" cy="61316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vi okrogli oklepaj 19"/>
          <p:cNvSpPr/>
          <p:nvPr/>
        </p:nvSpPr>
        <p:spPr>
          <a:xfrm>
            <a:off x="4067944" y="3890408"/>
            <a:ext cx="288032" cy="14108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Raven povezovalnik 21"/>
          <p:cNvCxnSpPr/>
          <p:nvPr/>
        </p:nvCxnSpPr>
        <p:spPr>
          <a:xfrm flipH="1">
            <a:off x="3491880" y="4725144"/>
            <a:ext cx="576064" cy="129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>
            <a:off x="3491880" y="5510199"/>
            <a:ext cx="374441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15616" y="836712"/>
            <a:ext cx="6777317" cy="3508977"/>
          </a:xfrm>
        </p:spPr>
        <p:txBody>
          <a:bodyPr/>
          <a:lstStyle/>
          <a:p>
            <a:r>
              <a:rPr lang="sl-SI" dirty="0" smtClean="0"/>
              <a:t>Odpri delovni zvezek in reši naloge na strani 18 in 19. </a:t>
            </a:r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DELOVNI ZVEZEK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Rezultat iskanja slik za workbook kids do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184576" cy="45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49098" y="836712"/>
            <a:ext cx="2808430" cy="757888"/>
          </a:xfrm>
        </p:spPr>
        <p:txBody>
          <a:bodyPr/>
          <a:lstStyle/>
          <a:p>
            <a:r>
              <a:rPr lang="sl-SI" b="1" dirty="0" smtClean="0"/>
              <a:t>NOVICA</a:t>
            </a:r>
            <a:endParaRPr lang="en-US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1772816"/>
            <a:ext cx="7704856" cy="4608512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sl-SI" u="sng" dirty="0">
                <a:solidFill>
                  <a:srgbClr val="C00000"/>
                </a:solidFill>
              </a:rPr>
              <a:t>NOVICA </a:t>
            </a:r>
            <a:r>
              <a:rPr lang="sl-SI" dirty="0"/>
              <a:t>je kratko besedilo o zanimivem dogodku. Novice pripravljajo </a:t>
            </a:r>
            <a:r>
              <a:rPr lang="sl-SI" u="sng" dirty="0">
                <a:solidFill>
                  <a:srgbClr val="C00000"/>
                </a:solidFill>
              </a:rPr>
              <a:t>novinarji.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u="sng" dirty="0">
                <a:solidFill>
                  <a:srgbClr val="C00000"/>
                </a:solidFill>
              </a:rPr>
              <a:t>Govorjene novice </a:t>
            </a:r>
            <a:r>
              <a:rPr lang="sl-SI" dirty="0"/>
              <a:t>poslušamo (in gledamo) po radiu, televiziji in na spletu.  </a:t>
            </a:r>
            <a:r>
              <a:rPr lang="sl-SI" u="sng" dirty="0">
                <a:solidFill>
                  <a:srgbClr val="C00000"/>
                </a:solidFill>
              </a:rPr>
              <a:t>Zapisane</a:t>
            </a:r>
            <a:r>
              <a:rPr lang="sl-SI" dirty="0"/>
              <a:t> beremo v časopisih, na spletnih straneh, na teletekstu. 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r>
              <a:rPr lang="sl-SI" dirty="0"/>
              <a:t>V njej </a:t>
            </a:r>
            <a:r>
              <a:rPr lang="sl-SI" dirty="0" smtClean="0"/>
              <a:t>izvemo KAJ </a:t>
            </a:r>
            <a:r>
              <a:rPr lang="sl-SI" dirty="0"/>
              <a:t>se je </a:t>
            </a:r>
            <a:r>
              <a:rPr lang="sl-SI" dirty="0" smtClean="0"/>
              <a:t>zgodilo, KJE </a:t>
            </a:r>
            <a:r>
              <a:rPr lang="sl-SI" dirty="0"/>
              <a:t>se je </a:t>
            </a:r>
            <a:r>
              <a:rPr lang="sl-SI" dirty="0" smtClean="0"/>
              <a:t>zgodilo, KDAJ </a:t>
            </a:r>
            <a:r>
              <a:rPr lang="sl-SI" dirty="0"/>
              <a:t>se je </a:t>
            </a:r>
            <a:r>
              <a:rPr lang="sl-SI" dirty="0" smtClean="0"/>
              <a:t>zgodilo, KDO </a:t>
            </a:r>
            <a:r>
              <a:rPr lang="sl-SI" dirty="0"/>
              <a:t>je bil pri dogodku </a:t>
            </a:r>
            <a:r>
              <a:rPr lang="sl-SI" dirty="0" smtClean="0"/>
              <a:t>udeležen, lahko </a:t>
            </a:r>
            <a:r>
              <a:rPr lang="sl-SI" dirty="0"/>
              <a:t>pa tudi ZAKAJ je do dogodka prišlo. </a:t>
            </a: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r>
              <a:rPr lang="sl-SI" dirty="0" smtClean="0"/>
              <a:t>Časopisne </a:t>
            </a:r>
            <a:r>
              <a:rPr lang="sl-SI" dirty="0"/>
              <a:t>novice so po navadi razvrščene v </a:t>
            </a:r>
            <a:r>
              <a:rPr lang="sl-SI" u="sng" dirty="0">
                <a:solidFill>
                  <a:srgbClr val="C00000"/>
                </a:solidFill>
              </a:rPr>
              <a:t>RUBRIKE</a:t>
            </a:r>
            <a:r>
              <a:rPr lang="sl-SI" dirty="0"/>
              <a:t>, npr</a:t>
            </a:r>
            <a:r>
              <a:rPr lang="sl-SI" dirty="0" smtClean="0"/>
              <a:t>.: šport, kultura, gospodarstvo, politika, črna kronika, aktualno </a:t>
            </a:r>
            <a:r>
              <a:rPr lang="sl-SI" dirty="0"/>
              <a:t>…</a:t>
            </a:r>
            <a:endParaRPr lang="en-US" dirty="0"/>
          </a:p>
          <a:p>
            <a:endParaRPr lang="sl-SI" dirty="0"/>
          </a:p>
          <a:p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ZAPIŠI V ZVEZEK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3548" y="4653136"/>
            <a:ext cx="8280920" cy="148587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sz="1800" dirty="0" smtClean="0"/>
              <a:t>5x </a:t>
            </a:r>
            <a:r>
              <a:rPr lang="sl-SI" sz="1800" dirty="0" err="1" smtClean="0"/>
              <a:t>jumping</a:t>
            </a:r>
            <a:r>
              <a:rPr lang="sl-SI" sz="1800" dirty="0" smtClean="0"/>
              <a:t> </a:t>
            </a:r>
            <a:r>
              <a:rPr lang="sl-SI" sz="1800" dirty="0" err="1" smtClean="0"/>
              <a:t>jack		</a:t>
            </a:r>
            <a:r>
              <a:rPr lang="sl-SI" sz="1800" dirty="0" smtClean="0"/>
              <a:t>„</a:t>
            </a:r>
            <a:r>
              <a:rPr lang="sl-SI" sz="1800" dirty="0" err="1" smtClean="0"/>
              <a:t>špaga</a:t>
            </a:r>
            <a:r>
              <a:rPr lang="sl-SI" sz="1800" dirty="0" smtClean="0"/>
              <a:t>“	5 </a:t>
            </a:r>
            <a:r>
              <a:rPr lang="sl-SI" sz="1800" dirty="0" err="1" smtClean="0"/>
              <a:t>počepov	izpadni</a:t>
            </a:r>
            <a:r>
              <a:rPr lang="sl-SI" sz="1800" dirty="0" smtClean="0"/>
              <a:t> koraki</a:t>
            </a:r>
          </a:p>
          <a:p>
            <a:pPr marL="68580" indent="0">
              <a:buNone/>
            </a:pPr>
            <a:endParaRPr lang="sl-SI" sz="1800" dirty="0" smtClean="0"/>
          </a:p>
          <a:p>
            <a:pPr marL="68580" indent="0">
              <a:buNone/>
            </a:pPr>
            <a:r>
              <a:rPr lang="sl-SI" sz="1800" dirty="0"/>
              <a:t>s</a:t>
            </a:r>
            <a:r>
              <a:rPr lang="sl-SI" sz="1800" dirty="0" smtClean="0"/>
              <a:t>transki odkloni	       stranski dvigi nog	    sklece	10s na eni nogi</a:t>
            </a:r>
            <a:endParaRPr lang="sl-SI" sz="1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44008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ODMOR!!!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4580" name="Picture 4" descr="Physical Activity Cards.01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147638"/>
            <a:ext cx="3990396" cy="311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 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1956" y="1147639"/>
            <a:ext cx="3981858" cy="29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5310" y="2132856"/>
            <a:ext cx="7805427" cy="437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811555"/>
            <a:ext cx="7992888" cy="3508977"/>
          </a:xfrm>
        </p:spPr>
        <p:txBody>
          <a:bodyPr/>
          <a:lstStyle/>
          <a:p>
            <a:r>
              <a:rPr lang="sl-SI" sz="2000" dirty="0" smtClean="0"/>
              <a:t>V časopisu poišči novico, ki ima vse dele novice. Izreži jo in prilepi v zvezek. Označi dele novice. </a:t>
            </a:r>
          </a:p>
          <a:p>
            <a:pPr marL="68580" indent="0">
              <a:buNone/>
            </a:pPr>
            <a:r>
              <a:rPr lang="sl-SI" sz="1600" dirty="0" smtClean="0"/>
              <a:t>Če časopisa doma nimate, jo poišči na spletu, natisni in prilepi v zvezek. </a:t>
            </a:r>
          </a:p>
          <a:p>
            <a:pPr marL="68580" indent="0">
              <a:buNone/>
            </a:pPr>
            <a:endParaRPr lang="sl-SI" sz="1200" dirty="0" smtClean="0"/>
          </a:p>
          <a:p>
            <a:r>
              <a:rPr lang="sl-SI" dirty="0" smtClean="0"/>
              <a:t>Primer zapisa v zvezku: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ZVEZEK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600" y="980728"/>
            <a:ext cx="6777317" cy="518457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Nadaljuj z reševanjem delovnega zvezka od strani 20 do strani 23.</a:t>
            </a:r>
          </a:p>
          <a:p>
            <a:pPr marL="68580" indent="0">
              <a:buNone/>
            </a:pPr>
            <a:endParaRPr lang="sl-SI" dirty="0" smtClean="0"/>
          </a:p>
          <a:p>
            <a:r>
              <a:rPr lang="sl-SI" dirty="0" smtClean="0"/>
              <a:t>Posnetek na strani 22 si lahko ogledaš na spletni strani </a:t>
            </a:r>
            <a:r>
              <a:rPr lang="sl-SI" dirty="0" err="1" smtClean="0">
                <a:hlinkClick r:id="rId2"/>
              </a:rPr>
              <a:t>www.irokus.si</a:t>
            </a:r>
            <a:r>
              <a:rPr lang="sl-SI" dirty="0" smtClean="0"/>
              <a:t>, in sicer tako:</a:t>
            </a:r>
          </a:p>
          <a:p>
            <a:pPr marL="525780" indent="-457200">
              <a:buAutoNum type="arabicPeriod"/>
            </a:pPr>
            <a:r>
              <a:rPr lang="sl-SI" dirty="0" smtClean="0"/>
              <a:t>najprej se registriraš,</a:t>
            </a:r>
          </a:p>
          <a:p>
            <a:pPr marL="525780" indent="-457200">
              <a:buAutoNum type="arabicPeriod"/>
            </a:pPr>
            <a:r>
              <a:rPr lang="sl-SI" dirty="0" smtClean="0"/>
              <a:t>poiščeš 2. delovni zvezek </a:t>
            </a:r>
            <a:r>
              <a:rPr lang="sl-SI" i="1" dirty="0" smtClean="0"/>
              <a:t>Gradim slovenski jezik izdaja s plusom,</a:t>
            </a:r>
          </a:p>
          <a:p>
            <a:pPr marL="525780" indent="-457200">
              <a:buAutoNum type="arabicPeriod"/>
            </a:pPr>
            <a:r>
              <a:rPr lang="sl-SI" dirty="0"/>
              <a:t>o</a:t>
            </a:r>
            <a:r>
              <a:rPr lang="sl-SI" dirty="0" smtClean="0"/>
              <a:t>dpreš na 22. strani,</a:t>
            </a:r>
          </a:p>
          <a:p>
            <a:pPr marL="525780" indent="-457200">
              <a:buAutoNum type="arabicPeriod"/>
            </a:pPr>
            <a:r>
              <a:rPr lang="sl-SI" dirty="0"/>
              <a:t>k</a:t>
            </a:r>
            <a:r>
              <a:rPr lang="sl-SI" dirty="0" smtClean="0"/>
              <a:t>likneš na ikono </a:t>
            </a:r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Če ti ne bo uspelo, naloge</a:t>
            </a:r>
          </a:p>
          <a:p>
            <a:pPr marL="68580" indent="0">
              <a:buNone/>
            </a:pPr>
            <a:r>
              <a:rPr lang="sl-SI" dirty="0"/>
              <a:t>p</a:t>
            </a:r>
            <a:r>
              <a:rPr lang="sl-SI" dirty="0" smtClean="0"/>
              <a:t>ovezane s posnetkom izpusti.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525780" indent="-457200">
              <a:buAutoNum type="arabicPeriod"/>
            </a:pPr>
            <a:endParaRPr lang="en-US" dirty="0"/>
          </a:p>
        </p:txBody>
      </p:sp>
      <p:sp>
        <p:nvSpPr>
          <p:cNvPr id="4" name="AutoShape 2" descr="Rezultat iskanja slik za misli uče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zultat iskanja slik za misli učenj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2" name="Picture 10" descr="Rezultat iskanja slik za motivacija učenj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56" y="4149080"/>
            <a:ext cx="2376264" cy="18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DELOVNI ZVEZEK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4800" y="4312786"/>
            <a:ext cx="673224" cy="59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7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journali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12122"/>
            <a:ext cx="3528392" cy="221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764704"/>
            <a:ext cx="8136904" cy="576064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err="1"/>
              <a:t>Sedaj</a:t>
            </a:r>
            <a:r>
              <a:rPr lang="en-US" dirty="0"/>
              <a:t> </a:t>
            </a:r>
            <a:r>
              <a:rPr lang="en-US" dirty="0" err="1"/>
              <a:t>novico</a:t>
            </a:r>
            <a:r>
              <a:rPr lang="en-US" dirty="0"/>
              <a:t> </a:t>
            </a:r>
            <a:r>
              <a:rPr lang="en-US" dirty="0" err="1"/>
              <a:t>poznaš</a:t>
            </a:r>
            <a:r>
              <a:rPr lang="en-US" dirty="0"/>
              <a:t>. Da </a:t>
            </a:r>
            <a:r>
              <a:rPr lang="en-US" dirty="0" err="1"/>
              <a:t>postaneš</a:t>
            </a:r>
            <a:r>
              <a:rPr lang="en-US" dirty="0"/>
              <a:t> </a:t>
            </a:r>
            <a:r>
              <a:rPr lang="en-US" dirty="0" err="1"/>
              <a:t>mojster</a:t>
            </a:r>
            <a:r>
              <a:rPr lang="en-US" dirty="0"/>
              <a:t>, pa </a:t>
            </a:r>
            <a:r>
              <a:rPr lang="en-US" dirty="0" err="1"/>
              <a:t>moraš</a:t>
            </a:r>
            <a:r>
              <a:rPr lang="en-US" dirty="0"/>
              <a:t> </a:t>
            </a:r>
            <a:r>
              <a:rPr lang="en-US" dirty="0" err="1"/>
              <a:t>vaditi</a:t>
            </a:r>
            <a:r>
              <a:rPr lang="en-US" dirty="0"/>
              <a:t>. </a:t>
            </a:r>
            <a:r>
              <a:rPr lang="en-US" dirty="0" err="1"/>
              <a:t>Zato</a:t>
            </a:r>
            <a:r>
              <a:rPr lang="en-US" dirty="0"/>
              <a:t> v </a:t>
            </a:r>
            <a:r>
              <a:rPr lang="en-US" dirty="0" err="1"/>
              <a:t>zvezek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sl-SI" dirty="0" smtClean="0"/>
              <a:t> </a:t>
            </a:r>
            <a:r>
              <a:rPr lang="en-US" dirty="0" smtClean="0"/>
              <a:t>list </a:t>
            </a:r>
            <a:r>
              <a:rPr lang="en-US" dirty="0" err="1"/>
              <a:t>napiši</a:t>
            </a:r>
            <a:r>
              <a:rPr lang="en-US" dirty="0"/>
              <a:t> </a:t>
            </a:r>
            <a:r>
              <a:rPr lang="en-US" dirty="0" err="1"/>
              <a:t>svojo</a:t>
            </a:r>
            <a:r>
              <a:rPr lang="en-US" dirty="0"/>
              <a:t> </a:t>
            </a:r>
            <a:r>
              <a:rPr lang="en-US" dirty="0" err="1"/>
              <a:t>novico</a:t>
            </a:r>
            <a:r>
              <a:rPr lang="en-US" dirty="0"/>
              <a:t>. </a:t>
            </a:r>
            <a:r>
              <a:rPr lang="en-US" dirty="0" err="1"/>
              <a:t>Upoštevaj</a:t>
            </a:r>
            <a:r>
              <a:rPr lang="en-US" dirty="0"/>
              <a:t> </a:t>
            </a:r>
            <a:r>
              <a:rPr lang="en-US" dirty="0" err="1"/>
              <a:t>vse</a:t>
            </a:r>
            <a:r>
              <a:rPr lang="en-US" dirty="0"/>
              <a:t> </a:t>
            </a:r>
            <a:r>
              <a:rPr lang="en-US" dirty="0" err="1" smtClean="0"/>
              <a:t>sestav</a:t>
            </a:r>
            <a:r>
              <a:rPr lang="sl-SI" dirty="0" smtClean="0"/>
              <a:t>ne dele</a:t>
            </a:r>
            <a:r>
              <a:rPr lang="en-US" dirty="0" smtClean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mora </a:t>
            </a:r>
            <a:r>
              <a:rPr lang="en-US" dirty="0" err="1"/>
              <a:t>novica</a:t>
            </a:r>
            <a:r>
              <a:rPr lang="en-US" dirty="0"/>
              <a:t> </a:t>
            </a:r>
            <a:r>
              <a:rPr lang="en-US" dirty="0" err="1" smtClean="0"/>
              <a:t>vsebovati</a:t>
            </a:r>
            <a:r>
              <a:rPr lang="en-US" dirty="0" smtClean="0"/>
              <a:t>.</a:t>
            </a:r>
            <a:r>
              <a:rPr lang="sl-SI" dirty="0" smtClean="0"/>
              <a:t> </a:t>
            </a:r>
            <a:r>
              <a:rPr lang="en-US" dirty="0" err="1" smtClean="0"/>
              <a:t>Novica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jo </a:t>
            </a:r>
            <a:r>
              <a:rPr lang="en-US" dirty="0" err="1"/>
              <a:t>boš</a:t>
            </a:r>
            <a:r>
              <a:rPr lang="en-US" dirty="0"/>
              <a:t> </a:t>
            </a:r>
            <a:r>
              <a:rPr lang="en-US" dirty="0" err="1" smtClean="0"/>
              <a:t>napisal</a:t>
            </a:r>
            <a:r>
              <a:rPr lang="sl-SI" dirty="0" smtClean="0"/>
              <a:t>/-</a:t>
            </a:r>
            <a:r>
              <a:rPr lang="en-US" dirty="0" smtClean="0"/>
              <a:t>a</a:t>
            </a:r>
            <a:r>
              <a:rPr lang="en-US" dirty="0"/>
              <a:t>, </a:t>
            </a:r>
            <a:r>
              <a:rPr lang="en-US" dirty="0" err="1"/>
              <a:t>naj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nenavadno</a:t>
            </a:r>
            <a:r>
              <a:rPr lang="en-US" dirty="0"/>
              <a:t> </a:t>
            </a:r>
            <a:r>
              <a:rPr lang="en-US" dirty="0" err="1"/>
              <a:t>vsebino</a:t>
            </a:r>
            <a:r>
              <a:rPr lang="en-US" dirty="0"/>
              <a:t>. 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pPr marL="68580" indent="0"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/>
              <a:t>imaš</a:t>
            </a:r>
            <a:r>
              <a:rPr lang="en-US" dirty="0"/>
              <a:t> </a:t>
            </a:r>
            <a:r>
              <a:rPr lang="en-US" dirty="0" err="1" smtClean="0"/>
              <a:t>nekaj</a:t>
            </a:r>
            <a:r>
              <a:rPr lang="sl-SI" dirty="0" smtClean="0"/>
              <a:t> </a:t>
            </a:r>
            <a:r>
              <a:rPr lang="en-US" dirty="0" err="1" smtClean="0"/>
              <a:t>predlogov</a:t>
            </a:r>
            <a:r>
              <a:rPr lang="en-US" dirty="0"/>
              <a:t>:</a:t>
            </a:r>
          </a:p>
          <a:p>
            <a:r>
              <a:rPr lang="en-US" dirty="0" err="1" smtClean="0"/>
              <a:t>Nenavaden</a:t>
            </a:r>
            <a:r>
              <a:rPr lang="en-US" dirty="0" smtClean="0"/>
              <a:t> </a:t>
            </a:r>
            <a:r>
              <a:rPr lang="en-US" dirty="0" err="1"/>
              <a:t>obisk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živalskega</a:t>
            </a:r>
            <a:r>
              <a:rPr lang="en-US" dirty="0"/>
              <a:t> </a:t>
            </a:r>
            <a:r>
              <a:rPr lang="en-US" dirty="0" err="1" smtClean="0"/>
              <a:t>vrta</a:t>
            </a:r>
            <a:endParaRPr lang="en-US" dirty="0"/>
          </a:p>
          <a:p>
            <a:r>
              <a:rPr lang="en-US" dirty="0" err="1" smtClean="0"/>
              <a:t>Napad</a:t>
            </a:r>
            <a:r>
              <a:rPr lang="en-US" dirty="0" smtClean="0"/>
              <a:t> </a:t>
            </a:r>
            <a:r>
              <a:rPr lang="en-US" dirty="0" err="1"/>
              <a:t>nenavadnega</a:t>
            </a:r>
            <a:r>
              <a:rPr lang="en-US" dirty="0"/>
              <a:t> </a:t>
            </a:r>
            <a:r>
              <a:rPr lang="en-US" dirty="0" err="1"/>
              <a:t>bitja</a:t>
            </a:r>
            <a:r>
              <a:rPr lang="en-US" dirty="0"/>
              <a:t>/ </a:t>
            </a:r>
            <a:r>
              <a:rPr lang="en-US" dirty="0" err="1"/>
              <a:t>nenavadnih</a:t>
            </a:r>
            <a:r>
              <a:rPr lang="en-US" dirty="0"/>
              <a:t> </a:t>
            </a:r>
            <a:r>
              <a:rPr lang="en-US" dirty="0" err="1" smtClean="0"/>
              <a:t>bitij</a:t>
            </a:r>
            <a:endParaRPr lang="en-US" dirty="0"/>
          </a:p>
          <a:p>
            <a:r>
              <a:rPr lang="en-US" dirty="0" smtClean="0"/>
              <a:t>V </a:t>
            </a:r>
            <a:r>
              <a:rPr lang="en-US" dirty="0" err="1"/>
              <a:t>Ljubljani</a:t>
            </a:r>
            <a:r>
              <a:rPr lang="en-US" dirty="0"/>
              <a:t> </a:t>
            </a:r>
            <a:r>
              <a:rPr lang="en-US" dirty="0" err="1"/>
              <a:t>pristali</a:t>
            </a:r>
            <a:r>
              <a:rPr lang="en-US" dirty="0"/>
              <a:t> </a:t>
            </a:r>
            <a:r>
              <a:rPr lang="en-US" dirty="0" err="1" smtClean="0"/>
              <a:t>Marsovci</a:t>
            </a:r>
            <a:endParaRPr lang="en-US" dirty="0"/>
          </a:p>
          <a:p>
            <a:endParaRPr lang="en-US" dirty="0"/>
          </a:p>
          <a:p>
            <a:pPr marL="68580" indent="0">
              <a:buNone/>
            </a:pPr>
            <a:r>
              <a:rPr lang="en-US" dirty="0" err="1"/>
              <a:t>Novico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ilustriraj</a:t>
            </a:r>
            <a:r>
              <a:rPr lang="en-US" dirty="0"/>
              <a:t>.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</a:t>
            </a:r>
            <a:r>
              <a:rPr lang="en-US" dirty="0" err="1"/>
              <a:t>bodi</a:t>
            </a:r>
            <a:r>
              <a:rPr lang="en-US" dirty="0"/>
              <a:t> </a:t>
            </a:r>
            <a:r>
              <a:rPr lang="en-US" dirty="0" err="1"/>
              <a:t>čim</a:t>
            </a:r>
            <a:r>
              <a:rPr lang="en-US" dirty="0"/>
              <a:t> </a:t>
            </a:r>
            <a:r>
              <a:rPr lang="en-US" dirty="0" err="1"/>
              <a:t>bolj</a:t>
            </a:r>
            <a:r>
              <a:rPr lang="en-US" dirty="0"/>
              <a:t> </a:t>
            </a:r>
            <a:r>
              <a:rPr lang="en-US" dirty="0" err="1" smtClean="0"/>
              <a:t>ustvarjalen</a:t>
            </a:r>
            <a:r>
              <a:rPr lang="en-US" dirty="0" smtClean="0"/>
              <a:t>/</a:t>
            </a:r>
            <a:r>
              <a:rPr lang="sl-SI" dirty="0"/>
              <a:t>-</a:t>
            </a:r>
            <a:r>
              <a:rPr lang="en-US" dirty="0" smtClean="0"/>
              <a:t>a</a:t>
            </a:r>
            <a:r>
              <a:rPr lang="en-US" dirty="0"/>
              <a:t>. </a:t>
            </a:r>
            <a:endParaRPr lang="sl-SI" dirty="0" smtClean="0"/>
          </a:p>
          <a:p>
            <a:pPr marL="68580" indent="0" algn="r">
              <a:buNone/>
            </a:pPr>
            <a:r>
              <a:rPr lang="sl-SI" sz="1600" dirty="0" smtClean="0"/>
              <a:t>Ta naloga je za vse učence, tudi 4. c in 4. d </a:t>
            </a:r>
            <a:r>
              <a:rPr lang="sl-SI" sz="1600" dirty="0" smtClean="0">
                <a:sym typeface="Wingdings" panose="05000000000000000000" pitchFamily="2" charset="2"/>
              </a:rPr>
              <a:t></a:t>
            </a:r>
            <a:endParaRPr lang="en-US" sz="1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5571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bg1"/>
                </a:solidFill>
              </a:rPr>
              <a:t>ZVEZEK</a:t>
            </a:r>
            <a:r>
              <a:rPr lang="sl-SI" sz="20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8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0508"/>
            <a:ext cx="4176464" cy="395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608" y="1196752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sl-SI" dirty="0" smtClean="0">
                <a:solidFill>
                  <a:srgbClr val="C00000"/>
                </a:solidFill>
              </a:rPr>
              <a:t>ZELO DOBRO! </a:t>
            </a:r>
          </a:p>
          <a:p>
            <a:pPr marL="68580" indent="0">
              <a:buNone/>
            </a:pPr>
            <a:r>
              <a:rPr lang="sl-SI" dirty="0" smtClean="0"/>
              <a:t>Prišel/-a si do nalog </a:t>
            </a:r>
            <a:r>
              <a:rPr lang="sl-SI" i="1" dirty="0" smtClean="0"/>
              <a:t>Vaja dela mojstra</a:t>
            </a:r>
            <a:r>
              <a:rPr lang="sl-SI" dirty="0" smtClean="0"/>
              <a:t>!</a:t>
            </a:r>
          </a:p>
          <a:p>
            <a:pPr marL="68580" indent="0">
              <a:buNone/>
            </a:pPr>
            <a:r>
              <a:rPr lang="sl-SI" dirty="0" smtClean="0"/>
              <a:t>Poskusi rešiti </a:t>
            </a:r>
            <a:r>
              <a:rPr lang="sl-SI" u="sng" dirty="0" smtClean="0"/>
              <a:t>čim več strani</a:t>
            </a:r>
            <a:r>
              <a:rPr lang="sl-SI" dirty="0" smtClean="0"/>
              <a:t>. </a:t>
            </a:r>
          </a:p>
          <a:p>
            <a:pPr marL="68580" indent="0">
              <a:buNone/>
            </a:pPr>
            <a:r>
              <a:rPr lang="sl-SI" dirty="0" smtClean="0"/>
              <a:t>Ti bo morda uspelo rešiti vse do strani 28? </a:t>
            </a:r>
          </a:p>
          <a:p>
            <a:pPr marL="68580" indent="0">
              <a:buNone/>
            </a:pPr>
            <a:r>
              <a:rPr lang="sl-SI" sz="1800" dirty="0" smtClean="0"/>
              <a:t>Upam, </a:t>
            </a:r>
            <a:r>
              <a:rPr lang="sl-SI" sz="1800" smtClean="0"/>
              <a:t>da. Če </a:t>
            </a:r>
            <a:r>
              <a:rPr lang="sl-SI" sz="1800" dirty="0" smtClean="0"/>
              <a:t>ti ne bo uspelo, jih lahko dokončaš naslednjič.</a:t>
            </a:r>
            <a:endParaRPr lang="en-US" sz="1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DELOVNI ZVEZEK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84887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ODLIČNO! </a:t>
            </a:r>
            <a:br>
              <a:rPr lang="sl-SI" dirty="0" smtClean="0"/>
            </a:br>
            <a:r>
              <a:rPr lang="sl-SI" dirty="0" smtClean="0"/>
              <a:t>USPELO TI JE REŠITI VSE NALOGE!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87624" y="3212977"/>
            <a:ext cx="6777317" cy="2592288"/>
          </a:xfrm>
        </p:spPr>
        <p:txBody>
          <a:bodyPr/>
          <a:lstStyle/>
          <a:p>
            <a:pPr marL="68580" indent="0" algn="ctr">
              <a:buNone/>
            </a:pPr>
            <a:r>
              <a:rPr lang="sl-SI" dirty="0" smtClean="0"/>
              <a:t>Sedaj pa samo še preveri rešitve!</a:t>
            </a:r>
            <a:endParaRPr lang="en-US" dirty="0"/>
          </a:p>
        </p:txBody>
      </p:sp>
      <p:pic>
        <p:nvPicPr>
          <p:cNvPr id="28674" name="Picture 2" descr="Rezultat iskanja slik za che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573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061864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Spodaj desno klikni na </a:t>
            </a:r>
            <a:r>
              <a:rPr lang="sl-SI" sz="3200" dirty="0" err="1" smtClean="0">
                <a:solidFill>
                  <a:srgbClr val="C00000"/>
                </a:solidFill>
              </a:rPr>
              <a:t>diaprojekcijo</a:t>
            </a:r>
            <a:r>
              <a:rPr lang="sl-SI" sz="3200" dirty="0" smtClean="0">
                <a:solidFill>
                  <a:srgbClr val="C00000"/>
                </a:solidFill>
              </a:rPr>
              <a:t>! Nato klikaj z levo tipko na miški ali s puščico na tipkovnici. 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994"/>
          <a:stretch/>
        </p:blipFill>
        <p:spPr bwMode="auto">
          <a:xfrm>
            <a:off x="971600" y="2784142"/>
            <a:ext cx="6550440" cy="344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6012160" y="5373216"/>
            <a:ext cx="1008112" cy="64807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jeZBesedilom 5"/>
          <p:cNvSpPr txBox="1"/>
          <p:nvPr/>
        </p:nvSpPr>
        <p:spPr>
          <a:xfrm>
            <a:off x="6693948" y="3573016"/>
            <a:ext cx="191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C00000"/>
                </a:solidFill>
              </a:rPr>
              <a:t>TUKAJ!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8" name="Raven puščični povezovalnik 7"/>
          <p:cNvCxnSpPr/>
          <p:nvPr/>
        </p:nvCxnSpPr>
        <p:spPr>
          <a:xfrm flipH="1">
            <a:off x="6520395" y="4149181"/>
            <a:ext cx="1005824" cy="147095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3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59" y="1196752"/>
            <a:ext cx="803283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18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704930"/>
            <a:ext cx="5616624" cy="615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19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20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739180"/>
            <a:ext cx="7776864" cy="52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6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oljeZBesedilom 4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764703"/>
            <a:ext cx="6719552" cy="60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0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oljeZBesedilom 4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478" y="1484784"/>
            <a:ext cx="8016639" cy="29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1305" y="807222"/>
            <a:ext cx="7461903" cy="550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oljeZBesedilom 4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22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764704"/>
            <a:ext cx="758517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8260" y="642860"/>
            <a:ext cx="6909964" cy="2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23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8260" y="3207762"/>
            <a:ext cx="6374060" cy="327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24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392" y="764703"/>
            <a:ext cx="7331698" cy="597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9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24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003226"/>
            <a:ext cx="873697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6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052736"/>
            <a:ext cx="8064896" cy="5805264"/>
          </a:xfrm>
        </p:spPr>
        <p:txBody>
          <a:bodyPr>
            <a:no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sl-SI" sz="1900" dirty="0" smtClean="0"/>
              <a:t>Pripravi zvezek za slovenščino, </a:t>
            </a:r>
            <a:r>
              <a:rPr lang="sl-SI" sz="1900" dirty="0"/>
              <a:t>2</a:t>
            </a:r>
            <a:r>
              <a:rPr lang="sl-SI" sz="1900" dirty="0" smtClean="0"/>
              <a:t>. delovni zvezek za slovenščino in peresnico.</a:t>
            </a:r>
          </a:p>
          <a:p>
            <a:pPr marL="525780" indent="-457200">
              <a:buFont typeface="+mj-lt"/>
              <a:buAutoNum type="arabicPeriod"/>
            </a:pPr>
            <a:r>
              <a:rPr lang="sl-SI" sz="1900" dirty="0" smtClean="0"/>
              <a:t>Sledi navodilom na prosojnicah, ne prehitevaj </a:t>
            </a:r>
            <a:r>
              <a:rPr lang="sl-SI" sz="1900" dirty="0" smtClean="0">
                <a:sym typeface="Wingdings" panose="05000000000000000000" pitchFamily="2" charset="2"/>
              </a:rPr>
              <a:t></a:t>
            </a:r>
            <a:r>
              <a:rPr lang="sl-SI" sz="1900" dirty="0" smtClean="0"/>
              <a:t>. </a:t>
            </a:r>
          </a:p>
          <a:p>
            <a:pPr marL="525780" indent="-457200">
              <a:buFont typeface="+mj-lt"/>
              <a:buAutoNum type="arabicPeriod"/>
            </a:pPr>
            <a:r>
              <a:rPr lang="sl-SI" sz="1900" dirty="0" smtClean="0"/>
              <a:t>Kjer imaš na prosojnici označeno </a:t>
            </a:r>
            <a:r>
              <a:rPr lang="sl-SI" sz="1900" i="1" dirty="0" smtClean="0"/>
              <a:t>„zapiši v zvezek“</a:t>
            </a:r>
            <a:r>
              <a:rPr lang="sl-SI" sz="1900" dirty="0" smtClean="0"/>
              <a:t>, to naredi čitljivo. </a:t>
            </a:r>
          </a:p>
          <a:p>
            <a:pPr marL="525780" indent="-457200">
              <a:buFont typeface="+mj-lt"/>
              <a:buAutoNum type="arabicPeriod"/>
            </a:pPr>
            <a:r>
              <a:rPr lang="sl-SI" sz="1900" dirty="0" smtClean="0"/>
              <a:t>Označeno imaš tudi, katere strani v delovnem zvezku moraš rešiti. </a:t>
            </a:r>
            <a:r>
              <a:rPr lang="sl-SI" sz="1900" b="1" u="sng" dirty="0" smtClean="0"/>
              <a:t>Če ti ne uspe vseh rešiti, nič hudega, boš lahko dokončal/-a tudi naslednji teden. Poskusi pa narediti čim več. </a:t>
            </a:r>
          </a:p>
          <a:p>
            <a:pPr marL="525780" indent="-457200">
              <a:buFont typeface="+mj-lt"/>
              <a:buAutoNum type="arabicPeriod"/>
            </a:pPr>
            <a:r>
              <a:rPr lang="sl-SI" sz="1900" dirty="0" smtClean="0"/>
              <a:t>Če boš imel/-a kje težave, nas prosi za pomoč (po e-pošti).</a:t>
            </a:r>
          </a:p>
          <a:p>
            <a:pPr marL="525780" indent="-457200">
              <a:buFont typeface="+mj-lt"/>
              <a:buAutoNum type="arabicPeriod"/>
            </a:pPr>
            <a:r>
              <a:rPr lang="sl-SI" sz="1900" dirty="0" smtClean="0"/>
              <a:t>Na zadnjih prosojnicah so tudi rešitve. Preveri, ali si pravilno rešil/-a naloge v delovnem zvezku. Napačne poskusi popraviti.</a:t>
            </a:r>
          </a:p>
          <a:p>
            <a:pPr marL="525780" indent="-457200">
              <a:buFont typeface="+mj-lt"/>
              <a:buAutoNum type="arabicPeriod"/>
            </a:pPr>
            <a:r>
              <a:rPr lang="sl-SI" sz="1900" dirty="0" smtClean="0"/>
              <a:t>Zdaj pa veselo na delo! </a:t>
            </a:r>
            <a:r>
              <a:rPr lang="sl-SI" sz="1900" dirty="0" smtClean="0">
                <a:sym typeface="Wingdings" panose="05000000000000000000" pitchFamily="2" charset="2"/>
              </a:rPr>
              <a:t></a:t>
            </a:r>
            <a:r>
              <a:rPr lang="sl-SI" sz="1900" dirty="0" smtClean="0"/>
              <a:t> </a:t>
            </a:r>
          </a:p>
          <a:p>
            <a:pPr marL="68580" indent="0">
              <a:buNone/>
            </a:pPr>
            <a:endParaRPr lang="sl-SI" sz="1900" dirty="0" smtClean="0"/>
          </a:p>
          <a:p>
            <a:pPr marL="68580" indent="0">
              <a:buNone/>
            </a:pPr>
            <a:r>
              <a:rPr lang="sl-SI" sz="1800" dirty="0" smtClean="0"/>
              <a:t>P.s.</a:t>
            </a:r>
          </a:p>
          <a:p>
            <a:pPr marL="68580" indent="0">
              <a:buNone/>
            </a:pPr>
            <a:r>
              <a:rPr lang="sl-SI" sz="1800" dirty="0" smtClean="0"/>
              <a:t>Učenci 4. c in 4. d ste „Novico“ že malo spoznali. S pomočjo prosojnic snov ponovite, dopolnite zapise v zvezku in rešite naloge, ki vam morda še manjkajo</a:t>
            </a:r>
            <a:r>
              <a:rPr lang="sl-SI" sz="1800" dirty="0"/>
              <a:t> </a:t>
            </a:r>
            <a:r>
              <a:rPr lang="sl-SI" sz="1800" dirty="0" smtClean="0"/>
              <a:t>(predvsem v delovnem zvezku).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Navodila za delo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9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0085" y="727398"/>
            <a:ext cx="6515267" cy="613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25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836712"/>
            <a:ext cx="692484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26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782" y="764704"/>
            <a:ext cx="7526610" cy="575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26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27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268760"/>
            <a:ext cx="78371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27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792" y="980728"/>
            <a:ext cx="771046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3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124744"/>
            <a:ext cx="789442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28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248" y="908720"/>
            <a:ext cx="7411144" cy="54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REŠITVE, str. 28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VIRI: </a:t>
            </a:r>
            <a:endParaRPr lang="en-US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Gradim slovenski jezik – izdaja s plusom (</a:t>
            </a:r>
            <a:r>
              <a:rPr lang="sl-SI" sz="1600" dirty="0" err="1" smtClean="0">
                <a:hlinkClick r:id="rId2"/>
              </a:rPr>
              <a:t>www.irokus.si</a:t>
            </a:r>
            <a:r>
              <a:rPr lang="sl-SI" sz="1600" dirty="0" smtClean="0"/>
              <a:t>)</a:t>
            </a:r>
          </a:p>
          <a:p>
            <a:r>
              <a:rPr lang="sl-SI" sz="1600" dirty="0" smtClean="0"/>
              <a:t>Radovednih 5 – Slovenščina</a:t>
            </a:r>
          </a:p>
          <a:p>
            <a:pPr marL="68580" indent="0">
              <a:buNone/>
            </a:pPr>
            <a:r>
              <a:rPr lang="sl-SI" sz="1600" dirty="0">
                <a:hlinkClick r:id="rId3"/>
              </a:rPr>
              <a:t>https://www.radovednih-pet.si/seznam-vsebin/4/slovenscina-4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55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3441" y="787888"/>
            <a:ext cx="7024744" cy="75788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VSAK DAN JE KAJ NOVEGA 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1985" y="3072975"/>
            <a:ext cx="270307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7522" y="4581128"/>
            <a:ext cx="3293307" cy="190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639" y="4772707"/>
            <a:ext cx="2848276" cy="171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Rezultat iskanja slik za radio novic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42" y="2363370"/>
            <a:ext cx="2404203" cy="159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zultat iskanja slik za novice sple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8" y="2197259"/>
            <a:ext cx="2821223" cy="1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KAJ SPLOH JE NOVICA?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1340768"/>
            <a:ext cx="6777317" cy="52565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u="sng" dirty="0" smtClean="0"/>
              <a:t>NOVICA </a:t>
            </a:r>
            <a:r>
              <a:rPr lang="sl-SI" dirty="0" smtClean="0"/>
              <a:t>je kratko besedilo o zanimivem dogodku. Lahko je </a:t>
            </a:r>
            <a:r>
              <a:rPr lang="sl-SI" u="sng" dirty="0" smtClean="0"/>
              <a:t>govorjena</a:t>
            </a:r>
            <a:r>
              <a:rPr lang="sl-SI" dirty="0" smtClean="0"/>
              <a:t> ali </a:t>
            </a:r>
            <a:r>
              <a:rPr lang="sl-SI" u="sng" dirty="0" smtClean="0"/>
              <a:t>zapisana</a:t>
            </a:r>
            <a:r>
              <a:rPr lang="sl-SI" dirty="0" smtClean="0"/>
              <a:t>. 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r>
              <a:rPr lang="sl-SI" dirty="0" smtClean="0"/>
              <a:t>V njej izvemo: </a:t>
            </a:r>
          </a:p>
          <a:p>
            <a:r>
              <a:rPr lang="sl-SI" dirty="0" smtClean="0"/>
              <a:t>KAJ se je zgodilo,</a:t>
            </a:r>
          </a:p>
          <a:p>
            <a:r>
              <a:rPr lang="sl-SI" dirty="0" smtClean="0"/>
              <a:t>KJE se je zgodilo,</a:t>
            </a:r>
          </a:p>
          <a:p>
            <a:r>
              <a:rPr lang="sl-SI" dirty="0" smtClean="0"/>
              <a:t>KDAJ se je zgodilo,</a:t>
            </a:r>
          </a:p>
          <a:p>
            <a:r>
              <a:rPr lang="sl-SI" dirty="0" smtClean="0"/>
              <a:t>KDO je bil pri dogodku udeležen,</a:t>
            </a:r>
          </a:p>
          <a:p>
            <a:r>
              <a:rPr lang="sl-SI" dirty="0"/>
              <a:t>l</a:t>
            </a:r>
            <a:r>
              <a:rPr lang="sl-SI" dirty="0" smtClean="0"/>
              <a:t>ahko pa tudi ZAKAJ je do dogodka prišlo. </a:t>
            </a:r>
          </a:p>
        </p:txBody>
      </p:sp>
      <p:pic>
        <p:nvPicPr>
          <p:cNvPr id="4100" name="Picture 4" descr="Rezultat iskanja slik za news ic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304256" cy="22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3508977"/>
          </a:xfrm>
        </p:spPr>
        <p:txBody>
          <a:bodyPr/>
          <a:lstStyle/>
          <a:p>
            <a:r>
              <a:rPr lang="sl-SI" dirty="0" smtClean="0"/>
              <a:t>Reši 1. in 2. nalogo v delovnem zvezku na strani 18.</a:t>
            </a:r>
            <a:endParaRPr lang="en-US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DELOVNI ZVEZEK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2132856"/>
            <a:ext cx="501172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7686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Preberi novico in poišči podatke.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270764" y="1484784"/>
            <a:ext cx="3240360" cy="5106679"/>
          </a:xfrm>
        </p:spPr>
        <p:txBody>
          <a:bodyPr>
            <a:normAutofit/>
          </a:bodyPr>
          <a:lstStyle/>
          <a:p>
            <a:r>
              <a:rPr lang="sl-SI" sz="2000" dirty="0" smtClean="0"/>
              <a:t>Kje je bila novica objavljana?</a:t>
            </a:r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r>
              <a:rPr lang="sl-SI" sz="2000" dirty="0" smtClean="0"/>
              <a:t>V časopisu Delo. </a:t>
            </a:r>
          </a:p>
          <a:p>
            <a:pPr marL="68580" indent="0">
              <a:buNone/>
            </a:pPr>
            <a:endParaRPr lang="sl-SI" sz="2000" dirty="0"/>
          </a:p>
          <a:p>
            <a:r>
              <a:rPr lang="sl-SI" sz="2000" dirty="0" smtClean="0"/>
              <a:t>Kdaj je bila novica objavljena?</a:t>
            </a:r>
          </a:p>
          <a:p>
            <a:endParaRPr lang="sl-SI" sz="2000" dirty="0" smtClean="0"/>
          </a:p>
          <a:p>
            <a:pPr marL="68580" indent="0">
              <a:buNone/>
            </a:pPr>
            <a:r>
              <a:rPr lang="sl-SI" sz="2000" dirty="0" smtClean="0"/>
              <a:t>8. junija</a:t>
            </a:r>
            <a:endParaRPr lang="sl-SI" sz="2000" dirty="0"/>
          </a:p>
          <a:p>
            <a:endParaRPr lang="sl-SI" sz="2000" dirty="0" smtClean="0"/>
          </a:p>
          <a:p>
            <a:r>
              <a:rPr lang="sl-SI" sz="2000" dirty="0" smtClean="0"/>
              <a:t>Kdo jo je napisal?</a:t>
            </a:r>
          </a:p>
          <a:p>
            <a:endParaRPr lang="sl-SI" sz="2000" dirty="0"/>
          </a:p>
          <a:p>
            <a:pPr marL="68580" indent="0">
              <a:buNone/>
            </a:pPr>
            <a:r>
              <a:rPr lang="sl-SI" sz="2000" dirty="0" smtClean="0"/>
              <a:t>R. N.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7" y="1484784"/>
            <a:ext cx="4563646" cy="467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10845" cy="757888"/>
          </a:xfrm>
        </p:spPr>
        <p:txBody>
          <a:bodyPr>
            <a:normAutofit/>
          </a:bodyPr>
          <a:lstStyle/>
          <a:p>
            <a:r>
              <a:rPr lang="sl-SI" sz="3200" dirty="0" smtClean="0"/>
              <a:t>Še enkrat preberi novico in razmisli.</a:t>
            </a:r>
            <a:endParaRPr lang="en-US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436633"/>
            <a:ext cx="3168351" cy="4911443"/>
          </a:xfrm>
        </p:spPr>
        <p:txBody>
          <a:bodyPr>
            <a:normAutofit/>
          </a:bodyPr>
          <a:lstStyle/>
          <a:p>
            <a:r>
              <a:rPr lang="sl-SI" dirty="0" smtClean="0"/>
              <a:t>Kaj se je zgodilo?</a:t>
            </a:r>
          </a:p>
          <a:p>
            <a:pPr marL="68580" indent="0">
              <a:buNone/>
            </a:pPr>
            <a:endParaRPr lang="sl-SI" dirty="0" smtClean="0"/>
          </a:p>
          <a:p>
            <a:r>
              <a:rPr lang="sl-SI" dirty="0" smtClean="0"/>
              <a:t>Kdaj  in kje se je to zgodilo?</a:t>
            </a:r>
          </a:p>
          <a:p>
            <a:endParaRPr lang="sl-SI" dirty="0" smtClean="0"/>
          </a:p>
          <a:p>
            <a:r>
              <a:rPr lang="sl-SI" dirty="0" smtClean="0"/>
              <a:t>Kdo je sodeloval v dogodku?</a:t>
            </a:r>
          </a:p>
          <a:p>
            <a:endParaRPr lang="sl-SI" dirty="0" smtClean="0"/>
          </a:p>
          <a:p>
            <a:r>
              <a:rPr lang="sl-SI" dirty="0" smtClean="0"/>
              <a:t>Zakaj se je to zgodilo?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3928" y="1436633"/>
            <a:ext cx="4774541" cy="489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ovezovalnik 4"/>
          <p:cNvCxnSpPr/>
          <p:nvPr/>
        </p:nvCxnSpPr>
        <p:spPr>
          <a:xfrm>
            <a:off x="5301952" y="5085184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4153807" y="5237584"/>
            <a:ext cx="13542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5301952" y="4437112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 flipV="1">
            <a:off x="4153807" y="4653136"/>
            <a:ext cx="389116" cy="36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7380312" y="4656793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4153807" y="4832038"/>
            <a:ext cx="7782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4153807" y="4221088"/>
            <a:ext cx="34425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843" y="620688"/>
            <a:ext cx="7416942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KAJ JE ZNAČILNO ZA NOVICO?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4006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sl-SI" u="sng" dirty="0" smtClean="0"/>
              <a:t>Govorjene </a:t>
            </a:r>
            <a:r>
              <a:rPr lang="sl-SI" u="sng" dirty="0"/>
              <a:t>novice </a:t>
            </a:r>
            <a:r>
              <a:rPr lang="sl-SI" dirty="0"/>
              <a:t>poslušamo (in gledamo) po radiu, televiziji in na </a:t>
            </a:r>
            <a:r>
              <a:rPr lang="sl-SI" dirty="0" smtClean="0"/>
              <a:t>spletu. </a:t>
            </a:r>
          </a:p>
          <a:p>
            <a:pPr marL="68580" indent="0">
              <a:buNone/>
            </a:pPr>
            <a:r>
              <a:rPr lang="sl-SI" u="sng" dirty="0" smtClean="0"/>
              <a:t>Zapisane</a:t>
            </a:r>
            <a:r>
              <a:rPr lang="sl-SI" dirty="0" smtClean="0"/>
              <a:t> </a:t>
            </a:r>
            <a:r>
              <a:rPr lang="sl-SI" dirty="0"/>
              <a:t>beremo v časopisih, na spletnih straneh, na teletekstu. </a:t>
            </a:r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Novice </a:t>
            </a:r>
            <a:r>
              <a:rPr lang="sl-SI" dirty="0"/>
              <a:t>pripravljajo </a:t>
            </a:r>
            <a:r>
              <a:rPr lang="sl-SI" u="sng" dirty="0"/>
              <a:t>novinarji.</a:t>
            </a:r>
            <a:r>
              <a:rPr lang="sl-SI" dirty="0"/>
              <a:t> </a:t>
            </a:r>
            <a:endParaRPr lang="en-US" dirty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Časopisne novice so po navadi razvrščene v </a:t>
            </a:r>
            <a:r>
              <a:rPr lang="sl-SI" u="sng" dirty="0" smtClean="0">
                <a:solidFill>
                  <a:srgbClr val="C00000"/>
                </a:solidFill>
              </a:rPr>
              <a:t>RUBRIKE</a:t>
            </a:r>
            <a:r>
              <a:rPr lang="sl-SI" dirty="0" smtClean="0"/>
              <a:t>, npr.:</a:t>
            </a:r>
          </a:p>
          <a:p>
            <a:r>
              <a:rPr lang="sl-SI" dirty="0" smtClean="0"/>
              <a:t>šport,</a:t>
            </a:r>
          </a:p>
          <a:p>
            <a:r>
              <a:rPr lang="sl-SI" dirty="0" smtClean="0"/>
              <a:t>kultura,</a:t>
            </a:r>
          </a:p>
          <a:p>
            <a:r>
              <a:rPr lang="sl-SI" dirty="0" smtClean="0"/>
              <a:t>gospodarstvo,</a:t>
            </a:r>
          </a:p>
          <a:p>
            <a:r>
              <a:rPr lang="sl-SI" dirty="0" smtClean="0"/>
              <a:t>politika,</a:t>
            </a:r>
          </a:p>
          <a:p>
            <a:r>
              <a:rPr lang="sl-SI" dirty="0" smtClean="0"/>
              <a:t>črna kronika,</a:t>
            </a:r>
          </a:p>
          <a:p>
            <a:r>
              <a:rPr lang="sl-SI" dirty="0" smtClean="0"/>
              <a:t>aktualno …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9397" y="2879379"/>
            <a:ext cx="936104" cy="11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01345"/>
            <a:ext cx="872636" cy="119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52125"/>
            <a:ext cx="1255745" cy="109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9" y="3052125"/>
            <a:ext cx="932849" cy="112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62" y="2901344"/>
            <a:ext cx="1047643" cy="127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mpozit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333</TotalTime>
  <Words>950</Words>
  <Application>Microsoft Office PowerPoint</Application>
  <PresentationFormat>Diaprojekcija na zaslonu (4:3)</PresentationFormat>
  <Paragraphs>143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37</vt:i4>
      </vt:variant>
    </vt:vector>
  </HeadingPairs>
  <TitlesOfParts>
    <vt:vector size="38" baseType="lpstr">
      <vt:lpstr>Austin</vt:lpstr>
      <vt:lpstr>IZVEDEL SEM NEKAJ NOVEGA</vt:lpstr>
      <vt:lpstr>Spodaj desno klikni na diaprojekcijo! Nato klikaj z levo tipko na miški ali s puščico na tipkovnici.  </vt:lpstr>
      <vt:lpstr>Navodila za delo</vt:lpstr>
      <vt:lpstr>VSAK DAN JE KAJ NOVEGA …</vt:lpstr>
      <vt:lpstr>KAJ SPLOH JE NOVICA?</vt:lpstr>
      <vt:lpstr>PowerPointova predstavitev</vt:lpstr>
      <vt:lpstr>Preberi novico in poišči podatke.</vt:lpstr>
      <vt:lpstr>Še enkrat preberi novico in razmisli.</vt:lpstr>
      <vt:lpstr>KAJ JE ZNAČILNO ZA NOVICO?</vt:lpstr>
      <vt:lpstr>KAJ JE ZNAČILNO ZA NOVICO?</vt:lpstr>
      <vt:lpstr>DELI NOVICE</vt:lpstr>
      <vt:lpstr>PowerPointova predstavitev</vt:lpstr>
      <vt:lpstr>NOVICA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ODLIČNO!  USPELO TI JE REŠITI VSE NALOGE!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VIRI: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AljaP</dc:creator>
  <cp:lastModifiedBy>AljaP</cp:lastModifiedBy>
  <cp:revision>25</cp:revision>
  <dcterms:created xsi:type="dcterms:W3CDTF">2020-03-24T10:56:31Z</dcterms:created>
  <dcterms:modified xsi:type="dcterms:W3CDTF">2020-03-27T21:07:27Z</dcterms:modified>
</cp:coreProperties>
</file>