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59" r:id="rId3"/>
    <p:sldId id="258" r:id="rId4"/>
    <p:sldId id="256" r:id="rId5"/>
    <p:sldId id="257" r:id="rId6"/>
    <p:sldId id="265" r:id="rId7"/>
    <p:sldId id="261" r:id="rId8"/>
    <p:sldId id="262" r:id="rId9"/>
    <p:sldId id="266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3F5D7-596C-43E5-966B-D1B610AAFAD9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CB312-1FDE-4D74-816C-4B80EB838EF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2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B312-1FDE-4D74-816C-4B80EB838EF7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2504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B312-1FDE-4D74-816C-4B80EB838EF7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6626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B312-1FDE-4D74-816C-4B80EB838EF7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8018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B312-1FDE-4D74-816C-4B80EB838EF7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4716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B312-1FDE-4D74-816C-4B80EB838EF7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0427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B312-1FDE-4D74-816C-4B80EB838EF7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2663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B312-1FDE-4D74-816C-4B80EB838EF7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1591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CB312-1FDE-4D74-816C-4B80EB838EF7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419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B913-10E4-4182-BB40-28F6CF429AA3}" type="datetime1">
              <a:rPr lang="sl-SI" smtClean="0"/>
              <a:t>4. 02. 2021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967B-1037-4E21-81DA-F56B005AB8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680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77DE-2DEB-4F52-9F9C-EE7A43CEFEED}" type="datetime1">
              <a:rPr lang="sl-SI" smtClean="0"/>
              <a:t>4. 02. 2021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967B-1037-4E21-81DA-F56B005AB8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61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77BF-9483-45B2-8B4E-75AFDC6DE546}" type="datetime1">
              <a:rPr lang="sl-SI" smtClean="0"/>
              <a:t>4. 02. 2021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967B-1037-4E21-81DA-F56B005AB8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156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A45A-791D-4DF9-B394-5C352C25A12E}" type="datetime1">
              <a:rPr lang="sl-SI" smtClean="0"/>
              <a:t>4. 02. 2021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967B-1037-4E21-81DA-F56B005AB8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717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5682-33CA-41C2-A4E8-8CA839E5AE22}" type="datetime1">
              <a:rPr lang="sl-SI" smtClean="0"/>
              <a:t>4. 02. 2021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967B-1037-4E21-81DA-F56B005AB8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178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448A-E851-4A71-9A3E-83A600345231}" type="datetime1">
              <a:rPr lang="sl-SI" smtClean="0"/>
              <a:t>4. 02. 2021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967B-1037-4E21-81DA-F56B005AB8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719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C013-C457-460F-AB2E-969A57B33978}" type="datetime1">
              <a:rPr lang="sl-SI" smtClean="0"/>
              <a:t>4. 02. 2021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967B-1037-4E21-81DA-F56B005AB8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542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8811-A464-44E8-9524-4AB1C36E2C94}" type="datetime1">
              <a:rPr lang="sl-SI" smtClean="0"/>
              <a:t>4. 02. 2021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967B-1037-4E21-81DA-F56B005AB8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312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01C3-86A4-4FD0-BB37-CE9D07AF2172}" type="datetime1">
              <a:rPr lang="sl-SI" smtClean="0"/>
              <a:t>4. 02. 2021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967B-1037-4E21-81DA-F56B005AB8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712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5A2F-404E-4541-910D-5BF364071317}" type="datetime1">
              <a:rPr lang="sl-SI" smtClean="0"/>
              <a:t>4. 02. 2021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967B-1037-4E21-81DA-F56B005AB8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609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D8D2-DDAD-4BF6-A175-F83FF6171CED}" type="datetime1">
              <a:rPr lang="sl-SI" smtClean="0"/>
              <a:t>4. 02. 2021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967B-1037-4E21-81DA-F56B005AB8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936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6D17A-3F49-46ED-81D6-16482111D4F6}" type="datetime1">
              <a:rPr lang="sl-SI" smtClean="0"/>
              <a:t>4. 02. 2021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6967B-1037-4E21-81DA-F56B005AB8F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73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rPMvhRq55kY" TargetMode="External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.m4a"/><Relationship Id="rId7" Type="http://schemas.openxmlformats.org/officeDocument/2006/relationships/image" Target="../media/image4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m4a"/><Relationship Id="rId9" Type="http://schemas.openxmlformats.org/officeDocument/2006/relationships/hyperlink" Target="https://www.sam.si/pub/media/catalog/product/cache/69771ec39d79ad119e19b7a7d83a4597/a/9/a92224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microsoft.com/office/2007/relationships/media" Target="../media/media7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4a"/><Relationship Id="rId11" Type="http://schemas.openxmlformats.org/officeDocument/2006/relationships/hyperlink" Target="https://cdn.kme.si/public/images-cache/806xX/2015/03/29/5e8bb74588b66f84b12a550efe95ca4e/5e8079989b13e/5e8bb74588b66f84b12a550efe95ca4e.jpeg" TargetMode="External"/><Relationship Id="rId5" Type="http://schemas.microsoft.com/office/2007/relationships/media" Target="../media/media8.m4a"/><Relationship Id="rId10" Type="http://schemas.openxmlformats.org/officeDocument/2006/relationships/image" Target="../media/image6.jpeg"/><Relationship Id="rId4" Type="http://schemas.openxmlformats.org/officeDocument/2006/relationships/audio" Target="../media/media7.m4a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pload.wikimedia.org/wikipedia/commons/e/ef/Stanko_Premrl.jpg" TargetMode="External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jpe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hyperlink" Target="https://upload.wikimedia.org/wikipedia/sl/b/b0/Pre%C5%A1ern-Goldenstein.jpg" TargetMode="Externa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12" Type="http://schemas.openxmlformats.org/officeDocument/2006/relationships/image" Target="../media/image7.jpe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1.png"/><Relationship Id="rId11" Type="http://schemas.openxmlformats.org/officeDocument/2006/relationships/hyperlink" Target="https://www.dz-rs.si/wps/wcm/connect/de0fd84a-ac87-477a-b944-35755b98d76d/5/ZRC+himnap.jpg?MOD=AJPERES" TargetMode="External"/><Relationship Id="rId5" Type="http://schemas.openxmlformats.org/officeDocument/2006/relationships/image" Target="../media/image10.jpeg"/><Relationship Id="rId10" Type="http://schemas.openxmlformats.org/officeDocument/2006/relationships/hyperlink" Target="https://stajerska.eu/wp-content/uploads/2015/11/asdas.png" TargetMode="External"/><Relationship Id="rId4" Type="http://schemas.openxmlformats.org/officeDocument/2006/relationships/notesSlide" Target="../notesSlides/notesSlide6.xml"/><Relationship Id="rId9" Type="http://schemas.openxmlformats.org/officeDocument/2006/relationships/hyperlink" Target="https://sl.m.wikipedia.org/wiki/Slika:Flag_of_Slovenia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microsoft.com/office/2007/relationships/media" Target="../media/media1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13.mp3"/><Relationship Id="rId5" Type="http://schemas.microsoft.com/office/2007/relationships/media" Target="../media/media13.mp3"/><Relationship Id="rId10" Type="http://schemas.openxmlformats.org/officeDocument/2006/relationships/image" Target="../media/image2.png"/><Relationship Id="rId4" Type="http://schemas.openxmlformats.org/officeDocument/2006/relationships/audio" Target="../media/media12.m4a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5BE29F90-D6F9-46C7-8D30-29086ADC0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50497"/>
            <a:ext cx="9144000" cy="4712677"/>
          </a:xfrm>
        </p:spPr>
        <p:txBody>
          <a:bodyPr>
            <a:normAutofit/>
          </a:bodyPr>
          <a:lstStyle/>
          <a:p>
            <a:r>
              <a:rPr lang="sl-SI" dirty="0"/>
              <a:t>Petošolci, pozdravljeni.</a:t>
            </a:r>
          </a:p>
          <a:p>
            <a:r>
              <a:rPr lang="sl-SI" dirty="0"/>
              <a:t>Pred nami je slovenski kulturni praznik, 8. februar. </a:t>
            </a:r>
          </a:p>
          <a:p>
            <a:r>
              <a:rPr lang="sl-SI" dirty="0"/>
              <a:t>Ob tej priložnosti bomo ponovili slovensko himno. </a:t>
            </a:r>
          </a:p>
          <a:p>
            <a:r>
              <a:rPr lang="sl-SI" dirty="0"/>
              <a:t>Prepričana sem, da veš, kdo je napisal njeno besedilo. </a:t>
            </a:r>
          </a:p>
          <a:p>
            <a:r>
              <a:rPr lang="sl-SI" dirty="0"/>
              <a:t>Se še spomniš, kdo pa je napisal melodijo?</a:t>
            </a:r>
          </a:p>
          <a:p>
            <a:endParaRPr lang="sl-SI" dirty="0"/>
          </a:p>
          <a:p>
            <a:r>
              <a:rPr lang="sl-SI" dirty="0"/>
              <a:t>Gospa K. </a:t>
            </a:r>
            <a:r>
              <a:rPr lang="sl-SI" dirty="0" err="1"/>
              <a:t>Miklavžič</a:t>
            </a:r>
            <a:r>
              <a:rPr lang="sl-SI" dirty="0"/>
              <a:t> je pripravila zelo dobro gradivo na to temo. </a:t>
            </a:r>
          </a:p>
          <a:p>
            <a:r>
              <a:rPr lang="sl-SI" dirty="0"/>
              <a:t>Sledi njeni razlagi in navodilom. </a:t>
            </a:r>
          </a:p>
          <a:p>
            <a:r>
              <a:rPr lang="sl-SI" dirty="0"/>
              <a:t>Če želiš prisluhniti razlagi ali posnetku, klikni na ta simbol: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5CDAA6A-1E4E-44CC-AF87-6D3C287B42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77" b="14012"/>
          <a:stretch/>
        </p:blipFill>
        <p:spPr>
          <a:xfrm>
            <a:off x="9653951" y="4958863"/>
            <a:ext cx="7620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38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61872" y="1122363"/>
            <a:ext cx="9406128" cy="2387600"/>
          </a:xfrm>
        </p:spPr>
        <p:txBody>
          <a:bodyPr/>
          <a:lstStyle/>
          <a:p>
            <a:r>
              <a:rPr lang="sl-SI" dirty="0"/>
              <a:t>DOBRODOŠLI PRI URI GLASBE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61872" y="4370451"/>
            <a:ext cx="9144000" cy="558482"/>
          </a:xfrm>
        </p:spPr>
        <p:txBody>
          <a:bodyPr>
            <a:normAutofit/>
          </a:bodyPr>
          <a:lstStyle/>
          <a:p>
            <a:r>
              <a:rPr lang="sl-SI" dirty="0">
                <a:hlinkClick r:id="rId5"/>
              </a:rPr>
              <a:t>https://www.youtube.com/watch?v=rPMvhRq55kY</a:t>
            </a:r>
            <a:r>
              <a:rPr lang="sl-SI" dirty="0"/>
              <a:t> </a:t>
            </a:r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68000" y="1030288"/>
            <a:ext cx="487363" cy="487363"/>
          </a:xfrm>
          <a:prstGeom prst="rect">
            <a:avLst/>
          </a:prstGeom>
        </p:spPr>
      </p:pic>
      <p:pic>
        <p:nvPicPr>
          <p:cNvPr id="2050" name="Picture 2" descr="Free Creative Dance Cliparts, Download Free Clip Art, Free Clip Art on  Clipart Librar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32" y="261875"/>
            <a:ext cx="2857329" cy="214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jeni pravokotnik 5"/>
          <p:cNvSpPr/>
          <p:nvPr/>
        </p:nvSpPr>
        <p:spPr>
          <a:xfrm>
            <a:off x="8485632" y="811467"/>
            <a:ext cx="2039112" cy="6217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Razlaga</a:t>
            </a:r>
          </a:p>
        </p:txBody>
      </p:sp>
      <p:sp>
        <p:nvSpPr>
          <p:cNvPr id="7" name="Zaobljeni pravokotnik 6"/>
          <p:cNvSpPr/>
          <p:nvPr/>
        </p:nvSpPr>
        <p:spPr>
          <a:xfrm>
            <a:off x="3941064" y="3509963"/>
            <a:ext cx="3886200" cy="5591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J. Offenbach: </a:t>
            </a:r>
            <a:r>
              <a:rPr lang="sl-SI" dirty="0" err="1"/>
              <a:t>Can</a:t>
            </a:r>
            <a:r>
              <a:rPr lang="sl-SI" dirty="0"/>
              <a:t> </a:t>
            </a:r>
            <a:r>
              <a:rPr lang="sl-SI" dirty="0" err="1"/>
              <a:t>Can</a:t>
            </a:r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1003775" y="2200747"/>
            <a:ext cx="27334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900" dirty="0"/>
              <a:t>http://clipart-library.com/creative-dance-cliparts.html</a:t>
            </a:r>
          </a:p>
        </p:txBody>
      </p:sp>
    </p:spTree>
    <p:extLst>
      <p:ext uri="{BB962C8B-B14F-4D97-AF65-F5344CB8AC3E}">
        <p14:creationId xmlns:p14="http://schemas.microsoft.com/office/powerpoint/2010/main" val="146426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Ponovi lestvico in tone nakazuj z roko</a:t>
            </a: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6" r="33683"/>
          <a:stretch/>
        </p:blipFill>
        <p:spPr>
          <a:xfrm rot="16200000">
            <a:off x="4671492" y="-696293"/>
            <a:ext cx="1975102" cy="7738520"/>
          </a:xfrm>
        </p:spPr>
      </p:pic>
      <p:sp>
        <p:nvSpPr>
          <p:cNvPr id="12" name="Zaobljeni pravokotnik 11"/>
          <p:cNvSpPr/>
          <p:nvPr/>
        </p:nvSpPr>
        <p:spPr>
          <a:xfrm>
            <a:off x="9646920" y="4526280"/>
            <a:ext cx="1298448" cy="4166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Pomoč</a:t>
            </a:r>
          </a:p>
        </p:txBody>
      </p:sp>
      <p:pic>
        <p:nvPicPr>
          <p:cNvPr id="3" name="LESTVI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45317" y="4490910"/>
            <a:ext cx="487363" cy="487363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45317" y="9442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3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7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07948" y="2184559"/>
            <a:ext cx="9976104" cy="2843783"/>
          </a:xfrm>
        </p:spPr>
        <p:txBody>
          <a:bodyPr>
            <a:normAutofit/>
          </a:bodyPr>
          <a:lstStyle/>
          <a:p>
            <a:r>
              <a:rPr lang="sl-SI" b="1" dirty="0"/>
              <a:t>SLOVENSKA GLASBA</a:t>
            </a:r>
            <a:br>
              <a:rPr lang="sl-SI" b="1" dirty="0"/>
            </a:b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7"/>
          <a:srcRect l="5858" t="17598" r="6393" b="20818"/>
          <a:stretch/>
        </p:blipFill>
        <p:spPr>
          <a:xfrm>
            <a:off x="9782355" y="1069676"/>
            <a:ext cx="1880558" cy="1319842"/>
          </a:xfrm>
          <a:prstGeom prst="rect">
            <a:avLst/>
          </a:prstGeom>
        </p:spPr>
      </p:pic>
      <p:sp>
        <p:nvSpPr>
          <p:cNvPr id="11" name="Zaobljeni pravokotnik 10"/>
          <p:cNvSpPr/>
          <p:nvPr/>
        </p:nvSpPr>
        <p:spPr>
          <a:xfrm>
            <a:off x="2258568" y="859599"/>
            <a:ext cx="548640" cy="4873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1</a:t>
            </a:r>
          </a:p>
        </p:txBody>
      </p:sp>
      <p:pic>
        <p:nvPicPr>
          <p:cNvPr id="1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40497" y="2378838"/>
            <a:ext cx="487363" cy="487363"/>
          </a:xfrm>
          <a:prstGeom prst="rect">
            <a:avLst/>
          </a:prstGeom>
        </p:spPr>
      </p:pic>
      <p:sp>
        <p:nvSpPr>
          <p:cNvPr id="15" name="Zaobljeni pravokotnik 14"/>
          <p:cNvSpPr/>
          <p:nvPr/>
        </p:nvSpPr>
        <p:spPr>
          <a:xfrm>
            <a:off x="2218944" y="2376487"/>
            <a:ext cx="588264" cy="4873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2</a:t>
            </a:r>
          </a:p>
        </p:txBody>
      </p:sp>
      <p:sp>
        <p:nvSpPr>
          <p:cNvPr id="16" name="Pravokotnik 15"/>
          <p:cNvSpPr/>
          <p:nvPr/>
        </p:nvSpPr>
        <p:spPr>
          <a:xfrm>
            <a:off x="8717280" y="6070898"/>
            <a:ext cx="3124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900" dirty="0"/>
              <a:t>Slika: </a:t>
            </a:r>
            <a:r>
              <a:rPr lang="sl-SI" sz="900" dirty="0">
                <a:hlinkClick r:id="rId9"/>
              </a:rPr>
              <a:t>https://www.sam.si/pub/media/catalog/product/cache/69771ec39d79ad119e19b7a7d83a4597/a/9/a92224.jpg</a:t>
            </a:r>
            <a:r>
              <a:rPr lang="sl-SI" sz="900" dirty="0"/>
              <a:t> </a:t>
            </a:r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40496" y="8595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2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3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9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87702"/>
            <a:ext cx="10515600" cy="850645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             </a:t>
            </a:r>
            <a:r>
              <a:rPr lang="sl-SI" b="1" dirty="0"/>
              <a:t>Glasbena uganka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1352" y="1163653"/>
            <a:ext cx="10515600" cy="2792095"/>
          </a:xfrm>
        </p:spPr>
        <p:txBody>
          <a:bodyPr/>
          <a:lstStyle/>
          <a:p>
            <a:r>
              <a:rPr lang="sl-SI" dirty="0"/>
              <a:t>Pozorno prisluhni glasbenemu primeru.</a:t>
            </a:r>
          </a:p>
          <a:p>
            <a:r>
              <a:rPr lang="sl-SI" dirty="0"/>
              <a:t>Ali si prepoznal skladbo?</a:t>
            </a:r>
          </a:p>
          <a:p>
            <a:r>
              <a:rPr lang="sl-SI" dirty="0"/>
              <a:t>Kakšen je njen naslov? </a:t>
            </a:r>
          </a:p>
          <a:p>
            <a:r>
              <a:rPr lang="sl-SI" dirty="0"/>
              <a:t>Kaj še veš o tej skladbi? Razmisli…</a:t>
            </a:r>
          </a:p>
          <a:p>
            <a:r>
              <a:rPr lang="sl-SI" dirty="0"/>
              <a:t>Ob katerih priložnostih jo lahko slišimo?</a:t>
            </a:r>
          </a:p>
        </p:txBody>
      </p:sp>
      <p:pic>
        <p:nvPicPr>
          <p:cNvPr id="6" name="ZP15_S. Premrl_Zdravlji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33225" y="2584069"/>
            <a:ext cx="487363" cy="487363"/>
          </a:xfrm>
          <a:prstGeom prst="rect">
            <a:avLst/>
          </a:prstGeom>
        </p:spPr>
      </p:pic>
      <p:sp>
        <p:nvSpPr>
          <p:cNvPr id="7" name="Zaobljeni pravokotnik 6"/>
          <p:cNvSpPr/>
          <p:nvPr/>
        </p:nvSpPr>
        <p:spPr>
          <a:xfrm>
            <a:off x="8523000" y="2584069"/>
            <a:ext cx="2066544" cy="4206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 Glasbena uganka</a:t>
            </a:r>
          </a:p>
        </p:txBody>
      </p:sp>
      <p:sp>
        <p:nvSpPr>
          <p:cNvPr id="9" name="Zaobljeni pravokotnik 8"/>
          <p:cNvSpPr/>
          <p:nvPr/>
        </p:nvSpPr>
        <p:spPr>
          <a:xfrm>
            <a:off x="9281160" y="614299"/>
            <a:ext cx="1120077" cy="4206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Navodilo</a:t>
            </a:r>
          </a:p>
        </p:txBody>
      </p:sp>
      <p:pic>
        <p:nvPicPr>
          <p:cNvPr id="11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66437" y="4940173"/>
            <a:ext cx="487363" cy="487363"/>
          </a:xfrm>
          <a:prstGeom prst="rect">
            <a:avLst/>
          </a:prstGeom>
        </p:spPr>
      </p:pic>
      <p:sp>
        <p:nvSpPr>
          <p:cNvPr id="12" name="Zaobljeni pravokotnik 11"/>
          <p:cNvSpPr/>
          <p:nvPr/>
        </p:nvSpPr>
        <p:spPr>
          <a:xfrm>
            <a:off x="9592057" y="4973542"/>
            <a:ext cx="997488" cy="4206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Razlaga</a:t>
            </a:r>
          </a:p>
        </p:txBody>
      </p:sp>
      <p:pic>
        <p:nvPicPr>
          <p:cNvPr id="3074" name="Picture 2" descr="Svet24.si - Slovenska himna praznuje 25 le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52" y="3676236"/>
            <a:ext cx="3574797" cy="259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avokotnik 12"/>
          <p:cNvSpPr/>
          <p:nvPr/>
        </p:nvSpPr>
        <p:spPr>
          <a:xfrm>
            <a:off x="838200" y="6213644"/>
            <a:ext cx="3494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900" dirty="0"/>
              <a:t>Vir: </a:t>
            </a:r>
            <a:r>
              <a:rPr lang="sl-SI" sz="900" dirty="0">
                <a:hlinkClick r:id="rId11"/>
              </a:rPr>
              <a:t>https://cdn.kme.si/public/images-cache/806xX/2015/03/29/5e8bb74588b66f84b12a550efe95ca4e/5e8079989b13e/5e8bb74588b66f84b12a550efe95ca4e.jpeg</a:t>
            </a:r>
            <a:r>
              <a:rPr lang="sl-SI" sz="900" dirty="0"/>
              <a:t> </a:t>
            </a:r>
          </a:p>
        </p:txBody>
      </p:sp>
      <p:pic>
        <p:nvPicPr>
          <p:cNvPr id="1026" name="Picture 2" descr="After The Upcoming Blowup ETF Will Be A Dirty Three-Letter Word | Seeking  Alph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127619"/>
            <a:ext cx="807574" cy="98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05160" y="5475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5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2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2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227965"/>
            <a:ext cx="10515600" cy="905891"/>
          </a:xfrm>
        </p:spPr>
        <p:txBody>
          <a:bodyPr/>
          <a:lstStyle/>
          <a:p>
            <a:pPr algn="ctr"/>
            <a:r>
              <a:rPr lang="sl-SI" b="1" dirty="0"/>
              <a:t>Avtorja naše državne himne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280130" y="1189170"/>
            <a:ext cx="5157787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sl-SI" dirty="0"/>
              <a:t>FRANCE PREŠEREN </a:t>
            </a:r>
            <a:endParaRPr lang="sl-SI" b="0" dirty="0"/>
          </a:p>
          <a:p>
            <a:pPr algn="ctr"/>
            <a:r>
              <a:rPr lang="sl-SI" b="0" dirty="0"/>
              <a:t>(1800 – 1849)</a:t>
            </a:r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096000" y="1219500"/>
            <a:ext cx="5183188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sl-SI" dirty="0"/>
              <a:t>STANKO PREMRL</a:t>
            </a:r>
          </a:p>
          <a:p>
            <a:pPr algn="ctr"/>
            <a:r>
              <a:rPr lang="sl-SI" b="0" dirty="0"/>
              <a:t>(1880 – 1965)</a:t>
            </a:r>
          </a:p>
        </p:txBody>
      </p:sp>
      <p:pic>
        <p:nvPicPr>
          <p:cNvPr id="8" name="Picture 2" descr="France Prešeren - Wikipedija, prosta enciklopedija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20" y="2043412"/>
            <a:ext cx="2444409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otnik 8"/>
          <p:cNvSpPr/>
          <p:nvPr/>
        </p:nvSpPr>
        <p:spPr>
          <a:xfrm>
            <a:off x="762000" y="5926759"/>
            <a:ext cx="419404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900" dirty="0"/>
              <a:t>Vir: </a:t>
            </a:r>
            <a:r>
              <a:rPr lang="sl-SI" sz="900" dirty="0">
                <a:hlinkClick r:id="rId6"/>
              </a:rPr>
              <a:t>https://upload.wikimedia.org/wikipedia/sl/b/b0/Pre%C5%A1ern-Goldenstein.jpg</a:t>
            </a:r>
            <a:r>
              <a:rPr lang="sl-SI" sz="900" dirty="0"/>
              <a:t> </a:t>
            </a:r>
          </a:p>
        </p:txBody>
      </p:sp>
      <p:pic>
        <p:nvPicPr>
          <p:cNvPr id="6146" name="Picture 2" descr="Stanko Premrl - Wikipedija, prosta enciklopedij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181" y="2129056"/>
            <a:ext cx="2953387" cy="367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7199376" y="5937729"/>
            <a:ext cx="40020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900" dirty="0"/>
              <a:t>Vir: </a:t>
            </a:r>
            <a:r>
              <a:rPr lang="sl-SI" sz="900" dirty="0">
                <a:hlinkClick r:id="rId8"/>
              </a:rPr>
              <a:t>https://upload.wikimedia.org/wikipedia/commons/e/ef/Stanko_Premrl.jpg</a:t>
            </a:r>
            <a:r>
              <a:rPr lang="sl-SI" sz="900" dirty="0"/>
              <a:t> </a:t>
            </a:r>
          </a:p>
        </p:txBody>
      </p:sp>
      <p:pic>
        <p:nvPicPr>
          <p:cNvPr id="11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35506" y="4225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4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99575" y="279090"/>
            <a:ext cx="10515600" cy="695579"/>
          </a:xfrm>
        </p:spPr>
        <p:txBody>
          <a:bodyPr/>
          <a:lstStyle/>
          <a:p>
            <a:pPr algn="ctr"/>
            <a:r>
              <a:rPr lang="sl-SI" b="1" dirty="0"/>
              <a:t>DRŽAVNI SIMBOLI REPUBLIKE SLOVENIJE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10184" y="1269033"/>
            <a:ext cx="10515600" cy="899287"/>
          </a:xfrm>
        </p:spPr>
        <p:txBody>
          <a:bodyPr/>
          <a:lstStyle/>
          <a:p>
            <a:r>
              <a:rPr lang="sl-SI" dirty="0"/>
              <a:t>Katere državne simbole poznaš?</a:t>
            </a:r>
          </a:p>
        </p:txBody>
      </p:sp>
      <p:pic>
        <p:nvPicPr>
          <p:cNvPr id="4098" name="Picture 2" descr="Portal DZ - Dogod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22" y="1958031"/>
            <a:ext cx="2883408" cy="325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RŽAVNI SIMBOLI REPUBLIKE SLOVENIJE ~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333" y="2108478"/>
            <a:ext cx="2038629" cy="259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jeni pravokotnik 6"/>
          <p:cNvSpPr/>
          <p:nvPr/>
        </p:nvSpPr>
        <p:spPr>
          <a:xfrm>
            <a:off x="1184335" y="5994708"/>
            <a:ext cx="1874520" cy="5442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HIMNA</a:t>
            </a:r>
          </a:p>
        </p:txBody>
      </p:sp>
      <p:sp>
        <p:nvSpPr>
          <p:cNvPr id="11" name="Zaobljeni pravokotnik 10"/>
          <p:cNvSpPr/>
          <p:nvPr/>
        </p:nvSpPr>
        <p:spPr>
          <a:xfrm>
            <a:off x="4403388" y="5753364"/>
            <a:ext cx="1874520" cy="5442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GRB</a:t>
            </a:r>
          </a:p>
        </p:txBody>
      </p:sp>
      <p:sp>
        <p:nvSpPr>
          <p:cNvPr id="12" name="Zaobljeni pravokotnik 11"/>
          <p:cNvSpPr/>
          <p:nvPr/>
        </p:nvSpPr>
        <p:spPr>
          <a:xfrm>
            <a:off x="8884920" y="5631004"/>
            <a:ext cx="1874520" cy="5442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ZASTAVA</a:t>
            </a:r>
          </a:p>
        </p:txBody>
      </p:sp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2735" y="1118924"/>
            <a:ext cx="487363" cy="48736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9203" y="2848734"/>
            <a:ext cx="3925421" cy="1962711"/>
          </a:xfrm>
          <a:prstGeom prst="rect">
            <a:avLst/>
          </a:prstGeom>
        </p:spPr>
      </p:pic>
      <p:sp>
        <p:nvSpPr>
          <p:cNvPr id="14" name="Pravokotnik 13"/>
          <p:cNvSpPr/>
          <p:nvPr/>
        </p:nvSpPr>
        <p:spPr>
          <a:xfrm>
            <a:off x="8319219" y="4811445"/>
            <a:ext cx="30957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900" dirty="0"/>
              <a:t>Vir: </a:t>
            </a:r>
            <a:r>
              <a:rPr lang="sl-SI" sz="900" dirty="0">
                <a:hlinkClick r:id="rId9"/>
              </a:rPr>
              <a:t>https://sl.m.wikipedia.org/wiki/Slika:Flag_of_Slovenia.svg</a:t>
            </a:r>
            <a:r>
              <a:rPr lang="sl-SI" sz="900" dirty="0"/>
              <a:t> </a:t>
            </a:r>
          </a:p>
        </p:txBody>
      </p:sp>
      <p:sp>
        <p:nvSpPr>
          <p:cNvPr id="15" name="Pravokotnik 14"/>
          <p:cNvSpPr/>
          <p:nvPr/>
        </p:nvSpPr>
        <p:spPr>
          <a:xfrm>
            <a:off x="4038600" y="5172616"/>
            <a:ext cx="324960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900" dirty="0"/>
              <a:t>Vir: </a:t>
            </a:r>
            <a:r>
              <a:rPr lang="sl-SI" sz="900" dirty="0">
                <a:hlinkClick r:id="rId10"/>
              </a:rPr>
              <a:t>https://stajerska.eu/wp-content/uploads/2015/11/asdas.png</a:t>
            </a:r>
            <a:r>
              <a:rPr lang="sl-SI" sz="900" dirty="0"/>
              <a:t> </a:t>
            </a:r>
          </a:p>
        </p:txBody>
      </p:sp>
      <p:sp>
        <p:nvSpPr>
          <p:cNvPr id="16" name="Pravokotnik 15"/>
          <p:cNvSpPr/>
          <p:nvPr/>
        </p:nvSpPr>
        <p:spPr>
          <a:xfrm>
            <a:off x="710184" y="5209074"/>
            <a:ext cx="3093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900" dirty="0"/>
              <a:t>Vir: </a:t>
            </a:r>
            <a:r>
              <a:rPr lang="sl-SI" sz="900" dirty="0">
                <a:hlinkClick r:id="rId11"/>
              </a:rPr>
              <a:t>https://www.dz-rs.si/wps/wcm/connect/de0fd84a-ac87-477a-b944-35755b98d76d/5/ZRC+himnap.jpg?MOD=AJPERES</a:t>
            </a:r>
            <a:r>
              <a:rPr lang="sl-SI" sz="900" dirty="0"/>
              <a:t> </a:t>
            </a:r>
          </a:p>
        </p:txBody>
      </p:sp>
      <p:pic>
        <p:nvPicPr>
          <p:cNvPr id="17" name="Picture 2" descr="After The Upcoming Blowup ETF Will Be A Dirty Three-Letter Word | Seeking  Alph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96" y="218992"/>
            <a:ext cx="736639" cy="89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6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42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  <p:bldP spid="11" grpId="0" animBg="1"/>
      <p:bldP spid="12" grpId="0" animBg="1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jeni pravokotnik 5"/>
          <p:cNvSpPr/>
          <p:nvPr/>
        </p:nvSpPr>
        <p:spPr>
          <a:xfrm>
            <a:off x="7982712" y="4069079"/>
            <a:ext cx="3767328" cy="1865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1600" b="1" u="sng" dirty="0"/>
              <a:t>Manj znane besede:</a:t>
            </a:r>
          </a:p>
          <a:p>
            <a:r>
              <a:rPr lang="sl-SI" sz="1600" b="1" i="1" dirty="0"/>
              <a:t>koder </a:t>
            </a:r>
            <a:r>
              <a:rPr lang="sl-SI" sz="1600" i="1" dirty="0"/>
              <a:t>– </a:t>
            </a:r>
            <a:r>
              <a:rPr lang="sl-SI" sz="1600" dirty="0"/>
              <a:t>kjer</a:t>
            </a:r>
          </a:p>
          <a:p>
            <a:r>
              <a:rPr lang="sl-SI" sz="1600" b="1" i="1" dirty="0"/>
              <a:t>mejak</a:t>
            </a:r>
            <a:r>
              <a:rPr lang="sl-SI" sz="1600" dirty="0"/>
              <a:t> – tisti, kima z nekom skupno mejo</a:t>
            </a:r>
          </a:p>
          <a:p>
            <a:r>
              <a:rPr lang="sl-SI" sz="1600" b="1" dirty="0"/>
              <a:t>rojak</a:t>
            </a:r>
            <a:r>
              <a:rPr lang="sl-SI" sz="1600" dirty="0"/>
              <a:t> – kdor je po izvoru iz istega kraja, pokrajine, države</a:t>
            </a:r>
          </a:p>
        </p:txBody>
      </p:sp>
      <p:sp>
        <p:nvSpPr>
          <p:cNvPr id="8" name="Zaobljeni pravokotnik 7"/>
          <p:cNvSpPr/>
          <p:nvPr/>
        </p:nvSpPr>
        <p:spPr>
          <a:xfrm>
            <a:off x="694944" y="1573402"/>
            <a:ext cx="6492240" cy="47829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b="1" dirty="0"/>
              <a:t>ZDRAVLJICA</a:t>
            </a:r>
          </a:p>
          <a:p>
            <a:pPr algn="ctr"/>
            <a:r>
              <a:rPr lang="sl-SI" dirty="0"/>
              <a:t>(France Prešeren)</a:t>
            </a:r>
          </a:p>
          <a:p>
            <a:pPr algn="ctr"/>
            <a:endParaRPr lang="sl-SI" sz="2800" dirty="0"/>
          </a:p>
          <a:p>
            <a:pPr algn="ctr"/>
            <a:r>
              <a:rPr lang="sl-SI" sz="2800" i="1" dirty="0"/>
              <a:t>Žive naj vsi narodi, </a:t>
            </a:r>
          </a:p>
          <a:p>
            <a:pPr algn="ctr"/>
            <a:r>
              <a:rPr lang="sl-SI" sz="2800" i="1" dirty="0"/>
              <a:t>ki hrepene dočakat´ dan,</a:t>
            </a:r>
          </a:p>
          <a:p>
            <a:pPr algn="ctr"/>
            <a:r>
              <a:rPr lang="sl-SI" sz="2800" i="1" dirty="0"/>
              <a:t>da koder sonce hodi,</a:t>
            </a:r>
          </a:p>
          <a:p>
            <a:pPr algn="ctr"/>
            <a:r>
              <a:rPr lang="sl-SI" sz="2800" i="1" dirty="0"/>
              <a:t>prepir iz sveta bo pregnan,</a:t>
            </a:r>
          </a:p>
          <a:p>
            <a:pPr algn="ctr"/>
            <a:r>
              <a:rPr lang="sl-SI" sz="2800" i="1" dirty="0"/>
              <a:t>da rojak prost bo vsak,</a:t>
            </a:r>
          </a:p>
          <a:p>
            <a:pPr algn="ctr"/>
            <a:r>
              <a:rPr lang="sl-SI" sz="2800" i="1" dirty="0"/>
              <a:t>ne vrag, le sosed bo mejak.</a:t>
            </a:r>
          </a:p>
        </p:txBody>
      </p:sp>
      <p:pic>
        <p:nvPicPr>
          <p:cNvPr id="7170" name="Picture 2" descr="Pencil Free Download Clip Art Images｜Illus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533" y="219898"/>
            <a:ext cx="1142555" cy="114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aobljeni pravokotnik 9"/>
          <p:cNvSpPr/>
          <p:nvPr/>
        </p:nvSpPr>
        <p:spPr>
          <a:xfrm>
            <a:off x="445008" y="523587"/>
            <a:ext cx="7187184" cy="8388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b="1" dirty="0"/>
              <a:t>DRŽAVNI GLASBENI SIMBOL</a:t>
            </a:r>
          </a:p>
        </p:txBody>
      </p:sp>
      <p:pic>
        <p:nvPicPr>
          <p:cNvPr id="11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54461" y="21603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9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 descr="d:\Users\Karina\Desktop\POUK\5_razred\Slovenska_glasba_himna_06\Zdravljica.jpg"/>
          <p:cNvPicPr>
            <a:picLocks noGrp="1"/>
          </p:cNvPicPr>
          <p:nvPr>
            <p:ph idx="1"/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t="43467" r="2900" b="17162"/>
          <a:stretch/>
        </p:blipFill>
        <p:spPr bwMode="auto">
          <a:xfrm>
            <a:off x="668498" y="1504188"/>
            <a:ext cx="6740204" cy="465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Zapoj himno Republike Slovenije</a:t>
            </a:r>
          </a:p>
        </p:txBody>
      </p:sp>
      <p:pic>
        <p:nvPicPr>
          <p:cNvPr id="10" name="ZP15_S. Premrl_Zdravlji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52709" y="1885505"/>
            <a:ext cx="487363" cy="487363"/>
          </a:xfrm>
          <a:prstGeom prst="rect">
            <a:avLst/>
          </a:prstGeom>
        </p:spPr>
      </p:pic>
      <p:sp>
        <p:nvSpPr>
          <p:cNvPr id="11" name="Zaobljeni pravokotnik 10"/>
          <p:cNvSpPr/>
          <p:nvPr/>
        </p:nvSpPr>
        <p:spPr>
          <a:xfrm>
            <a:off x="8160527" y="1885505"/>
            <a:ext cx="2441448" cy="546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Pevski zbor</a:t>
            </a:r>
          </a:p>
        </p:txBody>
      </p:sp>
      <p:pic>
        <p:nvPicPr>
          <p:cNvPr id="13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49739" y="594613"/>
            <a:ext cx="487363" cy="487363"/>
          </a:xfrm>
          <a:prstGeom prst="rect">
            <a:avLst/>
          </a:prstGeom>
        </p:spPr>
      </p:pic>
      <p:pic>
        <p:nvPicPr>
          <p:cNvPr id="2" name="ZDRAVLJIC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49739" y="3831336"/>
            <a:ext cx="487363" cy="487363"/>
          </a:xfrm>
          <a:prstGeom prst="rect">
            <a:avLst/>
          </a:prstGeom>
        </p:spPr>
      </p:pic>
      <p:sp>
        <p:nvSpPr>
          <p:cNvPr id="12" name="Zaobljeni pravokotnik 11"/>
          <p:cNvSpPr/>
          <p:nvPr/>
        </p:nvSpPr>
        <p:spPr>
          <a:xfrm>
            <a:off x="8160527" y="3750119"/>
            <a:ext cx="2441448" cy="546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Melodija</a:t>
            </a:r>
          </a:p>
        </p:txBody>
      </p:sp>
    </p:spTree>
    <p:extLst>
      <p:ext uri="{BB962C8B-B14F-4D97-AF65-F5344CB8AC3E}">
        <p14:creationId xmlns:p14="http://schemas.microsoft.com/office/powerpoint/2010/main" val="352541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66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448</Words>
  <Application>Microsoft Office PowerPoint</Application>
  <PresentationFormat>Širokozaslonsko</PresentationFormat>
  <Paragraphs>70</Paragraphs>
  <Slides>9</Slides>
  <Notes>8</Notes>
  <HiddenSlides>0</HiddenSlides>
  <MMClips>14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PowerPointova predstavitev</vt:lpstr>
      <vt:lpstr>DOBRODOŠLI PRI URI GLASBE</vt:lpstr>
      <vt:lpstr>Ponovi lestvico in tone nakazuj z roko</vt:lpstr>
      <vt:lpstr>SLOVENSKA GLASBA </vt:lpstr>
      <vt:lpstr>             Glasbena uganka</vt:lpstr>
      <vt:lpstr>Avtorja naše državne himne</vt:lpstr>
      <vt:lpstr>DRŽAVNI SIMBOLI REPUBLIKE SLOVENIJE</vt:lpstr>
      <vt:lpstr>PowerPointova predstavitev</vt:lpstr>
      <vt:lpstr>Zapoj himno Republike Slovenije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Karina</dc:creator>
  <cp:lastModifiedBy>Jerneja Vivod Ušen</cp:lastModifiedBy>
  <cp:revision>33</cp:revision>
  <dcterms:created xsi:type="dcterms:W3CDTF">2020-11-09T16:19:39Z</dcterms:created>
  <dcterms:modified xsi:type="dcterms:W3CDTF">2021-02-03T23:40:04Z</dcterms:modified>
</cp:coreProperties>
</file>