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8" r:id="rId3"/>
    <p:sldId id="258" r:id="rId4"/>
    <p:sldId id="313" r:id="rId5"/>
    <p:sldId id="259" r:id="rId6"/>
    <p:sldId id="270" r:id="rId7"/>
    <p:sldId id="262" r:id="rId8"/>
    <p:sldId id="264" r:id="rId9"/>
    <p:sldId id="265" r:id="rId10"/>
    <p:sldId id="309" r:id="rId11"/>
    <p:sldId id="260" r:id="rId12"/>
    <p:sldId id="308" r:id="rId13"/>
    <p:sldId id="276" r:id="rId14"/>
    <p:sldId id="310" r:id="rId15"/>
    <p:sldId id="314" r:id="rId16"/>
    <p:sldId id="311" r:id="rId17"/>
    <p:sldId id="307" r:id="rId18"/>
    <p:sldId id="271" r:id="rId19"/>
    <p:sldId id="312" r:id="rId20"/>
    <p:sldId id="303" r:id="rId21"/>
    <p:sldId id="300" r:id="rId22"/>
    <p:sldId id="315" r:id="rId23"/>
    <p:sldId id="316" r:id="rId24"/>
    <p:sldId id="29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B00"/>
    <a:srgbClr val="996633"/>
    <a:srgbClr val="500000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tski slog 1 – poudare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60"/>
  </p:normalViewPr>
  <p:slideViewPr>
    <p:cSldViewPr>
      <p:cViewPr varScale="1">
        <p:scale>
          <a:sx n="69" d="100"/>
          <a:sy n="69" d="100"/>
        </p:scale>
        <p:origin x="10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7F4609-85A7-4BD3-881E-9E51AF219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92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3D4F8-DE1F-421B-852C-802880EF0EB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0A68C-FB7B-4715-83A3-96071DFC28E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C9518-BB09-42B2-BC85-90A8F327BFB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DE654-AF53-4B23-8BB9-2F9797DFBBC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52411-868B-41ED-99B4-A4083FD4C7D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3080E-5401-4C2C-9315-9F74C8711CE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54068-A179-4237-AA44-F10724A4067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BF435-2771-4D4C-AA9A-F6F1ADACCC8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3BE20-960C-46F7-AE02-314667BB26B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3FF34-719F-4889-A511-5C55F778B7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487F2-D006-43D5-9E5C-0BAD0B35E73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64AB-D930-4868-B872-74CF4722D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6007-3CDE-4BBD-8B3F-0A42875D9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4ACDA-DE63-4F20-84E2-9F10B5821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1086-F066-4C16-8B37-E7C8206DE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F2BBB-D8DF-4D80-ACD7-05B4D6FC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8FA09-BA15-4D17-854E-E9010B7AF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CAB5-9CBB-4FE5-9226-36065063A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36B5-3D3A-4E6C-8B96-9EDB07487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0C32F-E3C9-4A61-BE1B-4DD248ECD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60857-F9FE-4D7B-A8F2-5473DEDE1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8409-4985-437E-864E-5C320AADC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F8D750-8A94-40A1-9D97-4C4AB35F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twpuaMkF6k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sEQYkX998&amp;feature=youtu.b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preseren.net/slo/3-1_poezije.as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sz="4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8. FEBRUAR </a:t>
            </a:r>
            <a:br>
              <a:rPr lang="sl-SI" sz="4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</a:br>
            <a:r>
              <a:rPr lang="sl-SI" sz="4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SLOVENSKI KULTURNI PRAZNIK</a:t>
            </a:r>
            <a:endParaRPr lang="en-US" sz="4800" dirty="0" smtClean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pic>
        <p:nvPicPr>
          <p:cNvPr id="2053" name="Picture 5" descr="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33600"/>
            <a:ext cx="3344862" cy="447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avokotnik 5"/>
          <p:cNvSpPr/>
          <p:nvPr/>
        </p:nvSpPr>
        <p:spPr>
          <a:xfrm>
            <a:off x="6477000" y="5181600"/>
            <a:ext cx="1981200" cy="978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Prepoznaš 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pesnika na sliki?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PESNIKOVA DRUŽINA</a:t>
            </a:r>
          </a:p>
        </p:txBody>
      </p:sp>
      <p:pic>
        <p:nvPicPr>
          <p:cNvPr id="12290" name="Picture 2" descr="http://www.preseren.net/_images/kdo_je_kdo/a_jelovs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24" y="1347925"/>
            <a:ext cx="2590800" cy="431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4838700" y="1962468"/>
            <a:ext cx="403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France Prešeren </a:t>
            </a:r>
            <a:r>
              <a:rPr lang="sl-SI" dirty="0"/>
              <a:t>je imel tri </a:t>
            </a:r>
            <a:endParaRPr lang="sl-SI" dirty="0" smtClean="0"/>
          </a:p>
          <a:p>
            <a:r>
              <a:rPr lang="sl-SI" dirty="0" smtClean="0"/>
              <a:t>nezakonske </a:t>
            </a:r>
            <a:r>
              <a:rPr lang="sl-SI" dirty="0"/>
              <a:t>otroke z </a:t>
            </a:r>
            <a:r>
              <a:rPr lang="sl-SI" b="1" dirty="0"/>
              <a:t>Ano Jelovšek</a:t>
            </a:r>
            <a:r>
              <a:rPr lang="sl-SI" dirty="0"/>
              <a:t>: </a:t>
            </a:r>
            <a:endParaRPr lang="sl-SI" dirty="0" smtClean="0"/>
          </a:p>
          <a:p>
            <a:r>
              <a:rPr lang="sl-SI" dirty="0" smtClean="0"/>
              <a:t>Franceta, Ernestino in Terezijo.</a:t>
            </a:r>
          </a:p>
          <a:p>
            <a:endParaRPr lang="sl-SI" dirty="0" smtClean="0"/>
          </a:p>
          <a:p>
            <a:r>
              <a:rPr lang="sl-SI" dirty="0" smtClean="0"/>
              <a:t>Mami svojih otrok je posvetil pesem.</a:t>
            </a:r>
            <a:r>
              <a:rPr lang="sl-SI" b="1" dirty="0" smtClean="0"/>
              <a:t>  </a:t>
            </a:r>
          </a:p>
          <a:p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5255012" y="4572000"/>
            <a:ext cx="2895600" cy="1500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Katero pesem je posvetil Ani Jelovšek? </a:t>
            </a:r>
          </a:p>
          <a:p>
            <a:pPr algn="ctr"/>
            <a:r>
              <a:rPr lang="sl-SI" sz="1050" dirty="0" smtClean="0">
                <a:solidFill>
                  <a:schemeClr val="tx1"/>
                </a:solidFill>
              </a:rPr>
              <a:t>(V naslednjih zapisih je obarvana rdeče.)</a:t>
            </a:r>
          </a:p>
        </p:txBody>
      </p:sp>
    </p:spTree>
    <p:extLst>
      <p:ext uri="{BB962C8B-B14F-4D97-AF65-F5344CB8AC3E}">
        <p14:creationId xmlns:p14="http://schemas.microsoft.com/office/powerpoint/2010/main" val="768624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497977" y="140681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Napisal je številne pesmi, balade, romance, slovensko himno in drugo poezijo.</a:t>
            </a:r>
          </a:p>
          <a:p>
            <a:pPr>
              <a:spcAft>
                <a:spcPts val="0"/>
              </a:spcAft>
            </a:pPr>
            <a:endParaRPr lang="sl-SI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Leta 1847 je izšel zvezek njegovih pesmi z naslovom __________.</a:t>
            </a:r>
          </a:p>
          <a:p>
            <a:pPr lvl="0">
              <a:spcAft>
                <a:spcPts val="0"/>
              </a:spcAft>
            </a:pPr>
            <a:endParaRPr lang="sl-SI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rešernove pesmi je slovenski narod začel ceniti šele precej let po njegovi smrti.</a:t>
            </a:r>
          </a:p>
          <a:p>
            <a:pPr eaLnBrk="1" hangingPunct="1"/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anes jih cenijo po vsem svetu, saj so njegove pesmi prevedene v številne svetovne jezike.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054476"/>
            <a:ext cx="2341869" cy="172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2286000" y="5837064"/>
            <a:ext cx="3753938" cy="7904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Kako se imenuje </a:t>
            </a:r>
            <a:r>
              <a:rPr lang="sl-SI" dirty="0" smtClean="0">
                <a:solidFill>
                  <a:schemeClr val="tx1"/>
                </a:solidFill>
              </a:rPr>
              <a:t>pesniška </a:t>
            </a:r>
            <a:r>
              <a:rPr lang="sl-SI" dirty="0" smtClean="0">
                <a:solidFill>
                  <a:schemeClr val="tx1"/>
                </a:solidFill>
              </a:rPr>
              <a:t>zbirka?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9" name="Picture 11" descr="http://www.radostbivanja.org/e-trgovina/wp-content/uploads/wpsc/product_images/POEZIJE_DR.F.PRE_4cbaf8e700d82%5b1%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441799"/>
            <a:ext cx="2362200" cy="333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PESNIKOVA DELA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57400" y="1252478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l-SI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PESMI: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Vrba, </a:t>
            </a:r>
            <a:r>
              <a:rPr lang="sl-SI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Dekletam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Nezakonska mati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</a:t>
            </a:r>
            <a:r>
              <a:rPr lang="sl-SI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lvl="0">
              <a:spcAft>
                <a:spcPts val="0"/>
              </a:spcAft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 železne ceste, Slovo od mladosti, V spomin Matiji Čopu Apel in čevljar…</a:t>
            </a:r>
          </a:p>
          <a:p>
            <a:pPr lvl="0">
              <a:spcAft>
                <a:spcPts val="0"/>
              </a:spcAft>
            </a:pPr>
            <a:endParaRPr lang="sl-SI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sl-SI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BALADE IN ROMANCE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P_______ mož, Turjaška </a:t>
            </a:r>
            <a:r>
              <a:rPr lang="sl-S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sl-SI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ozamunda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Neiztrohnjeno srce, Hčere svet…</a:t>
            </a:r>
          </a:p>
          <a:p>
            <a:pPr lvl="0">
              <a:spcAft>
                <a:spcPts val="0"/>
              </a:spcAft>
            </a:pPr>
            <a:endParaRPr lang="sl-SI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sl-SI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POSEBNOSTI: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Sonetni venec, M________, </a:t>
            </a:r>
          </a:p>
          <a:p>
            <a:pPr lvl="0">
              <a:spcAft>
                <a:spcPts val="0"/>
              </a:spcAft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Krst pri Savici</a:t>
            </a:r>
          </a:p>
          <a:p>
            <a:pPr lvl="0">
              <a:spcAft>
                <a:spcPts val="0"/>
              </a:spcAft>
            </a:pPr>
            <a:endParaRPr lang="sl-SI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4727" y="304800"/>
            <a:ext cx="8686800" cy="9917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BOLJ ZNANA DELA</a:t>
            </a:r>
          </a:p>
        </p:txBody>
      </p:sp>
      <p:pic>
        <p:nvPicPr>
          <p:cNvPr id="5" name="Picture 7" descr="Preseren_zdravlj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5355" y="2895600"/>
            <a:ext cx="1886172" cy="276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413457" y="5410200"/>
            <a:ext cx="3287886" cy="124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Katera njegova dela manjkajo v zgornjih zapisih?</a:t>
            </a:r>
          </a:p>
          <a:p>
            <a:pPr algn="ctr"/>
            <a:r>
              <a:rPr lang="sl-SI" sz="1050" dirty="0" smtClean="0">
                <a:solidFill>
                  <a:schemeClr val="tx1"/>
                </a:solidFill>
              </a:rPr>
              <a:t>(Pomagaj si s slikami.)</a:t>
            </a:r>
          </a:p>
        </p:txBody>
      </p:sp>
      <p:pic>
        <p:nvPicPr>
          <p:cNvPr id="1028" name="Picture 4" descr="180-letnica sonetnega venca in še neki pozabljeni jubilej - RTVSLO.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58" y="3834560"/>
            <a:ext cx="1967738" cy="245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vodni mož (Prešeren) - Wikipedija, prosta enciklo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21" y="4848686"/>
            <a:ext cx="1439509" cy="20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324600" y="505521"/>
            <a:ext cx="16557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l-SI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Magistrale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28583" y="1297948"/>
            <a:ext cx="3581399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 sz="1600" b="1" dirty="0">
                <a:latin typeface="Times New Roman" panose="02020603050405020304" pitchFamily="18" charset="0"/>
              </a:rPr>
              <a:t>P</a:t>
            </a:r>
            <a:r>
              <a:rPr lang="sl-SI" altLang="sl-SI" sz="1600" dirty="0">
                <a:latin typeface="Times New Roman" panose="02020603050405020304" pitchFamily="18" charset="0"/>
              </a:rPr>
              <a:t>oet tvoj nov </a:t>
            </a:r>
            <a:r>
              <a:rPr lang="sl-SI" altLang="sl-SI" sz="1600" dirty="0" err="1">
                <a:latin typeface="Times New Roman" panose="02020603050405020304" pitchFamily="18" charset="0"/>
              </a:rPr>
              <a:t>Slovencam</a:t>
            </a:r>
            <a:r>
              <a:rPr lang="sl-SI" altLang="sl-SI" sz="1600" dirty="0">
                <a:latin typeface="Times New Roman" panose="02020603050405020304" pitchFamily="18" charset="0"/>
              </a:rPr>
              <a:t> venec vije,</a:t>
            </a:r>
            <a:br>
              <a:rPr lang="sl-SI" altLang="sl-SI" sz="1600" dirty="0">
                <a:latin typeface="Times New Roman" panose="02020603050405020304" pitchFamily="18" charset="0"/>
              </a:rPr>
            </a:br>
            <a:r>
              <a:rPr lang="sl-SI" altLang="sl-SI" sz="1600" b="1" dirty="0">
                <a:latin typeface="Times New Roman" panose="02020603050405020304" pitchFamily="18" charset="0"/>
              </a:rPr>
              <a:t>R</a:t>
            </a:r>
            <a:r>
              <a:rPr lang="sl-SI" altLang="sl-SI" sz="1600" dirty="0">
                <a:latin typeface="Times New Roman" panose="02020603050405020304" pitchFamily="18" charset="0"/>
              </a:rPr>
              <a:t>an mojih bo spomin in tvoje hvale,</a:t>
            </a:r>
            <a:br>
              <a:rPr lang="sl-SI" altLang="sl-SI" sz="1600" dirty="0">
                <a:latin typeface="Times New Roman" panose="02020603050405020304" pitchFamily="18" charset="0"/>
              </a:rPr>
            </a:br>
            <a:r>
              <a:rPr lang="sl-SI" altLang="sl-SI" sz="1600" b="1" dirty="0">
                <a:latin typeface="Times New Roman" panose="02020603050405020304" pitchFamily="18" charset="0"/>
              </a:rPr>
              <a:t>I</a:t>
            </a:r>
            <a:r>
              <a:rPr lang="sl-SI" altLang="sl-SI" sz="1600" dirty="0">
                <a:latin typeface="Times New Roman" panose="02020603050405020304" pitchFamily="18" charset="0"/>
              </a:rPr>
              <a:t>z </a:t>
            </a:r>
            <a:r>
              <a:rPr lang="sl-SI" altLang="sl-SI" sz="1600" dirty="0" err="1">
                <a:latin typeface="Times New Roman" panose="02020603050405020304" pitchFamily="18" charset="0"/>
              </a:rPr>
              <a:t>sŕca</a:t>
            </a:r>
            <a:r>
              <a:rPr lang="sl-SI" altLang="sl-SI" sz="1600" dirty="0">
                <a:latin typeface="Times New Roman" panose="02020603050405020304" pitchFamily="18" charset="0"/>
              </a:rPr>
              <a:t> svoje so kalí pognale</a:t>
            </a:r>
            <a:br>
              <a:rPr lang="sl-SI" altLang="sl-SI" sz="1600" dirty="0">
                <a:latin typeface="Times New Roman" panose="02020603050405020304" pitchFamily="18" charset="0"/>
              </a:rPr>
            </a:br>
            <a:r>
              <a:rPr lang="sl-SI" altLang="sl-SI" sz="1600" b="1" dirty="0" err="1">
                <a:latin typeface="Times New Roman" panose="02020603050405020304" pitchFamily="18" charset="0"/>
              </a:rPr>
              <a:t>M</a:t>
            </a:r>
            <a:r>
              <a:rPr lang="sl-SI" altLang="sl-SI" sz="1600" dirty="0" err="1">
                <a:latin typeface="Times New Roman" panose="02020603050405020304" pitchFamily="18" charset="0"/>
              </a:rPr>
              <a:t>okrócvetéče</a:t>
            </a:r>
            <a:r>
              <a:rPr lang="sl-SI" altLang="sl-SI" sz="1600" dirty="0">
                <a:latin typeface="Times New Roman" panose="02020603050405020304" pitchFamily="18" charset="0"/>
              </a:rPr>
              <a:t> </a:t>
            </a:r>
            <a:r>
              <a:rPr lang="sl-SI" altLang="sl-SI" sz="1600" dirty="0" err="1">
                <a:latin typeface="Times New Roman" panose="02020603050405020304" pitchFamily="18" charset="0"/>
              </a:rPr>
              <a:t>rož'ce</a:t>
            </a:r>
            <a:r>
              <a:rPr lang="sl-SI" altLang="sl-SI" sz="1600" dirty="0">
                <a:latin typeface="Times New Roman" panose="02020603050405020304" pitchFamily="18" charset="0"/>
              </a:rPr>
              <a:t> poezije. </a:t>
            </a:r>
          </a:p>
          <a:p>
            <a:pPr eaLnBrk="1" hangingPunct="1"/>
            <a:endParaRPr lang="sl-SI" altLang="sl-SI" sz="16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sl-SI" altLang="sl-SI" sz="1600" b="1" dirty="0">
                <a:latin typeface="Times New Roman" panose="02020603050405020304" pitchFamily="18" charset="0"/>
              </a:rPr>
              <a:t>I</a:t>
            </a:r>
            <a:r>
              <a:rPr lang="sl-SI" altLang="sl-SI" sz="1600" dirty="0">
                <a:latin typeface="Times New Roman" panose="02020603050405020304" pitchFamily="18" charset="0"/>
              </a:rPr>
              <a:t>z </a:t>
            </a:r>
            <a:r>
              <a:rPr lang="sl-SI" altLang="sl-SI" sz="1600" dirty="0" err="1">
                <a:latin typeface="Times New Roman" panose="02020603050405020304" pitchFamily="18" charset="0"/>
              </a:rPr>
              <a:t>krajov</a:t>
            </a:r>
            <a:r>
              <a:rPr lang="sl-SI" altLang="sl-SI" sz="1600" dirty="0">
                <a:latin typeface="Times New Roman" panose="02020603050405020304" pitchFamily="18" charset="0"/>
              </a:rPr>
              <a:t> niso, ki v njih sonce sije;</a:t>
            </a:r>
            <a:br>
              <a:rPr lang="sl-SI" altLang="sl-SI" sz="1600" dirty="0">
                <a:latin typeface="Times New Roman" panose="02020603050405020304" pitchFamily="18" charset="0"/>
              </a:rPr>
            </a:br>
            <a:r>
              <a:rPr lang="sl-SI" altLang="sl-SI" sz="1600" b="1" dirty="0">
                <a:latin typeface="Times New Roman" panose="02020603050405020304" pitchFamily="18" charset="0"/>
              </a:rPr>
              <a:t>C</a:t>
            </a:r>
            <a:r>
              <a:rPr lang="sl-SI" altLang="sl-SI" sz="1600" dirty="0">
                <a:latin typeface="Times New Roman" panose="02020603050405020304" pitchFamily="18" charset="0"/>
              </a:rPr>
              <a:t>el čas so blagih sapic </a:t>
            </a:r>
            <a:r>
              <a:rPr lang="sl-SI" altLang="sl-SI" sz="1600" dirty="0" err="1">
                <a:latin typeface="Times New Roman" panose="02020603050405020304" pitchFamily="18" charset="0"/>
              </a:rPr>
              <a:t>pogrešvále</a:t>
            </a:r>
            <a:r>
              <a:rPr lang="sl-SI" altLang="sl-SI" sz="1600" dirty="0">
                <a:latin typeface="Times New Roman" panose="02020603050405020304" pitchFamily="18" charset="0"/>
              </a:rPr>
              <a:t>,</a:t>
            </a:r>
            <a:br>
              <a:rPr lang="sl-SI" altLang="sl-SI" sz="1600" dirty="0">
                <a:latin typeface="Times New Roman" panose="02020603050405020304" pitchFamily="18" charset="0"/>
              </a:rPr>
            </a:br>
            <a:r>
              <a:rPr lang="sl-SI" altLang="sl-SI" sz="1600" b="1" dirty="0">
                <a:latin typeface="Times New Roman" panose="02020603050405020304" pitchFamily="18" charset="0"/>
              </a:rPr>
              <a:t>O</a:t>
            </a:r>
            <a:r>
              <a:rPr lang="sl-SI" altLang="sl-SI" sz="1600" dirty="0">
                <a:latin typeface="Times New Roman" panose="02020603050405020304" pitchFamily="18" charset="0"/>
              </a:rPr>
              <a:t>bdajale so utrjene jih skale,</a:t>
            </a:r>
            <a:br>
              <a:rPr lang="sl-SI" altLang="sl-SI" sz="1600" dirty="0">
                <a:latin typeface="Times New Roman" panose="02020603050405020304" pitchFamily="18" charset="0"/>
              </a:rPr>
            </a:br>
            <a:r>
              <a:rPr lang="sl-SI" altLang="sl-SI" sz="1600" b="1" dirty="0" err="1">
                <a:latin typeface="Times New Roman" panose="02020603050405020304" pitchFamily="18" charset="0"/>
              </a:rPr>
              <a:t>V</a:t>
            </a:r>
            <a:r>
              <a:rPr lang="sl-SI" altLang="sl-SI" sz="1600" dirty="0" err="1">
                <a:latin typeface="Times New Roman" panose="02020603050405020304" pitchFamily="18" charset="0"/>
              </a:rPr>
              <a:t>iharjov</a:t>
            </a:r>
            <a:r>
              <a:rPr lang="sl-SI" altLang="sl-SI" sz="1600" dirty="0">
                <a:latin typeface="Times New Roman" panose="02020603050405020304" pitchFamily="18" charset="0"/>
              </a:rPr>
              <a:t> jeznih mrzle domačije.</a:t>
            </a:r>
          </a:p>
          <a:p>
            <a:pPr eaLnBrk="1" hangingPunct="1"/>
            <a:endParaRPr lang="sl-SI" altLang="sl-SI" sz="16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sl-SI" altLang="sl-SI" sz="1600" b="1" dirty="0" err="1">
                <a:latin typeface="Times New Roman" panose="02020603050405020304" pitchFamily="18" charset="0"/>
              </a:rPr>
              <a:t>I</a:t>
            </a:r>
            <a:r>
              <a:rPr lang="sl-SI" altLang="sl-SI" sz="1600" dirty="0" err="1">
                <a:latin typeface="Times New Roman" panose="02020603050405020304" pitchFamily="18" charset="0"/>
              </a:rPr>
              <a:t>zdíhljeji</a:t>
            </a:r>
            <a:r>
              <a:rPr lang="sl-SI" altLang="sl-SI" sz="1600" dirty="0">
                <a:latin typeface="Times New Roman" panose="02020603050405020304" pitchFamily="18" charset="0"/>
              </a:rPr>
              <a:t>, solzé so jih redile,</a:t>
            </a:r>
            <a:br>
              <a:rPr lang="sl-SI" altLang="sl-SI" sz="1600" dirty="0">
                <a:latin typeface="Times New Roman" panose="02020603050405020304" pitchFamily="18" charset="0"/>
              </a:rPr>
            </a:br>
            <a:r>
              <a:rPr lang="sl-SI" altLang="sl-SI" sz="1600" b="1" dirty="0">
                <a:latin typeface="Times New Roman" panose="02020603050405020304" pitchFamily="18" charset="0"/>
              </a:rPr>
              <a:t>J</a:t>
            </a:r>
            <a:r>
              <a:rPr lang="sl-SI" altLang="sl-SI" sz="1600" dirty="0">
                <a:latin typeface="Times New Roman" panose="02020603050405020304" pitchFamily="18" charset="0"/>
              </a:rPr>
              <a:t>im moč so dale rasti neveselo,</a:t>
            </a:r>
            <a:br>
              <a:rPr lang="sl-SI" altLang="sl-SI" sz="1600" dirty="0">
                <a:latin typeface="Times New Roman" panose="02020603050405020304" pitchFamily="18" charset="0"/>
              </a:rPr>
            </a:br>
            <a:r>
              <a:rPr lang="sl-SI" altLang="sl-SI" sz="1600" b="1" dirty="0">
                <a:latin typeface="Times New Roman" panose="02020603050405020304" pitchFamily="18" charset="0"/>
              </a:rPr>
              <a:t>U</a:t>
            </a:r>
            <a:r>
              <a:rPr lang="sl-SI" altLang="sl-SI" sz="1600" dirty="0">
                <a:latin typeface="Times New Roman" panose="02020603050405020304" pitchFamily="18" charset="0"/>
              </a:rPr>
              <a:t>r temnih so zatirale jih sile.</a:t>
            </a:r>
          </a:p>
          <a:p>
            <a:pPr eaLnBrk="1" hangingPunct="1"/>
            <a:endParaRPr lang="sl-SI" altLang="sl-SI" sz="16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sl-SI" altLang="sl-SI" sz="1600" b="1" dirty="0">
                <a:latin typeface="Times New Roman" panose="02020603050405020304" pitchFamily="18" charset="0"/>
              </a:rPr>
              <a:t>L</a:t>
            </a:r>
            <a:r>
              <a:rPr lang="sl-SI" altLang="sl-SI" sz="1600" dirty="0">
                <a:latin typeface="Times New Roman" panose="02020603050405020304" pitchFamily="18" charset="0"/>
              </a:rPr>
              <a:t>ej! torej je bledó njih cvetje velo,</a:t>
            </a:r>
            <a:br>
              <a:rPr lang="sl-SI" altLang="sl-SI" sz="1600" dirty="0">
                <a:latin typeface="Times New Roman" panose="02020603050405020304" pitchFamily="18" charset="0"/>
              </a:rPr>
            </a:br>
            <a:r>
              <a:rPr lang="sl-SI" altLang="sl-SI" sz="1600" b="1" dirty="0">
                <a:latin typeface="Times New Roman" panose="02020603050405020304" pitchFamily="18" charset="0"/>
              </a:rPr>
              <a:t>J</a:t>
            </a:r>
            <a:r>
              <a:rPr lang="sl-SI" altLang="sl-SI" sz="1600" dirty="0">
                <a:latin typeface="Times New Roman" panose="02020603050405020304" pitchFamily="18" charset="0"/>
              </a:rPr>
              <a:t>im iz oči tí pošlji žarke mile,</a:t>
            </a:r>
            <a:br>
              <a:rPr lang="sl-SI" altLang="sl-SI" sz="1600" dirty="0">
                <a:latin typeface="Times New Roman" panose="02020603050405020304" pitchFamily="18" charset="0"/>
              </a:rPr>
            </a:br>
            <a:r>
              <a:rPr lang="sl-SI" altLang="sl-SI" sz="1600" b="1" dirty="0">
                <a:latin typeface="Times New Roman" panose="02020603050405020304" pitchFamily="18" charset="0"/>
              </a:rPr>
              <a:t>I</a:t>
            </a:r>
            <a:r>
              <a:rPr lang="sl-SI" altLang="sl-SI" sz="1600" dirty="0">
                <a:latin typeface="Times New Roman" panose="02020603050405020304" pitchFamily="18" charset="0"/>
              </a:rPr>
              <a:t>n gnale bodo nov cvet bolj veselo</a:t>
            </a:r>
            <a:r>
              <a:rPr lang="sl-SI" altLang="sl-SI" sz="1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35375" y="5734050"/>
            <a:ext cx="51847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sl-SI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170061" y="5243377"/>
            <a:ext cx="3391063" cy="1309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  <a:endParaRPr lang="sl-SI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sl-S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Preberi prve – odebeljene črke </a:t>
            </a:r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vsakega </a:t>
            </a:r>
            <a:r>
              <a:rPr lang="sl-S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verza. </a:t>
            </a:r>
            <a:endParaRPr lang="sl-SI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 je posvečena pesem?</a:t>
            </a:r>
            <a:endParaRPr lang="sl-SI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032147" y="1447800"/>
            <a:ext cx="36668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France Prešeren je veliko pesmi posvetil neuslišani ljubezni. </a:t>
            </a:r>
          </a:p>
          <a:p>
            <a:endParaRPr lang="sl-SI" dirty="0"/>
          </a:p>
          <a:p>
            <a:r>
              <a:rPr lang="sl-SI" dirty="0" smtClean="0"/>
              <a:t>Napisal ji je </a:t>
            </a:r>
            <a:r>
              <a:rPr lang="sl-SI" dirty="0" smtClean="0"/>
              <a:t>Sonetni venec, ki je zgrajen iz petnajstih sonetov. V zadnjem sonetu – Magistrale je uporabil </a:t>
            </a:r>
            <a:r>
              <a:rPr lang="en-GB" dirty="0" err="1" smtClean="0"/>
              <a:t>akrostih</a:t>
            </a:r>
            <a:r>
              <a:rPr lang="sl-SI" dirty="0" smtClean="0"/>
              <a:t> - </a:t>
            </a:r>
            <a:r>
              <a:rPr lang="en-GB" dirty="0" err="1" smtClean="0"/>
              <a:t>posebno</a:t>
            </a:r>
            <a:r>
              <a:rPr lang="en-GB" dirty="0" smtClean="0"/>
              <a:t> </a:t>
            </a:r>
            <a:r>
              <a:rPr lang="en-GB" dirty="0" err="1"/>
              <a:t>pesniško</a:t>
            </a:r>
            <a:r>
              <a:rPr lang="en-GB" dirty="0"/>
              <a:t> </a:t>
            </a:r>
            <a:r>
              <a:rPr lang="en-GB" dirty="0" err="1"/>
              <a:t>obliko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z </a:t>
            </a:r>
            <a:r>
              <a:rPr lang="en-GB" dirty="0" err="1"/>
              <a:t>začetnimi</a:t>
            </a:r>
            <a:r>
              <a:rPr lang="en-GB" dirty="0"/>
              <a:t> </a:t>
            </a:r>
            <a:r>
              <a:rPr lang="en-GB" dirty="0" err="1"/>
              <a:t>črkami</a:t>
            </a:r>
            <a:r>
              <a:rPr lang="en-GB" dirty="0"/>
              <a:t> </a:t>
            </a:r>
            <a:r>
              <a:rPr lang="en-GB" dirty="0" err="1"/>
              <a:t>zaporednih</a:t>
            </a:r>
            <a:r>
              <a:rPr lang="en-GB" dirty="0"/>
              <a:t> </a:t>
            </a:r>
            <a:r>
              <a:rPr lang="en-GB" dirty="0" err="1"/>
              <a:t>verzov</a:t>
            </a:r>
            <a:r>
              <a:rPr lang="en-GB" dirty="0"/>
              <a:t> </a:t>
            </a:r>
            <a:r>
              <a:rPr lang="en-GB" dirty="0" err="1"/>
              <a:t>izraža</a:t>
            </a:r>
            <a:r>
              <a:rPr lang="en-GB" dirty="0"/>
              <a:t> </a:t>
            </a:r>
            <a:r>
              <a:rPr lang="en-GB" dirty="0" err="1"/>
              <a:t>posvetilo</a:t>
            </a:r>
            <a:r>
              <a:rPr lang="en-GB" dirty="0"/>
              <a:t>, </a:t>
            </a:r>
            <a:r>
              <a:rPr lang="en-GB" dirty="0" err="1"/>
              <a:t>komu</a:t>
            </a:r>
            <a:r>
              <a:rPr lang="en-GB" dirty="0"/>
              <a:t> je </a:t>
            </a:r>
            <a:r>
              <a:rPr lang="en-GB" dirty="0" err="1"/>
              <a:t>pesniški</a:t>
            </a:r>
            <a:r>
              <a:rPr lang="en-GB" dirty="0"/>
              <a:t> </a:t>
            </a:r>
            <a:r>
              <a:rPr lang="en-GB" dirty="0" err="1"/>
              <a:t>cikel</a:t>
            </a:r>
            <a:r>
              <a:rPr lang="en-GB" dirty="0"/>
              <a:t> </a:t>
            </a:r>
            <a:r>
              <a:rPr lang="en-GB" dirty="0" err="1" smtClean="0"/>
              <a:t>namenjen</a:t>
            </a:r>
            <a:r>
              <a:rPr lang="sl-SI" dirty="0"/>
              <a:t>.</a:t>
            </a:r>
            <a:endParaRPr lang="sl-S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039640" y="895792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eta </a:t>
            </a:r>
            <a:r>
              <a:rPr lang="sl-SI" alt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1844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je napisal pesem, ki je sedaj naša himna. </a:t>
            </a:r>
          </a:p>
          <a:p>
            <a:pPr eaLnBrk="1" hangingPunct="1"/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Ker ni bila ustrezna za tisti čas, je bila objavljena šele 1848. </a:t>
            </a:r>
          </a:p>
        </p:txBody>
      </p:sp>
      <p:sp>
        <p:nvSpPr>
          <p:cNvPr id="6" name="Pravokotnik 6"/>
          <p:cNvSpPr>
            <a:spLocks noChangeArrowheads="1"/>
          </p:cNvSpPr>
          <p:nvPr/>
        </p:nvSpPr>
        <p:spPr bwMode="auto">
          <a:xfrm>
            <a:off x="4543697" y="2231561"/>
            <a:ext cx="457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200" b="1" dirty="0">
                <a:solidFill>
                  <a:srgbClr val="996633"/>
                </a:solidFill>
                <a:latin typeface="Candara" pitchFamily="34" charset="0"/>
              </a:rPr>
              <a:t>ŽIVÉ NAJ VSI NARÓDI,</a:t>
            </a:r>
            <a:br>
              <a:rPr lang="sl-SI" sz="2200" b="1" dirty="0">
                <a:solidFill>
                  <a:srgbClr val="996633"/>
                </a:solidFill>
                <a:latin typeface="Candara" pitchFamily="34" charset="0"/>
              </a:rPr>
            </a:br>
            <a:r>
              <a:rPr lang="sl-SI" sz="2200" b="1" dirty="0">
                <a:solidFill>
                  <a:srgbClr val="996633"/>
                </a:solidFill>
                <a:latin typeface="Candara" pitchFamily="34" charset="0"/>
              </a:rPr>
              <a:t>KI HREPENÉ DOČAKAT DAN,</a:t>
            </a:r>
            <a:br>
              <a:rPr lang="sl-SI" sz="2200" b="1" dirty="0">
                <a:solidFill>
                  <a:srgbClr val="996633"/>
                </a:solidFill>
                <a:latin typeface="Candara" pitchFamily="34" charset="0"/>
              </a:rPr>
            </a:br>
            <a:r>
              <a:rPr lang="sl-SI" sz="2200" b="1" dirty="0" smtClean="0">
                <a:solidFill>
                  <a:srgbClr val="996633"/>
                </a:solidFill>
                <a:latin typeface="Candara" pitchFamily="34" charset="0"/>
              </a:rPr>
              <a:t>DA </a:t>
            </a:r>
            <a:r>
              <a:rPr lang="sl-SI" sz="2200" b="1" dirty="0">
                <a:solidFill>
                  <a:srgbClr val="996633"/>
                </a:solidFill>
                <a:latin typeface="Candara" pitchFamily="34" charset="0"/>
              </a:rPr>
              <a:t>KODER SONCE HODI,</a:t>
            </a:r>
            <a:br>
              <a:rPr lang="sl-SI" sz="2200" b="1" dirty="0">
                <a:solidFill>
                  <a:srgbClr val="996633"/>
                </a:solidFill>
                <a:latin typeface="Candara" pitchFamily="34" charset="0"/>
              </a:rPr>
            </a:br>
            <a:r>
              <a:rPr lang="sl-SI" sz="2200" b="1" dirty="0">
                <a:solidFill>
                  <a:srgbClr val="996633"/>
                </a:solidFill>
                <a:latin typeface="Candara" pitchFamily="34" charset="0"/>
              </a:rPr>
              <a:t>PREPIR IZ SVÉTA BO PREGNAN,</a:t>
            </a:r>
            <a:br>
              <a:rPr lang="sl-SI" sz="2200" b="1" dirty="0">
                <a:solidFill>
                  <a:srgbClr val="996633"/>
                </a:solidFill>
                <a:latin typeface="Candara" pitchFamily="34" charset="0"/>
              </a:rPr>
            </a:br>
            <a:r>
              <a:rPr lang="sl-SI" sz="2200" b="1" dirty="0">
                <a:solidFill>
                  <a:srgbClr val="996633"/>
                </a:solidFill>
                <a:latin typeface="Candara" pitchFamily="34" charset="0"/>
              </a:rPr>
              <a:t>KO ROJAK</a:t>
            </a:r>
            <a:br>
              <a:rPr lang="sl-SI" sz="2200" b="1" dirty="0">
                <a:solidFill>
                  <a:srgbClr val="996633"/>
                </a:solidFill>
                <a:latin typeface="Candara" pitchFamily="34" charset="0"/>
              </a:rPr>
            </a:br>
            <a:r>
              <a:rPr lang="sl-SI" sz="2200" b="1" dirty="0">
                <a:solidFill>
                  <a:srgbClr val="996633"/>
                </a:solidFill>
                <a:latin typeface="Candara" pitchFamily="34" charset="0"/>
              </a:rPr>
              <a:t>PROST BO VSAK,</a:t>
            </a:r>
            <a:br>
              <a:rPr lang="sl-SI" sz="2200" b="1" dirty="0">
                <a:solidFill>
                  <a:srgbClr val="996633"/>
                </a:solidFill>
                <a:latin typeface="Candara" pitchFamily="34" charset="0"/>
              </a:rPr>
            </a:br>
            <a:r>
              <a:rPr lang="sl-SI" sz="2200" b="1" dirty="0">
                <a:solidFill>
                  <a:srgbClr val="996633"/>
                </a:solidFill>
                <a:latin typeface="Candara" pitchFamily="34" charset="0"/>
              </a:rPr>
              <a:t>NE VRAG, LE SOSED BO MEJAK!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3552180" y="5383212"/>
            <a:ext cx="45720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  <a:endParaRPr lang="sl-SI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Koliko kitic ima ta pesem?</a:t>
            </a: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Katera kitica po vrsti je zapisana zgoraj?</a:t>
            </a: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Zakaj je zapisana prav ta?</a:t>
            </a:r>
          </a:p>
        </p:txBody>
      </p:sp>
      <p:pic>
        <p:nvPicPr>
          <p:cNvPr id="13316" name="Picture 4" descr="www.emka.si/wcsstore/MKCAS/img/product/5t_2013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1084"/>
            <a:ext cx="2684760" cy="3335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46327" y="223642"/>
            <a:ext cx="20939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l-SI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Zdravljica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31826" y="223642"/>
            <a:ext cx="2446112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sl-SI" altLang="sl-SI" sz="1200" dirty="0" err="1">
                <a:latin typeface="Times New Roman" panose="02020603050405020304" pitchFamily="18" charset="0"/>
              </a:rPr>
              <a:t>Prijatlji</a:t>
            </a:r>
            <a:r>
              <a:rPr lang="sl-SI" altLang="sl-SI" sz="1200" dirty="0">
                <a:latin typeface="Times New Roman" panose="02020603050405020304" pitchFamily="18" charset="0"/>
              </a:rPr>
              <a:t>! odrodile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so trte vince nam sladkó,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ki nam oživlja žile,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srce razjásni in oko,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ki utopi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vse skrbi,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v potrtih prsih up budi! </a:t>
            </a:r>
          </a:p>
          <a:p>
            <a:pPr algn="ctr" eaLnBrk="1" hangingPunct="1"/>
            <a:endParaRPr lang="sl-SI" altLang="sl-SI" sz="12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sl-SI" altLang="sl-SI" sz="1200" dirty="0">
                <a:latin typeface="Times New Roman" panose="02020603050405020304" pitchFamily="18" charset="0"/>
              </a:rPr>
              <a:t>Komú </a:t>
            </a:r>
            <a:r>
              <a:rPr lang="sl-SI" altLang="sl-SI" sz="1200" dirty="0" err="1">
                <a:latin typeface="Times New Roman" panose="02020603050405020304" pitchFamily="18" charset="0"/>
              </a:rPr>
              <a:t>narpred</a:t>
            </a:r>
            <a:r>
              <a:rPr lang="sl-SI" altLang="sl-SI" sz="1200" dirty="0">
                <a:latin typeface="Times New Roman" panose="02020603050405020304" pitchFamily="18" charset="0"/>
              </a:rPr>
              <a:t> veselo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 err="1">
                <a:latin typeface="Times New Roman" panose="02020603050405020304" pitchFamily="18" charset="0"/>
              </a:rPr>
              <a:t>zdravljico</a:t>
            </a:r>
            <a:r>
              <a:rPr lang="sl-SI" altLang="sl-SI" sz="1200" dirty="0">
                <a:latin typeface="Times New Roman" panose="02020603050405020304" pitchFamily="18" charset="0"/>
              </a:rPr>
              <a:t>, bratje! </a:t>
            </a:r>
            <a:r>
              <a:rPr lang="sl-SI" altLang="sl-SI" sz="1200" dirty="0" err="1">
                <a:latin typeface="Times New Roman" panose="02020603050405020304" pitchFamily="18" charset="0"/>
              </a:rPr>
              <a:t>čmo</a:t>
            </a:r>
            <a:r>
              <a:rPr lang="sl-SI" altLang="sl-SI" sz="1200" dirty="0">
                <a:latin typeface="Times New Roman" panose="02020603050405020304" pitchFamily="18" charset="0"/>
              </a:rPr>
              <a:t> zapét'!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Bog našo nam deželo,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Bog živi ves slovenski svet,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brate vse,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kar nas je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sinov sloveče matere!</a:t>
            </a:r>
          </a:p>
          <a:p>
            <a:pPr algn="ctr" eaLnBrk="1" hangingPunct="1"/>
            <a:endParaRPr lang="sl-SI" altLang="sl-SI" sz="12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sl-SI" altLang="sl-SI" sz="1200" dirty="0">
                <a:latin typeface="Times New Roman" panose="02020603050405020304" pitchFamily="18" charset="0"/>
              </a:rPr>
              <a:t>V sovražnike 'z oblakov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rodú naj </a:t>
            </a:r>
            <a:r>
              <a:rPr lang="sl-SI" altLang="sl-SI" sz="1200" dirty="0" err="1">
                <a:latin typeface="Times New Roman" panose="02020603050405020304" pitchFamily="18" charset="0"/>
              </a:rPr>
              <a:t>naš'ga</a:t>
            </a:r>
            <a:r>
              <a:rPr lang="sl-SI" altLang="sl-SI" sz="1200" dirty="0">
                <a:latin typeface="Times New Roman" panose="02020603050405020304" pitchFamily="18" charset="0"/>
              </a:rPr>
              <a:t> </a:t>
            </a:r>
            <a:r>
              <a:rPr lang="sl-SI" altLang="sl-SI" sz="1200" dirty="0" err="1">
                <a:latin typeface="Times New Roman" panose="02020603050405020304" pitchFamily="18" charset="0"/>
              </a:rPr>
              <a:t>treši</a:t>
            </a:r>
            <a:r>
              <a:rPr lang="sl-SI" altLang="sl-SI" sz="1200" dirty="0">
                <a:latin typeface="Times New Roman" panose="02020603050405020304" pitchFamily="18" charset="0"/>
              </a:rPr>
              <a:t> gróm;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prost, ko je bil očakov,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naprej naj bo </a:t>
            </a:r>
            <a:r>
              <a:rPr lang="sl-SI" altLang="sl-SI" sz="1200" dirty="0" err="1">
                <a:latin typeface="Times New Roman" panose="02020603050405020304" pitchFamily="18" charset="0"/>
              </a:rPr>
              <a:t>Slovencov</a:t>
            </a:r>
            <a:r>
              <a:rPr lang="sl-SI" altLang="sl-SI" sz="1200" dirty="0">
                <a:latin typeface="Times New Roman" panose="02020603050405020304" pitchFamily="18" charset="0"/>
              </a:rPr>
              <a:t> dom;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naj zdrobé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njih roké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si spone, ki jih še težé!</a:t>
            </a:r>
          </a:p>
          <a:p>
            <a:pPr algn="ctr" eaLnBrk="1" hangingPunct="1"/>
            <a:endParaRPr lang="sl-SI" altLang="sl-SI" sz="12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sl-SI" altLang="sl-SI" sz="1200" dirty="0">
                <a:latin typeface="Times New Roman" panose="02020603050405020304" pitchFamily="18" charset="0"/>
              </a:rPr>
              <a:t>Edinost, sreča, sprava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k nam naj nazaj se vrnejo;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otrók, kar ima Slava,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vsi naj si v róke sežejo,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de oblast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in z njo čast,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ko préd, spet naša boste last!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69525" y="280094"/>
            <a:ext cx="24096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sl-SI" altLang="sl-SI" sz="1200" dirty="0">
                <a:latin typeface="Times New Roman" panose="02020603050405020304" pitchFamily="18" charset="0"/>
              </a:rPr>
              <a:t>Bog žívi vas Slovenke,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prelepe, žlahtne rožice;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ni take je mladenke,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ko naše je krvi dekle;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naj sinóv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zarod nov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iz vas bo strah sovražnikov!</a:t>
            </a:r>
          </a:p>
          <a:p>
            <a:pPr algn="ctr" eaLnBrk="1" hangingPunct="1"/>
            <a:endParaRPr lang="sl-SI" altLang="sl-SI" sz="12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sl-SI" altLang="sl-SI" sz="1200" dirty="0" err="1">
                <a:latin typeface="Times New Roman" panose="02020603050405020304" pitchFamily="18" charset="0"/>
              </a:rPr>
              <a:t>Mladenči</a:t>
            </a:r>
            <a:r>
              <a:rPr lang="sl-SI" altLang="sl-SI" sz="1200" dirty="0">
                <a:latin typeface="Times New Roman" panose="02020603050405020304" pitchFamily="18" charset="0"/>
              </a:rPr>
              <a:t>, zdaj se pije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 err="1">
                <a:latin typeface="Times New Roman" panose="02020603050405020304" pitchFamily="18" charset="0"/>
              </a:rPr>
              <a:t>zdravljica</a:t>
            </a:r>
            <a:r>
              <a:rPr lang="sl-SI" altLang="sl-SI" sz="1200" dirty="0">
                <a:latin typeface="Times New Roman" panose="02020603050405020304" pitchFamily="18" charset="0"/>
              </a:rPr>
              <a:t> vaša, vi naš up;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ljubezni domačije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noben naj vam ne </a:t>
            </a:r>
            <a:r>
              <a:rPr lang="sl-SI" altLang="sl-SI" sz="1200" dirty="0" err="1">
                <a:latin typeface="Times New Roman" panose="02020603050405020304" pitchFamily="18" charset="0"/>
              </a:rPr>
              <a:t>usmŕti</a:t>
            </a:r>
            <a:r>
              <a:rPr lang="sl-SI" altLang="sl-SI" sz="1200" dirty="0">
                <a:latin typeface="Times New Roman" panose="02020603050405020304" pitchFamily="18" charset="0"/>
              </a:rPr>
              <a:t> strup;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ker zdaj vas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kakor nas,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jo </a:t>
            </a:r>
            <a:r>
              <a:rPr lang="sl-SI" altLang="sl-SI" sz="1200" dirty="0" err="1">
                <a:latin typeface="Times New Roman" panose="02020603050405020304" pitchFamily="18" charset="0"/>
              </a:rPr>
              <a:t>sŕčno</a:t>
            </a:r>
            <a:r>
              <a:rPr lang="sl-SI" altLang="sl-SI" sz="1200" dirty="0">
                <a:latin typeface="Times New Roman" panose="02020603050405020304" pitchFamily="18" charset="0"/>
              </a:rPr>
              <a:t> bránit kliče čas!</a:t>
            </a:r>
          </a:p>
          <a:p>
            <a:pPr algn="ctr" eaLnBrk="1" hangingPunct="1"/>
            <a:endParaRPr lang="sl-SI" altLang="sl-SI" sz="12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sl-SI" altLang="sl-SI" sz="1200" b="1" dirty="0">
                <a:latin typeface="Times New Roman" panose="02020603050405020304" pitchFamily="18" charset="0"/>
              </a:rPr>
              <a:t>Živé naj vsi naródi,</a:t>
            </a:r>
            <a:br>
              <a:rPr lang="sl-SI" altLang="sl-SI" sz="1200" b="1" dirty="0">
                <a:latin typeface="Times New Roman" panose="02020603050405020304" pitchFamily="18" charset="0"/>
              </a:rPr>
            </a:br>
            <a:r>
              <a:rPr lang="sl-SI" altLang="sl-SI" sz="1200" b="1" dirty="0">
                <a:latin typeface="Times New Roman" panose="02020603050405020304" pitchFamily="18" charset="0"/>
              </a:rPr>
              <a:t>ki hrepené dočakat dan,</a:t>
            </a:r>
            <a:br>
              <a:rPr lang="sl-SI" altLang="sl-SI" sz="1200" b="1" dirty="0">
                <a:latin typeface="Times New Roman" panose="02020603050405020304" pitchFamily="18" charset="0"/>
              </a:rPr>
            </a:br>
            <a:r>
              <a:rPr lang="sl-SI" altLang="sl-SI" sz="1200" b="1" dirty="0">
                <a:latin typeface="Times New Roman" panose="02020603050405020304" pitchFamily="18" charset="0"/>
              </a:rPr>
              <a:t>ko, koder sonce hodi,</a:t>
            </a:r>
            <a:br>
              <a:rPr lang="sl-SI" altLang="sl-SI" sz="1200" b="1" dirty="0">
                <a:latin typeface="Times New Roman" panose="02020603050405020304" pitchFamily="18" charset="0"/>
              </a:rPr>
            </a:br>
            <a:r>
              <a:rPr lang="sl-SI" altLang="sl-SI" sz="1200" b="1" dirty="0">
                <a:latin typeface="Times New Roman" panose="02020603050405020304" pitchFamily="18" charset="0"/>
              </a:rPr>
              <a:t>prepir iz svéta bo pregnan,</a:t>
            </a:r>
            <a:br>
              <a:rPr lang="sl-SI" altLang="sl-SI" sz="1200" b="1" dirty="0">
                <a:latin typeface="Times New Roman" panose="02020603050405020304" pitchFamily="18" charset="0"/>
              </a:rPr>
            </a:br>
            <a:r>
              <a:rPr lang="sl-SI" altLang="sl-SI" sz="1200" b="1" dirty="0">
                <a:latin typeface="Times New Roman" panose="02020603050405020304" pitchFamily="18" charset="0"/>
              </a:rPr>
              <a:t>ko rojak</a:t>
            </a:r>
            <a:br>
              <a:rPr lang="sl-SI" altLang="sl-SI" sz="1200" b="1" dirty="0">
                <a:latin typeface="Times New Roman" panose="02020603050405020304" pitchFamily="18" charset="0"/>
              </a:rPr>
            </a:br>
            <a:r>
              <a:rPr lang="sl-SI" altLang="sl-SI" sz="1200" b="1" dirty="0">
                <a:latin typeface="Times New Roman" panose="02020603050405020304" pitchFamily="18" charset="0"/>
              </a:rPr>
              <a:t>prost bo vsak,</a:t>
            </a:r>
            <a:br>
              <a:rPr lang="sl-SI" altLang="sl-SI" sz="1200" b="1" dirty="0">
                <a:latin typeface="Times New Roman" panose="02020603050405020304" pitchFamily="18" charset="0"/>
              </a:rPr>
            </a:br>
            <a:r>
              <a:rPr lang="sl-SI" altLang="sl-SI" sz="1200" b="1" dirty="0">
                <a:latin typeface="Times New Roman" panose="02020603050405020304" pitchFamily="18" charset="0"/>
              </a:rPr>
              <a:t>ne vrag, le sosed bo mejak!</a:t>
            </a:r>
          </a:p>
          <a:p>
            <a:pPr algn="ctr" eaLnBrk="1" hangingPunct="1"/>
            <a:endParaRPr lang="sl-SI" altLang="sl-SI" sz="12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sl-SI" altLang="sl-SI" sz="1200" dirty="0">
                <a:latin typeface="Times New Roman" panose="02020603050405020304" pitchFamily="18" charset="0"/>
              </a:rPr>
              <a:t>Nazadnje še, </a:t>
            </a:r>
            <a:r>
              <a:rPr lang="sl-SI" altLang="sl-SI" sz="1200" dirty="0" err="1">
                <a:latin typeface="Times New Roman" panose="02020603050405020304" pitchFamily="18" charset="0"/>
              </a:rPr>
              <a:t>prijatlji</a:t>
            </a:r>
            <a:r>
              <a:rPr lang="sl-SI" altLang="sl-SI" sz="1200" dirty="0">
                <a:latin typeface="Times New Roman" panose="02020603050405020304" pitchFamily="18" charset="0"/>
              </a:rPr>
              <a:t>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kozarce zase vzdignimo,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ki smo zato se </a:t>
            </a:r>
            <a:r>
              <a:rPr lang="sl-SI" altLang="sl-SI" sz="1200" dirty="0" err="1">
                <a:latin typeface="Times New Roman" panose="02020603050405020304" pitchFamily="18" charset="0"/>
              </a:rPr>
              <a:t>zbratli</a:t>
            </a:r>
            <a:r>
              <a:rPr lang="sl-SI" altLang="sl-SI" sz="1200" dirty="0">
                <a:latin typeface="Times New Roman" panose="02020603050405020304" pitchFamily="18" charset="0"/>
              </a:rPr>
              <a:t>,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ker dobro v srcu mislimo;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dókaj dni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naj živí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r>
              <a:rPr lang="sl-SI" altLang="sl-SI" sz="1200" dirty="0">
                <a:latin typeface="Times New Roman" panose="02020603050405020304" pitchFamily="18" charset="0"/>
              </a:rPr>
              <a:t>vsak, kar nas dobrih je ljudi!</a:t>
            </a:r>
            <a:br>
              <a:rPr lang="sl-SI" altLang="sl-SI" sz="1200" dirty="0">
                <a:latin typeface="Times New Roman" panose="02020603050405020304" pitchFamily="18" charset="0"/>
              </a:rPr>
            </a:br>
            <a:endParaRPr lang="sl-SI" altLang="sl-SI" sz="1200" dirty="0">
              <a:latin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 rot="5400000">
            <a:off x="7163764" y="2970836"/>
            <a:ext cx="2781300" cy="802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  <a:endParaRPr lang="sl-SI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Kakšna je oblika kitic?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445953" y="6302181"/>
            <a:ext cx="3647144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Polde Bibič - Zdravljica - YouTube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27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vodni mož, France Prešeren (trda, 2012) - Več o artiklu | mimovrste=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9783"/>
            <a:ext cx="2491264" cy="3184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600200" y="381000"/>
            <a:ext cx="6638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940" algn="ctr">
              <a:spcAft>
                <a:spcPts val="0"/>
              </a:spcAft>
            </a:pPr>
            <a: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Od </a:t>
            </a:r>
            <a:r>
              <a:rPr lang="sl-SI" sz="2200" b="1" dirty="0" err="1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nékdej</a:t>
            </a:r>
            <a: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lepé so </a:t>
            </a:r>
            <a:r>
              <a:rPr lang="sl-SI" sz="2200" b="1" dirty="0" err="1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Ljubljanke</a:t>
            </a:r>
            <a: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slovele,</a:t>
            </a:r>
            <a:b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sl-SI" sz="2200" b="1" dirty="0" err="1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al</a:t>
            </a:r>
            <a: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lepši od Urške bilo ni nobene,</a:t>
            </a:r>
            <a:b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nobene očem bilo bolj zaželene</a:t>
            </a:r>
            <a:b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ob času nje cvetja dekleta ne žene. -</a:t>
            </a:r>
            <a:b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Ko </a:t>
            </a:r>
            <a:r>
              <a:rPr lang="sl-SI" sz="2200" b="1" dirty="0" err="1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nárbolj</a:t>
            </a:r>
            <a: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iz zvezd je </a:t>
            </a:r>
            <a:r>
              <a:rPr lang="sl-SI" sz="2200" b="1" dirty="0" err="1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danica</a:t>
            </a:r>
            <a: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svetla,</a:t>
            </a:r>
            <a:b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sl-SI" sz="2200" b="1" dirty="0">
                <a:solidFill>
                  <a:srgbClr val="996633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najlepši iz deklic je Urška bila.</a:t>
            </a:r>
            <a:endParaRPr lang="sl-SI" sz="2200" b="1" dirty="0">
              <a:solidFill>
                <a:srgbClr val="9966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387312" y="4800600"/>
            <a:ext cx="3657600" cy="1059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  <a:endParaRPr lang="sl-SI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je naslov prekrasni baladi?</a:t>
            </a: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nastopa v baladi?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514600" y="6179763"/>
            <a:ext cx="6267336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sl-SI" dirty="0">
                <a:hlinkClick r:id="rId3"/>
              </a:rPr>
              <a:t>France Prešeren &amp; Miha Renčelj - Povodni Mož - YouTube</a:t>
            </a:r>
            <a:endParaRPr lang="sl-SI" dirty="0"/>
          </a:p>
        </p:txBody>
      </p:sp>
      <p:pic>
        <p:nvPicPr>
          <p:cNvPr id="12" name="Picture 2" descr="http://www.emka.si/img/product/2t_2012/povodni-moz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71724"/>
            <a:ext cx="1535508" cy="196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156"/>
            <a:ext cx="8229600" cy="1016620"/>
          </a:xfrm>
        </p:spPr>
        <p:txBody>
          <a:bodyPr/>
          <a:lstStyle/>
          <a:p>
            <a:pPr eaLnBrk="1" hangingPunct="1">
              <a:defRPr/>
            </a:pPr>
            <a:r>
              <a:rPr lang="sl-SI" kern="12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PESNIKOVA ZADNJA LETA</a:t>
            </a:r>
            <a:endParaRPr lang="sl-SI" kern="1200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997360" y="1010483"/>
            <a:ext cx="6934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Prešeren je zadnja leta ustvarjal v __________, kjer je odprl tudi odvetniško pisarno. </a:t>
            </a:r>
          </a:p>
          <a:p>
            <a:pPr eaLnBrk="1" hangingPunct="1"/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sl-SI" dirty="0" smtClean="0"/>
              <a:t>Pri 35. letih je že rahlo obolel za cirozo jeter.</a:t>
            </a:r>
          </a:p>
          <a:p>
            <a:pPr lvl="0"/>
            <a:endParaRPr lang="sl-SI" dirty="0" smtClean="0"/>
          </a:p>
          <a:p>
            <a:pPr eaLnBrk="1" hangingPunct="1">
              <a:lnSpc>
                <a:spcPct val="150000"/>
              </a:lnSpc>
            </a:pP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Umrl je ___________1849 v Kranju, kjer stoji tudi njegov kip. </a:t>
            </a:r>
          </a:p>
          <a:p>
            <a:pPr lvl="0">
              <a:lnSpc>
                <a:spcPct val="150000"/>
              </a:lnSpc>
            </a:pPr>
            <a:r>
              <a:rPr lang="sl-SI" dirty="0" smtClean="0"/>
              <a:t>Danes se po njem imenuje trg, šola in ulica. </a:t>
            </a:r>
          </a:p>
          <a:p>
            <a:pPr eaLnBrk="1" hangingPunct="1"/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 dan njegove smrti praznujemo </a:t>
            </a:r>
            <a:r>
              <a:rPr lang="sl-SI" alt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slovenski kulturni praznik. </a:t>
            </a:r>
          </a:p>
          <a:p>
            <a:pPr eaLnBrk="1" hangingPunct="1">
              <a:lnSpc>
                <a:spcPct val="150000"/>
              </a:lnSpc>
            </a:pPr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50" y="4495800"/>
            <a:ext cx="3810000" cy="21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6051678" y="5257800"/>
            <a:ext cx="2779804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  <a:endParaRPr lang="sl-SI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Poišči kraj, ki manjka v zapisu.</a:t>
            </a: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Kdaj je pesnik umrl?</a:t>
            </a:r>
          </a:p>
        </p:txBody>
      </p:sp>
    </p:spTree>
    <p:extLst>
      <p:ext uri="{BB962C8B-B14F-4D97-AF65-F5344CB8AC3E}">
        <p14:creationId xmlns:p14="http://schemas.microsoft.com/office/powerpoint/2010/main" val="39960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kud-tinerozanc.si/upload/nastopi_slike/prese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5" y="2933326"/>
            <a:ext cx="1956520" cy="27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2729518" y="4910911"/>
            <a:ext cx="2808287" cy="576263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dirty="0">
                <a:solidFill>
                  <a:schemeClr val="bg1"/>
                </a:solidFill>
              </a:rPr>
              <a:t>Prešernov </a:t>
            </a:r>
            <a:r>
              <a:rPr lang="sl-SI" dirty="0" smtClean="0">
                <a:solidFill>
                  <a:schemeClr val="bg1"/>
                </a:solidFill>
              </a:rPr>
              <a:t>spomenik </a:t>
            </a:r>
            <a:r>
              <a:rPr lang="sl-SI" dirty="0">
                <a:solidFill>
                  <a:schemeClr val="bg1"/>
                </a:solidFill>
              </a:rPr>
              <a:t>v </a:t>
            </a:r>
            <a:r>
              <a:rPr lang="sl-SI" dirty="0" smtClean="0">
                <a:solidFill>
                  <a:schemeClr val="bg1"/>
                </a:solidFill>
              </a:rPr>
              <a:t>Ljubljani.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0" name="Picture 4" descr="http://farm6.staticflickr.com/5144/5684224087_1bccf99915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22" y="1065786"/>
            <a:ext cx="2588366" cy="19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3456761" y="3102723"/>
            <a:ext cx="2808288" cy="5746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dirty="0">
                <a:solidFill>
                  <a:schemeClr val="bg1"/>
                </a:solidFill>
              </a:rPr>
              <a:t>Prešernov trg v </a:t>
            </a:r>
            <a:r>
              <a:rPr lang="sl-SI" dirty="0" smtClean="0">
                <a:solidFill>
                  <a:schemeClr val="bg1"/>
                </a:solidFill>
              </a:rPr>
              <a:t>Kopru.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3962400" y="4044944"/>
            <a:ext cx="2808287" cy="576263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dirty="0">
                <a:solidFill>
                  <a:schemeClr val="bg1"/>
                </a:solidFill>
              </a:rPr>
              <a:t>Prešernov spomenik in ulica v </a:t>
            </a:r>
            <a:r>
              <a:rPr lang="sl-SI" dirty="0" smtClean="0">
                <a:solidFill>
                  <a:schemeClr val="bg1"/>
                </a:solidFill>
              </a:rPr>
              <a:t>Kranju.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kraji.eu/PICTURES/gorenjska/kranj_z_okolico/kranj/staro_mestno_jedro/IMG_5132_kranj_presernov_spomenik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32" y="3071153"/>
            <a:ext cx="1938306" cy="258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3880755" y="5941728"/>
            <a:ext cx="4752975" cy="815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Kje vse najdemo Franceta Prešerna danes?</a:t>
            </a:r>
          </a:p>
        </p:txBody>
      </p:sp>
      <p:pic>
        <p:nvPicPr>
          <p:cNvPr id="15" name="Slika 14" descr="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98519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rance Prešeren : Den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18" y="1348627"/>
            <a:ext cx="2146720" cy="10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Naslov 1"/>
          <p:cNvSpPr>
            <a:spLocks noGrp="1"/>
          </p:cNvSpPr>
          <p:nvPr>
            <p:ph type="title"/>
          </p:nvPr>
        </p:nvSpPr>
        <p:spPr>
          <a:xfrm>
            <a:off x="419793" y="63617"/>
            <a:ext cx="8229600" cy="907463"/>
          </a:xfrm>
        </p:spPr>
        <p:txBody>
          <a:bodyPr/>
          <a:lstStyle/>
          <a:p>
            <a:pPr eaLnBrk="1" hangingPunct="1">
              <a:defRPr/>
            </a:pPr>
            <a:r>
              <a:rPr lang="sl-SI" kern="120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ZANIMIVOSTI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8744" y="157825"/>
            <a:ext cx="90352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 sz="3200" b="1" dirty="0">
                <a:latin typeface="Monotype Corsiva" panose="03010101010201010101" pitchFamily="66" charset="0"/>
              </a:rPr>
              <a:t>Po Prešernovi smrti so njegovo podobo slikali mnogi umetniki. </a:t>
            </a:r>
          </a:p>
          <a:p>
            <a:pPr eaLnBrk="1" hangingPunct="1"/>
            <a:r>
              <a:rPr lang="sl-SI" altLang="sl-SI" sz="3200" b="1" dirty="0">
                <a:latin typeface="Monotype Corsiva" panose="03010101010201010101" pitchFamily="66" charset="0"/>
              </a:rPr>
              <a:t>Nekaj njegovih podob:</a:t>
            </a:r>
          </a:p>
        </p:txBody>
      </p:sp>
      <p:pic>
        <p:nvPicPr>
          <p:cNvPr id="4" name="Picture 5" descr="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01" y="1301151"/>
            <a:ext cx="1831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5" y="1310552"/>
            <a:ext cx="171608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06" y="1302739"/>
            <a:ext cx="17018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84" y="1310552"/>
            <a:ext cx="17557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04" y="3847026"/>
            <a:ext cx="1662039" cy="199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06" y="3868983"/>
            <a:ext cx="1447800" cy="197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68" y="3868983"/>
            <a:ext cx="1978432" cy="196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avokotnik 11"/>
          <p:cNvSpPr/>
          <p:nvPr/>
        </p:nvSpPr>
        <p:spPr>
          <a:xfrm>
            <a:off x="2667000" y="5983235"/>
            <a:ext cx="5194252" cy="815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Razmisli, zakaj so njegove podobe tako različne?</a:t>
            </a:r>
          </a:p>
        </p:txBody>
      </p:sp>
    </p:spTree>
    <p:extLst>
      <p:ext uri="{BB962C8B-B14F-4D97-AF65-F5344CB8AC3E}">
        <p14:creationId xmlns:p14="http://schemas.microsoft.com/office/powerpoint/2010/main" val="1183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219200"/>
          </a:xfrm>
        </p:spPr>
        <p:txBody>
          <a:bodyPr/>
          <a:lstStyle/>
          <a:p>
            <a:pPr algn="l"/>
            <a:r>
              <a:rPr lang="sl-SI" sz="3600" b="1" dirty="0" smtClean="0">
                <a:latin typeface="Candara" pitchFamily="34" charset="0"/>
              </a:rPr>
              <a:t>Navodila za delo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219200"/>
            <a:ext cx="6324600" cy="4648200"/>
          </a:xfrm>
        </p:spPr>
        <p:txBody>
          <a:bodyPr/>
          <a:lstStyle/>
          <a:p>
            <a:r>
              <a:rPr lang="sl-SI" sz="2300" dirty="0" smtClean="0">
                <a:latin typeface="Candara" pitchFamily="34" charset="0"/>
              </a:rPr>
              <a:t>Danes boš spoznal/-a velikega slovenskega pesnika. </a:t>
            </a:r>
          </a:p>
          <a:p>
            <a:r>
              <a:rPr lang="sl-SI" sz="2300" dirty="0" smtClean="0">
                <a:latin typeface="Candara" pitchFamily="34" charset="0"/>
              </a:rPr>
              <a:t>Nekaj podatkov boš moral/-a poiskati sam/-a.</a:t>
            </a:r>
          </a:p>
          <a:p>
            <a:r>
              <a:rPr lang="sl-SI" sz="2300" b="1" dirty="0" smtClean="0">
                <a:latin typeface="Candara" pitchFamily="34" charset="0"/>
              </a:rPr>
              <a:t>KJE boš dobil/-a te podatke? </a:t>
            </a:r>
            <a:r>
              <a:rPr lang="sl-SI" sz="2300" dirty="0" smtClean="0">
                <a:latin typeface="Candara" pitchFamily="34" charset="0"/>
              </a:rPr>
              <a:t>Poišči jih v knjigah, na internetu, vprašaj starše, prijatelje, v tem gradivu</a:t>
            </a:r>
            <a:r>
              <a:rPr lang="sl-SI" sz="2300" dirty="0" smtClean="0">
                <a:latin typeface="Candara" pitchFamily="34" charset="0"/>
              </a:rPr>
              <a:t>…</a:t>
            </a:r>
          </a:p>
          <a:p>
            <a:r>
              <a:rPr lang="sl-SI" sz="2300" dirty="0" smtClean="0">
                <a:latin typeface="Candara" pitchFamily="34" charset="0"/>
              </a:rPr>
              <a:t>Podatke vpiši v razpredelnico, ki je v prilogi. Lahko jo prepišeš v zvezek ali si jo natisneš.</a:t>
            </a:r>
            <a:endParaRPr lang="sl-SI" sz="2300" dirty="0" smtClean="0">
              <a:latin typeface="Candara" pitchFamily="34" charset="0"/>
            </a:endParaRPr>
          </a:p>
          <a:p>
            <a:r>
              <a:rPr lang="sl-SI" sz="2300" dirty="0" smtClean="0">
                <a:latin typeface="Candara" pitchFamily="34" charset="0"/>
              </a:rPr>
              <a:t>Na koncu imaš </a:t>
            </a:r>
            <a:r>
              <a:rPr lang="sl-SI" sz="2300" dirty="0" smtClean="0">
                <a:latin typeface="Candara" pitchFamily="34" charset="0"/>
              </a:rPr>
              <a:t>še miselni </a:t>
            </a:r>
            <a:r>
              <a:rPr lang="sl-SI" sz="2300" dirty="0" smtClean="0">
                <a:latin typeface="Candara" pitchFamily="34" charset="0"/>
              </a:rPr>
              <a:t>vzorec, ki ga </a:t>
            </a:r>
            <a:r>
              <a:rPr lang="sl-SI" sz="2300" dirty="0" smtClean="0">
                <a:latin typeface="Candara" pitchFamily="34" charset="0"/>
              </a:rPr>
              <a:t>boš dopolnil/-a in </a:t>
            </a:r>
            <a:r>
              <a:rPr lang="sl-SI" sz="2300" b="1" dirty="0" smtClean="0">
                <a:latin typeface="Candara" pitchFamily="34" charset="0"/>
              </a:rPr>
              <a:t>prepisal/-a </a:t>
            </a:r>
            <a:r>
              <a:rPr lang="sl-SI" sz="2300" dirty="0" smtClean="0">
                <a:latin typeface="Candara" pitchFamily="34" charset="0"/>
              </a:rPr>
              <a:t>v </a:t>
            </a:r>
            <a:r>
              <a:rPr lang="sl-SI" sz="2300" dirty="0" smtClean="0">
                <a:latin typeface="Candara" pitchFamily="34" charset="0"/>
              </a:rPr>
              <a:t>zvezek.</a:t>
            </a:r>
            <a:r>
              <a:rPr lang="sl-SI" sz="2300" dirty="0" smtClean="0"/>
              <a:t>		</a:t>
            </a:r>
          </a:p>
          <a:p>
            <a:pPr marL="0" indent="0" algn="r">
              <a:buNone/>
            </a:pPr>
            <a:endParaRPr lang="sl-SI" sz="2000" b="1" dirty="0" smtClean="0"/>
          </a:p>
          <a:p>
            <a:pPr marL="0" indent="0" algn="r">
              <a:buNone/>
            </a:pPr>
            <a:r>
              <a:rPr lang="sl-SI" sz="2000" b="1" dirty="0" smtClean="0"/>
              <a:t>SEDAJ PA VESELO NA DELO.</a:t>
            </a:r>
          </a:p>
          <a:p>
            <a:endParaRPr lang="sl-SI" sz="2000" dirty="0" smtClean="0"/>
          </a:p>
          <a:p>
            <a:pPr>
              <a:buFontTx/>
              <a:buNone/>
            </a:pPr>
            <a:r>
              <a:rPr lang="sl-SI" u="sng" dirty="0" smtClean="0"/>
              <a:t/>
            </a:r>
            <a:br>
              <a:rPr lang="sl-SI" u="sng" dirty="0" smtClean="0"/>
            </a:br>
            <a:endParaRPr lang="sl-SI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2956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sl-SI" kern="120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VELIKA PREŠERNOVA NAGRADA -NAGRADA ZA UMETNIŠKE DOSEŽKE</a:t>
            </a:r>
            <a:endParaRPr lang="en-US" kern="1200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pic>
        <p:nvPicPr>
          <p:cNvPr id="94210" name="Picture 2" descr="http://www.delo.si/assets/media/picture/20110206/0206__PresernoveNagrade.jpg?rev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157412"/>
            <a:ext cx="44196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2514600" y="5696066"/>
            <a:ext cx="5334000" cy="646331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Prešernove nagrade podelijo na predvečer slovenskega kulturnega praznika. 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791200" cy="1219200"/>
          </a:xfrm>
        </p:spPr>
        <p:txBody>
          <a:bodyPr/>
          <a:lstStyle/>
          <a:p>
            <a:pPr algn="l"/>
            <a:r>
              <a:rPr lang="sl-SI" sz="2800" b="1" dirty="0" smtClean="0">
                <a:latin typeface="Candara" pitchFamily="34" charset="0"/>
              </a:rPr>
              <a:t>Navodila za zapis miselnega vzorca.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182029"/>
            <a:ext cx="6248400" cy="5181600"/>
          </a:xfrm>
        </p:spPr>
        <p:txBody>
          <a:bodyPr/>
          <a:lstStyle/>
          <a:p>
            <a:endParaRPr lang="sl-SI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800" dirty="0" smtClean="0"/>
              <a:t>Upam, da si uspešno našel/-a vse manjkajoče podatke.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800" dirty="0" smtClean="0"/>
              <a:t>Sedaj pa v zvezek oblikuj zapis o našem največjem slovenskem pesniku Francetu Prešernu.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sz="1800" dirty="0" smtClean="0"/>
              <a:t>Če česa ne boš vedel, vprašaj učiteljico.</a:t>
            </a:r>
          </a:p>
          <a:p>
            <a:pPr marL="0" indent="0" algn="ctr">
              <a:buNone/>
            </a:pPr>
            <a:endParaRPr lang="sl-SI" sz="2000" dirty="0" smtClean="0"/>
          </a:p>
          <a:p>
            <a:pPr marL="0" indent="0" algn="ctr">
              <a:buNone/>
            </a:pPr>
            <a:endParaRPr lang="sl-SI" sz="2000" dirty="0"/>
          </a:p>
          <a:p>
            <a:pPr marL="0" indent="0" algn="ctr">
              <a:buNone/>
            </a:pPr>
            <a:r>
              <a:rPr lang="sl-SI" sz="1800" b="1" dirty="0" smtClean="0"/>
              <a:t>Čaka te še eno presenečenje. </a:t>
            </a:r>
          </a:p>
          <a:p>
            <a:pPr marL="0" indent="0" algn="ctr">
              <a:buNone/>
            </a:pPr>
            <a:endParaRPr lang="sl-SI" sz="1800" b="1" dirty="0" smtClean="0"/>
          </a:p>
          <a:p>
            <a:pPr marL="0" indent="0" algn="ctr">
              <a:buNone/>
            </a:pPr>
            <a:r>
              <a:rPr lang="sl-SI" sz="1800" b="1" dirty="0" smtClean="0"/>
              <a:t>Te zanima kakšno?</a:t>
            </a:r>
          </a:p>
          <a:p>
            <a:pPr marL="0" indent="0" algn="ctr">
              <a:buNone/>
            </a:pPr>
            <a:endParaRPr lang="sl-SI" sz="1800" b="1" dirty="0" smtClean="0"/>
          </a:p>
          <a:p>
            <a:pPr marL="0" indent="0" algn="ctr">
              <a:buNone/>
            </a:pPr>
            <a:r>
              <a:rPr lang="sl-SI" sz="1800" b="1" dirty="0" smtClean="0"/>
              <a:t>Poglej na naslednjo stran.</a:t>
            </a:r>
          </a:p>
          <a:p>
            <a:endParaRPr lang="sl-SI" sz="2000" i="1" dirty="0" smtClean="0"/>
          </a:p>
          <a:p>
            <a:pPr>
              <a:buFontTx/>
              <a:buNone/>
            </a:pPr>
            <a:r>
              <a:rPr lang="sl-SI" u="sng" dirty="0" smtClean="0"/>
              <a:t/>
            </a:r>
            <a:br>
              <a:rPr lang="sl-SI" u="sng" dirty="0" smtClean="0"/>
            </a:br>
            <a:endParaRPr lang="sl-SI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		</a:t>
            </a:r>
            <a:r>
              <a:rPr lang="sl-SI" dirty="0" smtClean="0"/>
              <a:t>PREMETANKA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963290" y="13899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Premešaj vse črke in poskusi sestaviti </a:t>
            </a:r>
          </a:p>
          <a:p>
            <a:pPr algn="ctr"/>
            <a:r>
              <a:rPr lang="sl-SI" b="1" dirty="0" smtClean="0"/>
              <a:t>naslov Prešernovega dela, </a:t>
            </a:r>
            <a:r>
              <a:rPr lang="sl-SI" dirty="0" smtClean="0"/>
              <a:t>ki ga bomo spoznali pri pouku.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355874" y="2870537"/>
            <a:ext cx="5194252" cy="3200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 smtClean="0">
              <a:solidFill>
                <a:schemeClr val="tx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581400" y="3657600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T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867400" y="3472934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U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876800" y="4523663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R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581400" y="4708329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J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172200" y="4311085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A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724400" y="3657600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Š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5619206" y="5105915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K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2816237" y="4126419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A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858000" y="3883241"/>
            <a:ext cx="45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R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4669971" y="5205060"/>
            <a:ext cx="45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O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6858000" y="5105915"/>
            <a:ext cx="45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Z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3025242" y="3215188"/>
            <a:ext cx="45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A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4724400" y="3184219"/>
            <a:ext cx="45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M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6542314" y="3177933"/>
            <a:ext cx="45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U</a:t>
            </a:r>
            <a:endParaRPr lang="sl-SI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2988231" y="5389726"/>
            <a:ext cx="45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N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3922719" y="4192603"/>
            <a:ext cx="45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D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6099163" y="5475247"/>
            <a:ext cx="45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A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2266178" y="2302249"/>
            <a:ext cx="674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To je: </a:t>
            </a:r>
            <a:r>
              <a:rPr lang="sl-SI" dirty="0" smtClean="0">
                <a:solidFill>
                  <a:srgbClr val="92D050"/>
                </a:solidFill>
              </a:rPr>
              <a:t>______________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FFC000"/>
                </a:solidFill>
              </a:rPr>
              <a:t>_____________________</a:t>
            </a:r>
            <a:r>
              <a:rPr lang="sl-SI" dirty="0" smtClean="0"/>
              <a:t>. </a:t>
            </a:r>
            <a:endParaRPr lang="sl-SI" dirty="0"/>
          </a:p>
        </p:txBody>
      </p:sp>
      <p:sp>
        <p:nvSpPr>
          <p:cNvPr id="25" name="Elipsa 24"/>
          <p:cNvSpPr/>
          <p:nvPr/>
        </p:nvSpPr>
        <p:spPr>
          <a:xfrm>
            <a:off x="7683720" y="5423034"/>
            <a:ext cx="1296000" cy="1296000"/>
          </a:xfrm>
          <a:prstGeom prst="ellipse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schemeClr val="bg1"/>
                </a:solidFill>
              </a:rPr>
              <a:t>Ti je USPELO?</a:t>
            </a:r>
            <a:endParaRPr lang="sl-SI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422778" y="2662607"/>
            <a:ext cx="2188420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3276600" algn="l"/>
              </a:tabLst>
            </a:pPr>
            <a:r>
              <a:rPr lang="sl-SI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FRANCE PREŠEREN</a:t>
            </a:r>
            <a:endParaRPr lang="sl-S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 flipH="1" flipV="1">
            <a:off x="3180984" y="1515786"/>
            <a:ext cx="829471" cy="11340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>
            <a:endCxn id="14" idx="1"/>
          </p:cNvCxnSpPr>
          <p:nvPr/>
        </p:nvCxnSpPr>
        <p:spPr>
          <a:xfrm flipV="1">
            <a:off x="5367635" y="3123709"/>
            <a:ext cx="807910" cy="3917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5402755" y="4302397"/>
            <a:ext cx="537886" cy="151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/>
          <p:nvPr/>
        </p:nvCxnSpPr>
        <p:spPr>
          <a:xfrm flipH="1" flipV="1">
            <a:off x="4579958" y="1438279"/>
            <a:ext cx="23825" cy="11977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 flipH="1">
            <a:off x="3200401" y="5004075"/>
            <a:ext cx="528340" cy="360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/>
          <p:nvPr/>
        </p:nvCxnSpPr>
        <p:spPr>
          <a:xfrm>
            <a:off x="4587914" y="5188903"/>
            <a:ext cx="15869" cy="4498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puščični povezovalnik 41"/>
          <p:cNvCxnSpPr/>
          <p:nvPr/>
        </p:nvCxnSpPr>
        <p:spPr>
          <a:xfrm flipH="1" flipV="1">
            <a:off x="2813611" y="3435315"/>
            <a:ext cx="926016" cy="3752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puščični povezovalnik 48"/>
          <p:cNvCxnSpPr/>
          <p:nvPr/>
        </p:nvCxnSpPr>
        <p:spPr>
          <a:xfrm flipH="1" flipV="1">
            <a:off x="3317078" y="4192607"/>
            <a:ext cx="335231" cy="73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Skupina 50"/>
          <p:cNvGrpSpPr/>
          <p:nvPr/>
        </p:nvGrpSpPr>
        <p:grpSpPr>
          <a:xfrm>
            <a:off x="6781798" y="70552"/>
            <a:ext cx="2148616" cy="1023876"/>
            <a:chOff x="5919503" y="987960"/>
            <a:chExt cx="2556198" cy="1144166"/>
          </a:xfrm>
          <a:solidFill>
            <a:srgbClr val="996633"/>
          </a:solidFill>
        </p:grpSpPr>
        <p:sp>
          <p:nvSpPr>
            <p:cNvPr id="52" name="Elipsa 51"/>
            <p:cNvSpPr/>
            <p:nvPr/>
          </p:nvSpPr>
          <p:spPr>
            <a:xfrm>
              <a:off x="5919503" y="987960"/>
              <a:ext cx="2556198" cy="1144166"/>
            </a:xfrm>
            <a:prstGeom prst="ellipse">
              <a:avLst/>
            </a:prstGeom>
            <a:grpFill/>
            <a:ln>
              <a:solidFill>
                <a:srgbClr val="996633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53" name="Elipsa 4"/>
            <p:cNvSpPr/>
            <p:nvPr/>
          </p:nvSpPr>
          <p:spPr>
            <a:xfrm>
              <a:off x="6293848" y="1155520"/>
              <a:ext cx="1807505" cy="8090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b="1" kern="0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Zapis v zvezek.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55" name="Raven puščični povezovalnik 54"/>
          <p:cNvCxnSpPr/>
          <p:nvPr/>
        </p:nvCxnSpPr>
        <p:spPr>
          <a:xfrm flipV="1">
            <a:off x="4943255" y="1830843"/>
            <a:ext cx="514125" cy="8214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jeni pravokotnik 4"/>
          <p:cNvSpPr/>
          <p:nvPr/>
        </p:nvSpPr>
        <p:spPr>
          <a:xfrm>
            <a:off x="155903" y="309236"/>
            <a:ext cx="2953882" cy="1550298"/>
          </a:xfrm>
          <a:prstGeom prst="roundRect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305898" y="423434"/>
            <a:ext cx="2857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>
                <a:latin typeface="+mn-lt"/>
              </a:rPr>
              <a:t>RODIL SE JE ___________ V VASI VRBA NA GORENJSKEM.</a:t>
            </a:r>
          </a:p>
          <a:p>
            <a:pPr lvl="0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>
                <a:latin typeface="+mn-lt"/>
              </a:rPr>
              <a:t>UMRL JE ___________V KRANJU.</a:t>
            </a:r>
          </a:p>
        </p:txBody>
      </p:sp>
      <p:sp>
        <p:nvSpPr>
          <p:cNvPr id="10" name="Zaobljeni pravokotnik 9"/>
          <p:cNvSpPr/>
          <p:nvPr/>
        </p:nvSpPr>
        <p:spPr>
          <a:xfrm>
            <a:off x="3180984" y="136538"/>
            <a:ext cx="2782031" cy="1206776"/>
          </a:xfrm>
          <a:prstGeom prst="roundRect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212722" y="244988"/>
            <a:ext cx="269521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>
                <a:latin typeface="+mn-lt"/>
              </a:rPr>
              <a:t>ŠOLAL SE JE V __________, KJER </a:t>
            </a:r>
            <a:r>
              <a:rPr lang="sl-SI" altLang="sl-SI" sz="1400" dirty="0" smtClean="0">
                <a:latin typeface="+mn-lt"/>
              </a:rPr>
              <a:t>JE BIL VPISAN </a:t>
            </a:r>
            <a:r>
              <a:rPr lang="sl-SI" altLang="sl-SI" sz="1400" dirty="0">
                <a:latin typeface="+mn-lt"/>
              </a:rPr>
              <a:t>V __________KNJIGO. </a:t>
            </a:r>
          </a:p>
        </p:txBody>
      </p:sp>
      <p:sp>
        <p:nvSpPr>
          <p:cNvPr id="31" name="Zaobljeni pravokotnik 30"/>
          <p:cNvSpPr/>
          <p:nvPr/>
        </p:nvSpPr>
        <p:spPr>
          <a:xfrm>
            <a:off x="412426" y="2163243"/>
            <a:ext cx="2782031" cy="1155364"/>
          </a:xfrm>
          <a:prstGeom prst="roundRect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323860" y="2251117"/>
            <a:ext cx="295916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>
                <a:latin typeface="+mn-lt"/>
              </a:rPr>
              <a:t>PESNIKOVA </a:t>
            </a:r>
            <a:r>
              <a:rPr lang="sl-SI" altLang="sl-SI" sz="1400" dirty="0" smtClean="0">
                <a:latin typeface="+mn-lt"/>
              </a:rPr>
              <a:t>PESNIŠKA ZBIRKA SE IMENUJE </a:t>
            </a:r>
          </a:p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 smtClean="0">
                <a:latin typeface="+mn-lt"/>
              </a:rPr>
              <a:t>_______________</a:t>
            </a:r>
            <a:endParaRPr lang="sl-SI" altLang="sl-SI" sz="1400" dirty="0">
              <a:latin typeface="+mn-lt"/>
            </a:endParaRPr>
          </a:p>
        </p:txBody>
      </p:sp>
      <p:sp>
        <p:nvSpPr>
          <p:cNvPr id="34" name="Zaobljeni pravokotnik 33"/>
          <p:cNvSpPr/>
          <p:nvPr/>
        </p:nvSpPr>
        <p:spPr>
          <a:xfrm>
            <a:off x="241995" y="3764963"/>
            <a:ext cx="3041027" cy="868941"/>
          </a:xfrm>
          <a:prstGeom prst="roundRect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Zaobljeni pravokotnik 34"/>
          <p:cNvSpPr/>
          <p:nvPr/>
        </p:nvSpPr>
        <p:spPr>
          <a:xfrm>
            <a:off x="3262684" y="5743565"/>
            <a:ext cx="2526936" cy="849466"/>
          </a:xfrm>
          <a:prstGeom prst="roundRect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Zaobljeni pravokotnik 37"/>
          <p:cNvSpPr/>
          <p:nvPr/>
        </p:nvSpPr>
        <p:spPr>
          <a:xfrm>
            <a:off x="5963015" y="3885054"/>
            <a:ext cx="3058908" cy="2124445"/>
          </a:xfrm>
          <a:prstGeom prst="roundRect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Zaobljeni pravokotnik 38"/>
          <p:cNvSpPr/>
          <p:nvPr/>
        </p:nvSpPr>
        <p:spPr>
          <a:xfrm>
            <a:off x="6212915" y="2535018"/>
            <a:ext cx="2782031" cy="1107157"/>
          </a:xfrm>
          <a:prstGeom prst="roundRect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Zaobljeni pravokotnik 39"/>
          <p:cNvSpPr/>
          <p:nvPr/>
        </p:nvSpPr>
        <p:spPr>
          <a:xfrm>
            <a:off x="5546943" y="1411224"/>
            <a:ext cx="3457397" cy="890209"/>
          </a:xfrm>
          <a:prstGeom prst="roundRect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5423729" y="1495523"/>
            <a:ext cx="3720271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Aft>
                <a:spcPts val="800"/>
              </a:spcAft>
            </a:pPr>
            <a:r>
              <a:rPr lang="sl-SI" altLang="sl-SI" sz="1400" dirty="0">
                <a:latin typeface="+mn-lt"/>
              </a:rPr>
              <a:t>PO POKLICU JE BIL ____________.</a:t>
            </a:r>
          </a:p>
          <a:p>
            <a:pPr lvl="0" algn="ctr" eaLnBrk="0" hangingPunct="0">
              <a:spcAft>
                <a:spcPts val="800"/>
              </a:spcAft>
            </a:pPr>
            <a:r>
              <a:rPr lang="sl-SI" altLang="sl-SI" sz="1400" dirty="0">
                <a:latin typeface="+mn-lt"/>
              </a:rPr>
              <a:t>ŠTUDIJ JE KONČAL NA ___________.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6175545" y="2612767"/>
            <a:ext cx="2856770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 smtClean="0">
                <a:latin typeface="+mn-lt"/>
              </a:rPr>
              <a:t>NAJVEČJI </a:t>
            </a:r>
            <a:r>
              <a:rPr lang="sl-SI" altLang="sl-SI" sz="1400" dirty="0">
                <a:latin typeface="+mn-lt"/>
              </a:rPr>
              <a:t>SLOVENSKI PESNIK.</a:t>
            </a:r>
          </a:p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>
                <a:latin typeface="+mn-lt"/>
              </a:rPr>
              <a:t>NAPISAL JE VELIKO PESMI, BALADE, ROMANCE.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5986043" y="4093196"/>
            <a:ext cx="307151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>
                <a:latin typeface="+mn-lt"/>
              </a:rPr>
              <a:t>NAPISAL  JE </a:t>
            </a:r>
            <a:r>
              <a:rPr lang="sl-SI" altLang="sl-SI" sz="1400" dirty="0" smtClean="0">
                <a:latin typeface="+mn-lt"/>
              </a:rPr>
              <a:t>___________. </a:t>
            </a:r>
          </a:p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 smtClean="0">
                <a:latin typeface="+mn-lt"/>
              </a:rPr>
              <a:t>______ </a:t>
            </a:r>
            <a:r>
              <a:rPr lang="sl-SI" altLang="sl-SI" sz="1400" dirty="0">
                <a:latin typeface="+mn-lt"/>
              </a:rPr>
              <a:t>KITICA JE SEDAJ SLOVENSKA </a:t>
            </a:r>
            <a:r>
              <a:rPr lang="sl-SI" altLang="sl-SI" sz="1400" dirty="0" smtClean="0">
                <a:latin typeface="+mn-lt"/>
              </a:rPr>
              <a:t>HIMNA</a:t>
            </a:r>
            <a:r>
              <a:rPr lang="sl-SI" altLang="sl-SI" sz="1400" dirty="0">
                <a:latin typeface="+mn-lt"/>
              </a:rPr>
              <a:t>.</a:t>
            </a:r>
          </a:p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>
                <a:latin typeface="+mn-lt"/>
              </a:rPr>
              <a:t>ZDRAVLJICA IMA OBLIKO </a:t>
            </a:r>
          </a:p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>
                <a:latin typeface="+mn-lt"/>
              </a:rPr>
              <a:t>___________.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3610680" y="5859005"/>
            <a:ext cx="2277801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Aft>
                <a:spcPts val="800"/>
              </a:spcAft>
            </a:pPr>
            <a:r>
              <a:rPr lang="sl-SI" altLang="sl-SI" sz="1400" dirty="0">
                <a:latin typeface="+mn-lt"/>
              </a:rPr>
              <a:t>NAPISAL JE BALADO </a:t>
            </a:r>
          </a:p>
          <a:p>
            <a:pPr lvl="0" algn="just" eaLnBrk="0" hangingPunct="0">
              <a:spcAft>
                <a:spcPts val="800"/>
              </a:spcAft>
            </a:pPr>
            <a:r>
              <a:rPr lang="sl-SI" altLang="sl-SI" sz="1400" dirty="0" smtClean="0">
                <a:latin typeface="+mn-lt"/>
              </a:rPr>
              <a:t>_____________  ______.</a:t>
            </a:r>
            <a:endParaRPr lang="sl-SI" altLang="sl-SI" sz="1400" dirty="0">
              <a:latin typeface="+mn-lt"/>
            </a:endParaRPr>
          </a:p>
        </p:txBody>
      </p:sp>
      <p:sp>
        <p:nvSpPr>
          <p:cNvPr id="28" name="Pravokotnik 27"/>
          <p:cNvSpPr/>
          <p:nvPr/>
        </p:nvSpPr>
        <p:spPr>
          <a:xfrm>
            <a:off x="135993" y="3810525"/>
            <a:ext cx="32539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b="1" dirty="0">
                <a:latin typeface="+mn-lt"/>
              </a:rPr>
              <a:t>8. FEBRUAR </a:t>
            </a:r>
            <a:r>
              <a:rPr lang="sl-SI" altLang="sl-SI" sz="1400" dirty="0">
                <a:latin typeface="+mn-lt"/>
              </a:rPr>
              <a:t>JE </a:t>
            </a:r>
            <a:endParaRPr lang="sl-SI" altLang="sl-SI" sz="1400" dirty="0" smtClean="0">
              <a:latin typeface="+mn-lt"/>
            </a:endParaRPr>
          </a:p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 smtClean="0">
                <a:latin typeface="+mn-lt"/>
              </a:rPr>
              <a:t>SLOVENSKI KULTURNI </a:t>
            </a:r>
            <a:r>
              <a:rPr lang="sl-SI" altLang="sl-SI" sz="1400" dirty="0">
                <a:latin typeface="+mn-lt"/>
              </a:rPr>
              <a:t>PRAZNIK.</a:t>
            </a:r>
          </a:p>
        </p:txBody>
      </p:sp>
      <p:pic>
        <p:nvPicPr>
          <p:cNvPr id="1026" name="Picture 2" descr="Prikaži izvorno sli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41" y="3028782"/>
            <a:ext cx="1526131" cy="23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Zaobljeni pravokotnik 62"/>
          <p:cNvSpPr/>
          <p:nvPr/>
        </p:nvSpPr>
        <p:spPr>
          <a:xfrm>
            <a:off x="561899" y="5114463"/>
            <a:ext cx="2526936" cy="849466"/>
          </a:xfrm>
          <a:prstGeom prst="roundRect">
            <a:avLst/>
          </a:prstGeom>
          <a:ln>
            <a:solidFill>
              <a:srgbClr val="99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0" name="Pravokotnik 59"/>
          <p:cNvSpPr/>
          <p:nvPr/>
        </p:nvSpPr>
        <p:spPr>
          <a:xfrm>
            <a:off x="758924" y="5201892"/>
            <a:ext cx="20890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>
                <a:latin typeface="+mn-lt"/>
              </a:rPr>
              <a:t>OTROCI SO MU </a:t>
            </a:r>
            <a:r>
              <a:rPr lang="sl-SI" altLang="sl-SI" sz="1400" dirty="0" smtClean="0">
                <a:latin typeface="+mn-lt"/>
              </a:rPr>
              <a:t>REKLI</a:t>
            </a:r>
          </a:p>
          <a:p>
            <a:pPr lvl="0" algn="ctr" eaLnBrk="0" hangingPunct="0">
              <a:lnSpc>
                <a:spcPct val="150000"/>
              </a:lnSpc>
              <a:spcAft>
                <a:spcPts val="0"/>
              </a:spcAft>
            </a:pPr>
            <a:r>
              <a:rPr lang="sl-SI" altLang="sl-SI" sz="1400" dirty="0" smtClean="0">
                <a:latin typeface="+mn-lt"/>
              </a:rPr>
              <a:t>____    _________. </a:t>
            </a:r>
            <a:endParaRPr lang="sl-SI" altLang="sl-SI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1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4"/>
          <p:cNvSpPr>
            <a:spLocks noChangeArrowheads="1"/>
          </p:cNvSpPr>
          <p:nvPr/>
        </p:nvSpPr>
        <p:spPr bwMode="auto">
          <a:xfrm>
            <a:off x="2743200" y="2133600"/>
            <a:ext cx="4724400" cy="1754326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bg1"/>
                </a:solidFill>
                <a:latin typeface="+mn-lt"/>
              </a:rPr>
              <a:t>Viri: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+mn-lt"/>
                <a:hlinkClick r:id="rId2"/>
              </a:rPr>
              <a:t>France </a:t>
            </a:r>
            <a:r>
              <a:rPr lang="sl-SI" dirty="0">
                <a:solidFill>
                  <a:schemeClr val="bg1"/>
                </a:solidFill>
                <a:latin typeface="+mn-lt"/>
                <a:hlinkClick r:id="rId2"/>
              </a:rPr>
              <a:t>Prešeren : Poezije (preseren.net</a:t>
            </a:r>
            <a:r>
              <a:rPr lang="sl-SI" dirty="0" smtClean="0">
                <a:solidFill>
                  <a:schemeClr val="bg1"/>
                </a:solidFill>
                <a:latin typeface="+mn-lt"/>
                <a:hlinkClick r:id="rId2"/>
              </a:rPr>
              <a:t>)</a:t>
            </a:r>
            <a:endParaRPr lang="sl-SI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err="1" smtClean="0">
                <a:solidFill>
                  <a:schemeClr val="bg1"/>
                </a:solidFill>
                <a:latin typeface="+mn-lt"/>
              </a:rPr>
              <a:t>Wikipedia</a:t>
            </a:r>
            <a:endParaRPr lang="sl-SI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+mn-lt"/>
              </a:rPr>
              <a:t>spletne </a:t>
            </a:r>
            <a:r>
              <a:rPr lang="sl-SI" dirty="0">
                <a:solidFill>
                  <a:schemeClr val="bg1"/>
                </a:solidFill>
                <a:latin typeface="+mn-lt"/>
              </a:rPr>
              <a:t>strani o </a:t>
            </a:r>
            <a:r>
              <a:rPr lang="sl-SI" dirty="0" smtClean="0">
                <a:solidFill>
                  <a:schemeClr val="bg1"/>
                </a:solidFill>
                <a:latin typeface="+mn-lt"/>
              </a:rPr>
              <a:t>Prešernu,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bg1"/>
                </a:solidFill>
                <a:latin typeface="+mn-lt"/>
              </a:rPr>
              <a:t>YouTube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Slika 12" descr="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572000"/>
            <a:ext cx="204848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KDAJ IN KJE SE JE RODIL NAŠ PESNIK? </a:t>
            </a:r>
            <a:endParaRPr lang="en-US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4400" dirty="0" smtClean="0">
              <a:solidFill>
                <a:srgbClr val="996633"/>
              </a:solidFill>
              <a:latin typeface="Candara" pitchFamily="34" charset="0"/>
            </a:endParaRPr>
          </a:p>
          <a:p>
            <a:pPr eaLnBrk="1" hangingPunct="1"/>
            <a:endParaRPr lang="en-US" sz="4400" dirty="0" smtClean="0">
              <a:solidFill>
                <a:srgbClr val="996633"/>
              </a:solidFill>
              <a:latin typeface="Candara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90365"/>
            <a:ext cx="4524375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jeZBesedilom 1"/>
          <p:cNvSpPr txBox="1"/>
          <p:nvPr/>
        </p:nvSpPr>
        <p:spPr>
          <a:xfrm>
            <a:off x="6291262" y="1456826"/>
            <a:ext cx="26384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</a:t>
            </a:r>
            <a:r>
              <a:rPr lang="sl-SI" dirty="0" smtClean="0"/>
              <a:t>o je pesnikova rojstna </a:t>
            </a:r>
          </a:p>
          <a:p>
            <a:r>
              <a:rPr lang="sl-SI" dirty="0" smtClean="0"/>
              <a:t>hiša. </a:t>
            </a:r>
            <a:r>
              <a:rPr lang="sl-SI" dirty="0"/>
              <a:t>Nahaja se v vasi </a:t>
            </a:r>
            <a:endParaRPr lang="sl-SI" dirty="0" smtClean="0"/>
          </a:p>
          <a:p>
            <a:r>
              <a:rPr lang="sl-SI" b="1" dirty="0" smtClean="0"/>
              <a:t>Vrba </a:t>
            </a:r>
            <a:r>
              <a:rPr lang="sl-SI" b="1" dirty="0"/>
              <a:t>na </a:t>
            </a:r>
            <a:r>
              <a:rPr lang="sl-SI" b="1" dirty="0" smtClean="0"/>
              <a:t>Gorenjskem. </a:t>
            </a:r>
          </a:p>
          <a:p>
            <a:pPr eaLnBrk="1" hangingPunct="1">
              <a:defRPr/>
            </a:pPr>
            <a:endParaRPr lang="sl-SI" dirty="0" smtClean="0"/>
          </a:p>
          <a:p>
            <a:pPr eaLnBrk="1" hangingPunct="1">
              <a:defRPr/>
            </a:pPr>
            <a:r>
              <a:rPr lang="sl-SI" dirty="0" smtClean="0"/>
              <a:t>Pesnik </a:t>
            </a:r>
            <a:r>
              <a:rPr lang="sv-SE" dirty="0" smtClean="0"/>
              <a:t>se </a:t>
            </a:r>
            <a:r>
              <a:rPr lang="sv-SE" dirty="0"/>
              <a:t>je rodil v kmečki družini, kot tretji otrok in prvi sin Mine in Šimna Prešerna</a:t>
            </a:r>
            <a:r>
              <a:rPr lang="sv-SE" dirty="0" smtClean="0"/>
              <a:t>.</a:t>
            </a:r>
            <a:endParaRPr lang="sl-SI" dirty="0" smtClean="0"/>
          </a:p>
          <a:p>
            <a:pPr eaLnBrk="1" hangingPunct="1">
              <a:defRPr/>
            </a:pPr>
            <a:endParaRPr lang="sl-SI" dirty="0"/>
          </a:p>
          <a:p>
            <a:pPr eaLnBrk="1" hangingPunct="1">
              <a:defRPr/>
            </a:pPr>
            <a:r>
              <a:rPr lang="sl-SI" dirty="0"/>
              <a:t>Domači hiši so rekli </a:t>
            </a:r>
            <a:r>
              <a:rPr lang="sl-SI" b="1" dirty="0"/>
              <a:t>Pri Ribičevih.</a:t>
            </a:r>
            <a:r>
              <a:rPr lang="sv-SE" b="1" dirty="0"/>
              <a:t> </a:t>
            </a:r>
            <a:endParaRPr lang="sl-SI" b="1" dirty="0"/>
          </a:p>
          <a:p>
            <a:endParaRPr lang="sl-SI" dirty="0"/>
          </a:p>
          <a:p>
            <a:r>
              <a:rPr lang="sl-SI" dirty="0" smtClean="0"/>
              <a:t>Na hiši se nahaja spominska tabla z napisom, kdaj se je pesnik rodil.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124200" y="5410200"/>
            <a:ext cx="2638425" cy="978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</a:t>
            </a:r>
            <a:r>
              <a:rPr lang="sl-SI" b="1" dirty="0" smtClean="0">
                <a:solidFill>
                  <a:schemeClr val="tx1"/>
                </a:solidFill>
              </a:rPr>
              <a:t>NALOGA :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Poišči datum in </a:t>
            </a:r>
            <a:r>
              <a:rPr lang="sl-SI" dirty="0" smtClean="0">
                <a:solidFill>
                  <a:schemeClr val="tx1"/>
                </a:solidFill>
              </a:rPr>
              <a:t>letnico pesnikovega rojstva.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5" y="152400"/>
            <a:ext cx="3799416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29" y="1143000"/>
            <a:ext cx="3202519" cy="240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05" y="3124200"/>
            <a:ext cx="3686176" cy="27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019800" y="3886200"/>
            <a:ext cx="2656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Njegova hiša je sedaj </a:t>
            </a:r>
            <a:r>
              <a:rPr lang="sl-SI" b="1" dirty="0" smtClean="0"/>
              <a:t>muzej. </a:t>
            </a:r>
          </a:p>
          <a:p>
            <a:r>
              <a:rPr lang="sl-SI" dirty="0" smtClean="0"/>
              <a:t>Številni Slovenci in turisti si lahko ogledajo notranjost. </a:t>
            </a:r>
          </a:p>
          <a:p>
            <a:r>
              <a:rPr lang="sl-SI" dirty="0" smtClean="0"/>
              <a:t>V njej so razstavljena pomembna </a:t>
            </a:r>
          </a:p>
          <a:p>
            <a:r>
              <a:rPr lang="sl-SI" dirty="0" smtClean="0"/>
              <a:t>Prešernova dela. </a:t>
            </a:r>
            <a:endParaRPr lang="sl-SI" dirty="0"/>
          </a:p>
        </p:txBody>
      </p:sp>
      <p:pic>
        <p:nvPicPr>
          <p:cNvPr id="7" name="Slika 13" descr="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1660" y="5546824"/>
            <a:ext cx="1438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1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3483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PESNIKOVO ŠOLANJE</a:t>
            </a:r>
            <a:endParaRPr lang="en-US" dirty="0" smtClean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Picture 10" descr="http://www.silcportal.si/wp-content/uploads/Spominska_plosca_France_Prese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4331"/>
            <a:ext cx="4663017" cy="349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avokotnik 1"/>
          <p:cNvSpPr/>
          <p:nvPr/>
        </p:nvSpPr>
        <p:spPr>
          <a:xfrm>
            <a:off x="4748562" y="1294331"/>
            <a:ext cx="44158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l-SI" altLang="sl-SI" dirty="0" smtClean="0"/>
              <a:t>Mama si je želela, da bi postal duhovnik.</a:t>
            </a:r>
          </a:p>
          <a:p>
            <a:pPr eaLnBrk="1" hangingPunct="1"/>
            <a:endParaRPr lang="sl-SI" altLang="sl-SI" dirty="0"/>
          </a:p>
          <a:p>
            <a:pPr eaLnBrk="1" hangingPunct="1"/>
            <a:r>
              <a:rPr lang="sl-SI" altLang="sl-SI" dirty="0"/>
              <a:t>Ko je dopolnil </a:t>
            </a:r>
            <a:r>
              <a:rPr lang="sl-SI" altLang="sl-SI" dirty="0" smtClean="0"/>
              <a:t>8 </a:t>
            </a:r>
            <a:r>
              <a:rPr lang="sl-SI" altLang="sl-SI" dirty="0"/>
              <a:t>let, je moral zapustiti </a:t>
            </a:r>
            <a:r>
              <a:rPr lang="sl-SI" altLang="sl-SI" dirty="0" smtClean="0"/>
              <a:t>dom</a:t>
            </a:r>
          </a:p>
          <a:p>
            <a:pPr eaLnBrk="1" hangingPunct="1"/>
            <a:r>
              <a:rPr lang="sl-SI" altLang="sl-SI" dirty="0" smtClean="0"/>
              <a:t>in </a:t>
            </a:r>
            <a:r>
              <a:rPr lang="sl-SI" altLang="sl-SI" dirty="0"/>
              <a:t>se preseliti k staremu stricu Jožefu, ki je bil tedaj župnik</a:t>
            </a:r>
            <a:r>
              <a:rPr lang="sl-SI" altLang="sl-SI" dirty="0" smtClean="0"/>
              <a:t>. </a:t>
            </a:r>
          </a:p>
          <a:p>
            <a:pPr eaLnBrk="1" hangingPunct="1"/>
            <a:r>
              <a:rPr lang="sl-SI" altLang="sl-SI" dirty="0" smtClean="0"/>
              <a:t>To je bilo v vasici Kopanj pri Grosupljem.</a:t>
            </a:r>
          </a:p>
          <a:p>
            <a:pPr eaLnBrk="1" hangingPunct="1"/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Osnovno šolo je obiskoval v R_________ in ker je bil odličen učenec, se je vpisal v ________________.</a:t>
            </a:r>
          </a:p>
          <a:p>
            <a:pPr eaLnBrk="1" hangingPunct="1"/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l-SI" dirty="0"/>
              <a:t>Leta 1812 je šolanje nadaljeval </a:t>
            </a:r>
            <a:r>
              <a:rPr lang="sl-SI" dirty="0" smtClean="0"/>
              <a:t>v </a:t>
            </a:r>
          </a:p>
          <a:p>
            <a:pPr eaLnBrk="1" hangingPunct="1"/>
            <a:r>
              <a:rPr lang="sl-SI" dirty="0" smtClean="0"/>
              <a:t>gimnaziji v Ljubljani.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810000" y="5410200"/>
            <a:ext cx="4495800" cy="978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</a:t>
            </a:r>
            <a:r>
              <a:rPr lang="sl-SI" b="1" dirty="0" smtClean="0">
                <a:solidFill>
                  <a:schemeClr val="tx1"/>
                </a:solidFill>
              </a:rPr>
              <a:t>NALOGA :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Poišči kraj, kjer je obiskoval osnovno šolo in ime knjige, v katero je bil vpisan. 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beta1.finance-on.net/pics/cache_pr/preseren_povhe.1323367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95117"/>
            <a:ext cx="3290407" cy="432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avokotnik 1"/>
          <p:cNvSpPr/>
          <p:nvPr/>
        </p:nvSpPr>
        <p:spPr>
          <a:xfrm>
            <a:off x="4572000" y="1600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sl-SI" altLang="sl-SI" dirty="0"/>
              <a:t>Prešeren ni izpolnil materine želje. </a:t>
            </a:r>
            <a:endParaRPr lang="sl-SI" altLang="sl-SI" dirty="0" smtClean="0"/>
          </a:p>
          <a:p>
            <a:pPr eaLnBrk="1" hangingPunct="1"/>
            <a:endParaRPr lang="sl-SI" altLang="sl-SI" dirty="0"/>
          </a:p>
          <a:p>
            <a:pPr lvl="0"/>
            <a:r>
              <a:rPr lang="sl-SI" dirty="0"/>
              <a:t>Po končani osnovni šoli je odšel na </a:t>
            </a:r>
            <a:r>
              <a:rPr lang="sl-SI" dirty="0" smtClean="0"/>
              <a:t>__________ študirat pravo.</a:t>
            </a:r>
          </a:p>
          <a:p>
            <a:pPr lvl="0"/>
            <a:endParaRPr lang="sl-SI" dirty="0"/>
          </a:p>
          <a:p>
            <a:pPr lvl="0"/>
            <a:r>
              <a:rPr lang="sl-SI" dirty="0"/>
              <a:t>Po končanem študiju se je v Ljubljani zaposlil kot </a:t>
            </a:r>
            <a:r>
              <a:rPr lang="sl-SI" dirty="0" smtClean="0"/>
              <a:t>_________.</a:t>
            </a:r>
          </a:p>
          <a:p>
            <a:pPr lvl="0"/>
            <a:endParaRPr lang="sl-SI" dirty="0"/>
          </a:p>
          <a:p>
            <a:pPr lvl="0"/>
            <a:r>
              <a:rPr lang="sl-SI" dirty="0" smtClean="0"/>
              <a:t>Ko </a:t>
            </a:r>
            <a:r>
              <a:rPr lang="sl-SI" dirty="0"/>
              <a:t>je bil star 24 let, je poskušal napisati prvo pesem. </a:t>
            </a:r>
          </a:p>
          <a:p>
            <a:pPr eaLnBrk="1" hangingPunct="1"/>
            <a:endParaRPr lang="sl-SI" altLang="sl-SI" dirty="0" smtClean="0"/>
          </a:p>
          <a:p>
            <a:pPr eaLnBrk="1" hangingPunct="1"/>
            <a:endParaRPr lang="sl-SI" altLang="sl-SI" dirty="0"/>
          </a:p>
        </p:txBody>
      </p:sp>
      <p:sp>
        <p:nvSpPr>
          <p:cNvPr id="5" name="Pravokotnik 4"/>
          <p:cNvSpPr/>
          <p:nvPr/>
        </p:nvSpPr>
        <p:spPr>
          <a:xfrm>
            <a:off x="3733800" y="5342165"/>
            <a:ext cx="3657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</a:t>
            </a:r>
            <a:r>
              <a:rPr lang="sl-SI" b="1" dirty="0" smtClean="0">
                <a:solidFill>
                  <a:schemeClr val="tx1"/>
                </a:solidFill>
              </a:rPr>
              <a:t>NALOGA :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Kaj je bil po poklicu in v katerem mestu je študiral za svoj poklic?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KAKŠEN JE BIL PESNIK?</a:t>
            </a:r>
            <a:endParaRPr lang="en-US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pic>
        <p:nvPicPr>
          <p:cNvPr id="5" name="Picture 6" descr="http://files.lifestylenatural.com/users/147/fi/figa-12813625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5133954"/>
            <a:ext cx="2362200" cy="1624012"/>
          </a:xfrm>
          <a:noFill/>
        </p:spPr>
      </p:pic>
      <p:sp>
        <p:nvSpPr>
          <p:cNvPr id="2" name="Pravokotnik 1"/>
          <p:cNvSpPr/>
          <p:nvPr/>
        </p:nvSpPr>
        <p:spPr>
          <a:xfrm>
            <a:off x="5487987" y="1402139"/>
            <a:ext cx="31988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Poleg svojih pesniških sposobnosti in vrlin pa je imel zelo rad otroke. </a:t>
            </a:r>
            <a:endParaRPr lang="sl-SI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 je bil zelo radodaren. </a:t>
            </a:r>
            <a:endParaRPr lang="sl-SI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sl-SI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Vedno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imel poln žep 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sadežev, ki so na sliki.</a:t>
            </a:r>
          </a:p>
          <a:p>
            <a:pPr algn="just">
              <a:spcAft>
                <a:spcPts val="0"/>
              </a:spcAft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Vsakič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 je šel mimo otrok jim 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jih je razdelil.</a:t>
            </a:r>
          </a:p>
          <a:p>
            <a:pPr algn="just">
              <a:spcAft>
                <a:spcPts val="0"/>
              </a:spcAft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Zaradi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tega početja so ga otroci </a:t>
            </a: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klicali _________.</a:t>
            </a:r>
            <a:endParaRPr lang="sl-SI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3000375" y="5374460"/>
            <a:ext cx="333375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Kako so pesnika klicali otroci?</a:t>
            </a:r>
          </a:p>
        </p:txBody>
      </p:sp>
      <p:pic>
        <p:nvPicPr>
          <p:cNvPr id="8" name="Picture 8" descr="http://grison.blog.siol.net/files/2006/12/preser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17638"/>
            <a:ext cx="2897783" cy="3535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3" descr="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3872" y="105318"/>
            <a:ext cx="1471528" cy="132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PESNIKOV PRIJATELJ</a:t>
            </a:r>
            <a:endParaRPr lang="en-US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Picture 5" descr="matija_c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2156957" cy="292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094356" y="18309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sl-SI" altLang="sl-SI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l-SI" alt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jegov prijatelj je bil M______ Č______.</a:t>
            </a:r>
          </a:p>
          <a:p>
            <a:pPr eaLnBrk="1" hangingPunct="1"/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Ta ga je spodbujal, naj piše odlične in zahtevne pesmi v slovenščini.</a:t>
            </a: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138961" y="34312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</a:rPr>
              <a:t>1835 je bilo Prešernovo nesrečno leto. Njegov najbližji prijatelj se je utopil </a:t>
            </a:r>
            <a:r>
              <a:rPr lang="sl-SI" dirty="0">
                <a:latin typeface="Arial" panose="020B0604020202020204" pitchFamily="34" charset="0"/>
              </a:rPr>
              <a:t>med kopanjem </a:t>
            </a:r>
            <a:r>
              <a:rPr lang="sl-SI" dirty="0" smtClean="0">
                <a:latin typeface="Arial" panose="020B0604020202020204" pitchFamily="34" charset="0"/>
              </a:rPr>
              <a:t>v Savi in zato mu je kasneje spesnil pesnitev </a:t>
            </a:r>
            <a:r>
              <a:rPr lang="sl-SI" b="1" dirty="0" smtClean="0">
                <a:latin typeface="Arial" panose="020B0604020202020204" pitchFamily="34" charset="0"/>
              </a:rPr>
              <a:t>Krst pri Savici. </a:t>
            </a:r>
          </a:p>
          <a:p>
            <a:endParaRPr lang="sl-SI" dirty="0">
              <a:latin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</a:rPr>
              <a:t>Še istega leta se je njegova ljubezen Julija poročila z bogatim trgovcem. </a:t>
            </a:r>
          </a:p>
        </p:txBody>
      </p:sp>
      <p:sp>
        <p:nvSpPr>
          <p:cNvPr id="6" name="AutoShape 2" descr="data:image/jpeg;base64,/9j/4AAQSkZJRgABAQAAAQABAAD/2wCEAAkGBwgHBgkIBwgKCgkLDRYPDQwMDRsUFRAWIB0iIiAdHx8kKDQsJCYxJx8fLT0tMTU3Ojo6Iys/RD84QzQ5OjcBCgoKDQwNGg8PGjclHyU3Nzc3Nzc3Nzc3Nzc3Nzc3Nzc3Nzc3Nzc3Nzc3Nzc3Nzc3Nzc3Nzc3Nzc3Nzc3Nzc3N//AABEIAKAAhAMBIgACEQEDEQH/xAAbAAACAwEBAQAAAAAAAAAAAAADBAIFBgABB//EADYQAAEEAQMCBAQEBQQDAAAAAAEAAgMRIQQSMQVBEyJRYQYycZEUI0KBUmKhseFDcsHwFTM0/8QAFwEBAQEBAAAAAAAAAAAAAAAAAQACA//EABwRAQEBAQADAQEAAAAAAAAAAAABEQIhMUESUf/aAAwDAQACEQMRAD8Axh3ZvspMNZCI8YchgLCTDSTnAUvBHZdEbdRyEdrfThBAqsUpsBBGEbYQcrqO6googuNFTtwduCmxnFj91NuwkjeLHZQeAurCmx7m8lE2Db5c/RcY7CyXomccBe+K5Q8Ohd57BcWlSGa+lLxiRQ/uhNBGVLaS2xhVSD5TYRoZMG0rICK9VKMuIIdX7KT3UPBeKdWFyXkDi7/C5KL+HuukFzNr03H8vHbk90rNbX4SEo2E3XNJpgAAwloydwGapMi2tCik4AYH3Q3yMhG55UNRN4UW79XYeqr3GWZxLzZH2Rg1OfXyPcRH5QlXPf4gc55J9bUnNI5GPZeNZeQ2valvAc0+unhjcI3Ajtu7IsHU9RHQl2uF90CKK8VWPRevge7lpI9giyJd6XWQztyAD3CfbDC9tvLgfYWs1AKIFG75taeFuyJou7HIWK1C0kYZ8xx2QS4V7J6SO+ySlbVgf0QQXDIsqTaBKi7nK5tkpDyUeblcozB2/BXJRUuLQc3ikB+XhFcCTRXvhjeEh7G1Ga01Z+y5pAGESMWy0FX68/mtbXABQYo7AFm7yi6h2+dxORwF705kb9TU7i1gOaT8DdfDfw9odT0+5o79+6uoPhPpGnfvbpg5w/iNprokcDNFH+HNtIBv1Vkc91xtuukij1HQOmueXfh2A+wVRr/hjSmzADGfS8LVyi0hPu9RaNqsj531HpL9GT5iR7BQ6HqS50kDz8mQtF1+/DO8H9gsz0SG+o6qT+GxS6y7GPS5c+w6kjLiyTSYmcQ41hKTOF5QXhy0ZKgD5yB3Ki6SyAuZl7s9qSEZi4P57LkPUX4mbul6pI4vPYr0C5KNAeqG8inbTSg6SnZ79lpGhV4TENbDaS3YB+6ZheA02hK2SJwkkuw3dzSFFCXzhrXVZwStvoodLP0WXxYt7sgC6sk+v2SWh+GJtpnlaGAnDSbICP0sbD4a079H0yON7g484THUdTHCzfNqTC32cB/dT0TNunY3iglup9H0nUCx2oL7jddA4P8A2lx+unwKHWTOxHqRL/vaL+4RJ9V+G08mo1ApkbbJ9VKDSNOr8YtFBtAFe9dh/E9J1MQAP5Zq/VQYXqPUZepFz36qOCEcRNouP1VRBq5YJ5dPbQHvBJGLVhoNG2aCU7R+YKN+ilpukGLUDVHaQeC5t0u0xkxJE7aCcYSUzTZVrL+YDdEpKZmdqNSvolyngOJ4U5G7OB3Qje51pCE0h355peKM/wA481Y9VyUDISwODubQpHedqPqae9xFV6hC2ebixSQM2i2g5MxfIR3UI4wRk4+iYhiJOOyKVv0TVRRl0GodtbIRRuha1k4e3SAeKDR8lr5H17V3OIB8jOa7uVj8PfEbopY4upySy6cCmOJ/9Z7E+yzeLfK19O6frGzsoG3NwU68BYzpvUZNLqyx4DWk3nuPUeq1unmE7NzTjkFc7Mble7iCSeAhTaiIwO3u22P1CkVzw3FGvWlXdY8CfTOhkBI2mgGnnsjDWU6a0iOUNzEHEA+uU9A98sIZ+kceyCQ3SaKR4btY0cFT6bI06cN/1KBK6MJOibVV+6WLA67T9eYWlNQW2dthSV+oAD2+VLSV4hCalduwOyUcQHEn0TEU1DnbxRxS8XTC39uFyQZfpSSaGFBkJBo1jsrGWg7aCKUasjIr6K1F2sHhgnAU5XDTaeWUm6bY+vZGfFtYNpoXwq3rs5j07YxQDzf1pXtM5qHGVxLgbJsqEFxuGbClM8O47KIbtDTxa6MtR0PrH4eNul1kLdVoib8NxpzPdju39l9E+HH6DVROPTNa+RoyYZz52f4XyvQsGpj8SIfmRi5WDu3+Mf8AP39UZsk+neNRppHMkZw5hIcFjrmUy4+xSjwXNa9zQX3tF80qXqjZ2smfuBG3gLJ6f45nvT/+SiE5iupW+V+RRscJjqPxppJ4SyGCZznfxYXP8XWv0X15kna3S72saTvle801jB6qw0Xhxadpgf4kbhiSqtYjqHUJtVI5j/I052Dj9/VWvwvr3Pa7SSvsNywk/dbvPga0zpd37JSc8kcotikJ/mWSQc6jwlXEGY2rGRlmjwEnPEGuJ9ExFpfmwAuUZxTxfNLkhZEAkUST3sL0xgMLtuVPOSRXuoyO3taLyghtlsVtH7ql+In7Z4Wuz5TgKyLnBzqzaqOtyB00XBO3N9lqQVVim5Aqz6KT2tPPPZGjyCpFvbbmltkXpsz9NMJYnFjmcOHZXx0g6rpnavpLanibc+jbyR3fGO49R27LMhxYXtLQNwpWHStdL0/Usn08hjkYbB9CipCUNczfeRmkMOa5hPf2W01+h0PxBoJerdODINdEzdqtO35XfzD7LHGEiyG3XqjTiPU4jHrsg5aP7IOnm/DaiKZuC1y0PX9ODqY3kfNG04+gVDqNG9tEA1z9Ey6Gyhk8RjXjhwsKQcfMKpVnQZzLp2ROdTmGv2Vs5lH5v6LnW4g1v2SupAJdj1RzJhBJtxtSKyRtftNn5V6ozFrXD3C5OgeSQCz7Kvk1YZIfZC6rqjC8NjIJHPsqyWd08fmwfZakWj6zqdjbE7CqvEklkLpD7WpkG/kBv1XSxED8v6haZTDqNNz6qbpntdbq+q7T1Y3Z9QiPY17QT7qSDz4rx9UUx7DbnENGUFjQDuNEhGme7aBuwMqS0+Fep/hOtRve78p52SD+V2FvXdIhPTtTpGxtvIa4Nzg2D/VfKoSB5nHPIK+q/CXUR1DpcbnOBkDPCf8AUDB+xH2XPv8ArfKh+J9MYdHoHuG13gtBHvQWdwIDI44NrZ/HoDenaaUctLQPtSwUjzLENpx3VwOizdZJC/dC4tFrRdI6i7VRljzcje6ze0WMWB7Jnp2pMWrHYHBAFLVgadzhRUHZ4XE23j0Xm5oBtYJHUA+JkXQ9Vy7UPIk4vHK5KVuoidK62jJyUIwngNNK1kjseZxcSUV0DTFV0eOVrcZxnzBk1ZzwF467II7UFcTaUAVgD13Kvnh52tFD7J1FIWkSBhAbZ5R45NrdrmFzQcOBXjQaDdgxyQiteHHbn7K1Il7aL6uv01yuZCZGHfVuPATEcLTz370mIY4yTvkrkWBwrURMbWGm5rurv4W6r+A1rWvPklcAR6G8FIPjb+h3lGL9UMMfvB4APoj2W3+PXh3QYSD/AKuP6rBNbtj8v6sYWn6j1AdQ+HtPBuBljk8/0pVI0rXRhwFOHGeVnnxDVM5uw2vImjxNwAq8q0fpt3zKH4cteeK+i1oxeaRjZNMDuFrnsDd26vZKdPc6M7buyn9SaaTxhYpit1EbS8HHC8Q5nPc4HaeFykLIx7izwnAD9VjJXrpLBFDd6FE8aAVc8ZrAO4LnyaMgkyRFwGDvWkCAxoaZByOA7uhPawxNBY66vi1MQ6d5/wDrb2xdrmQRDH4luf5lAAQOc/a1jnAngBc/TtALhG30xgp6OKFot0ox/OpmOFxNTN3Xg77VqxWhgayy2/8Aa5MRmB9N2Fhquw+5RxELrewtBu/RBkjZGXNdZcRy2tpKVhqOJrGB3hmvvahsje7y+U9qUNPJ4dbXD33Gk20xyPG4bT7uvKyQiwsbkUTk/VRkjIDcFp+iec9rgQ57QBiibwgvFYZjOXF3bt3QcBZHH8pB3IgZA6w5lu7F1ALmN2uJe4gHDu6HLDbiGhwaeNxCknC5lhsZA/ZNyxA0ZMhLxaYxEP8AMB9MBOA22nccfVVRXUu2uaAAKbwF4mNRG3c3z/pC5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343400" y="5816060"/>
            <a:ext cx="3435022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Kdo je bil pesnikov prijatelj?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45995" y="17842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PESNIKOVA LJUBEZEN</a:t>
            </a:r>
            <a:endParaRPr lang="en-US" dirty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Picture 5" descr="julija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24" y="1295400"/>
            <a:ext cx="2933700" cy="3777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3707674" y="5486400"/>
            <a:ext cx="3886200" cy="829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TVOJA NALOGA :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Kje v Ljubljani najdemo Julijin kip?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2286000" y="1949012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Zaljubljen je bil v hčerko bogatega trgovca, bogato meščanko, ki je postala neizpolnjena ljubezen njegovega življenja. </a:t>
            </a:r>
          </a:p>
          <a:p>
            <a:endParaRPr lang="sl-SI" dirty="0"/>
          </a:p>
          <a:p>
            <a:r>
              <a:rPr lang="sl-SI" dirty="0" smtClean="0"/>
              <a:t>Napisal ji je izredno lepo in zelo zahtevno pesem </a:t>
            </a:r>
            <a:r>
              <a:rPr lang="sl-SI" b="1" dirty="0" smtClean="0"/>
              <a:t>Sonetni venec. </a:t>
            </a:r>
          </a:p>
          <a:p>
            <a:endParaRPr lang="sl-SI" dirty="0"/>
          </a:p>
          <a:p>
            <a:r>
              <a:rPr lang="sl-SI" dirty="0" smtClean="0"/>
              <a:t>Julijini mami Prešeren ni bil všeč, saj je bil preveč reven zanjo.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FFFF00"/>
    </a:accent1>
    <a:accent2>
      <a:srgbClr val="333399"/>
    </a:accent2>
    <a:accent3>
      <a:srgbClr val="FFFFFF"/>
    </a:accent3>
    <a:accent4>
      <a:srgbClr val="000000"/>
    </a:accent4>
    <a:accent5>
      <a:srgbClr val="FFFFAA"/>
    </a:accent5>
    <a:accent6>
      <a:srgbClr val="2D2D8A"/>
    </a:accent6>
    <a:hlink>
      <a:srgbClr val="FFFF00"/>
    </a:hlink>
    <a:folHlink>
      <a:srgbClr val="99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1268</Words>
  <Application>Microsoft Office PowerPoint</Application>
  <PresentationFormat>Diaprojekcija na zaslonu (4:3)</PresentationFormat>
  <Paragraphs>249</Paragraphs>
  <Slides>24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1" baseType="lpstr">
      <vt:lpstr>Arial</vt:lpstr>
      <vt:lpstr>Candara</vt:lpstr>
      <vt:lpstr>Century Gothic</vt:lpstr>
      <vt:lpstr>Monotype Corsiva</vt:lpstr>
      <vt:lpstr>Tahoma</vt:lpstr>
      <vt:lpstr>Times New Roman</vt:lpstr>
      <vt:lpstr>Default Design</vt:lpstr>
      <vt:lpstr>8. FEBRUAR  SLOVENSKI KULTURNI PRAZNIK</vt:lpstr>
      <vt:lpstr>Navodila za delo</vt:lpstr>
      <vt:lpstr>KDAJ IN KJE SE JE RODIL NAŠ PESNIK? </vt:lpstr>
      <vt:lpstr>PowerPointova predstavitev</vt:lpstr>
      <vt:lpstr>PESNIKOVO ŠOLANJE</vt:lpstr>
      <vt:lpstr>PowerPointova predstavitev</vt:lpstr>
      <vt:lpstr>KAKŠEN JE BIL PESNIK?</vt:lpstr>
      <vt:lpstr>PESNIKOV PRIJATELJ</vt:lpstr>
      <vt:lpstr>PESNIKOVA LJUBEZEN</vt:lpstr>
      <vt:lpstr>PESNIKOVA DRUŽINA</vt:lpstr>
      <vt:lpstr>PESNIKOVA DELA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PESNIKOVA ZADNJA LETA</vt:lpstr>
      <vt:lpstr>ZANIMIVOSTI</vt:lpstr>
      <vt:lpstr>Po Prešernovi smrti so njegovo podobo slikali mnogi umetniki.  Nekaj njegovih podob:</vt:lpstr>
      <vt:lpstr>VELIKA PREŠERNOVA NAGRADA -NAGRADA ZA UMETNIŠKE DOSEŽKE</vt:lpstr>
      <vt:lpstr>Navodila za zapis miselnega vzorca.</vt:lpstr>
      <vt:lpstr>  PREMETANKA</vt:lpstr>
      <vt:lpstr>PowerPointova predstavitev</vt:lpstr>
      <vt:lpstr>PowerPointova predstavitev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Questions</dc:title>
  <dc:creator>Paul McKee</dc:creator>
  <cp:lastModifiedBy>osrj</cp:lastModifiedBy>
  <cp:revision>103</cp:revision>
  <dcterms:created xsi:type="dcterms:W3CDTF">2005-07-07T00:08:32Z</dcterms:created>
  <dcterms:modified xsi:type="dcterms:W3CDTF">2021-01-28T21:23:14Z</dcterms:modified>
</cp:coreProperties>
</file>