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jca Goltes" initials="MG" lastIdx="1" clrIdx="0">
    <p:extLst>
      <p:ext uri="{19B8F6BF-5375-455C-9EA6-DF929625EA0E}">
        <p15:presenceInfo xmlns:p15="http://schemas.microsoft.com/office/powerpoint/2012/main" userId="S::mojcag@osrj.si::d21300ce-ecce-44b1-a818-e92d565a7a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B5E85D-FBA1-4287-8366-F662981B9AC4}" v="273" dt="2021-02-03T17:40:18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9CE5D5-F4D3-4725-A82D-1819310CB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7200" dirty="0">
                <a:solidFill>
                  <a:schemeClr val="accent3"/>
                </a:solidFill>
                <a:latin typeface="Abadi" panose="020B0604020202020204" pitchFamily="34" charset="0"/>
              </a:rPr>
              <a:t>DELJENJE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12C328B-0895-4EF2-853F-FE61F5ABF8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7200" dirty="0">
                <a:solidFill>
                  <a:schemeClr val="accent3"/>
                </a:solidFill>
                <a:latin typeface="Abadi" panose="020B0604020104020204" pitchFamily="34" charset="0"/>
              </a:rPr>
              <a:t>Z OSTANKOM</a:t>
            </a:r>
          </a:p>
        </p:txBody>
      </p:sp>
    </p:spTree>
    <p:extLst>
      <p:ext uri="{BB962C8B-B14F-4D97-AF65-F5344CB8AC3E}">
        <p14:creationId xmlns:p14="http://schemas.microsoft.com/office/powerpoint/2010/main" val="229197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ka 16" descr="Slika, ki vsebuje besede izrezek&#10;&#10;Opis je samodejno ustvarjen">
            <a:extLst>
              <a:ext uri="{FF2B5EF4-FFF2-40B4-BE49-F238E27FC236}">
                <a16:creationId xmlns:a16="http://schemas.microsoft.com/office/drawing/2014/main" id="{BDDCDF9D-CF6E-4CD6-A41B-4DEF49979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903" y="2765971"/>
            <a:ext cx="1530333" cy="1667298"/>
          </a:xfrm>
          <a:prstGeom prst="rect">
            <a:avLst/>
          </a:prstGeom>
        </p:spPr>
      </p:pic>
      <p:pic>
        <p:nvPicPr>
          <p:cNvPr id="15" name="Slika 14" descr="Slika, ki vsebuje besede izrezek&#10;&#10;Opis je samodejno ustvarjen">
            <a:extLst>
              <a:ext uri="{FF2B5EF4-FFF2-40B4-BE49-F238E27FC236}">
                <a16:creationId xmlns:a16="http://schemas.microsoft.com/office/drawing/2014/main" id="{A8D80755-CDC7-4DAE-93CC-5B7583B95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39" y="2862530"/>
            <a:ext cx="1481240" cy="157173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1C2F4A9-0642-4907-B4B4-18B275B5A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27025"/>
            <a:ext cx="9601196" cy="1370451"/>
          </a:xfrm>
        </p:spPr>
        <p:txBody>
          <a:bodyPr anchor="t">
            <a:normAutofit fontScale="90000"/>
          </a:bodyPr>
          <a:lstStyle/>
          <a:p>
            <a:pPr algn="l"/>
            <a:r>
              <a:rPr lang="sl-SI" sz="3100" dirty="0">
                <a:latin typeface="Calibri" panose="020F0502020204030204" pitchFamily="34" charset="0"/>
                <a:cs typeface="Calibri" panose="020F0502020204030204" pitchFamily="34" charset="0"/>
              </a:rPr>
              <a:t>Ptičja mama je iskala hrano za svoja lačna mladiča. Našla je 7 deževnikov. Koliko deževnikov je dobil vsak mladič, če sta oba dobila enako? Koliko deževnikov je ostalo mami?</a:t>
            </a:r>
          </a:p>
        </p:txBody>
      </p:sp>
      <p:pic>
        <p:nvPicPr>
          <p:cNvPr id="1026" name="Picture 2" descr="Earthworm Drawing, Animation, cartoon, animal, worm png | PNGWing">
            <a:extLst>
              <a:ext uri="{FF2B5EF4-FFF2-40B4-BE49-F238E27FC236}">
                <a16:creationId xmlns:a16="http://schemas.microsoft.com/office/drawing/2014/main" id="{FE07A9DF-D474-4D81-9A15-C72735FE0E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1087" y1="23828" x2="29457" y2="24219"/>
                        <a14:foregroundMark x1="39239" y1="21680" x2="40870" y2="28125"/>
                        <a14:backgroundMark x1="8478" y1="19141" x2="12609" y2="37695"/>
                        <a14:backgroundMark x1="12609" y1="37695" x2="13804" y2="58789"/>
                        <a14:backgroundMark x1="13804" y1="58789" x2="19565" y2="78125"/>
                        <a14:backgroundMark x1="19565" y1="78125" x2="27826" y2="90820"/>
                        <a14:backgroundMark x1="27826" y1="90820" x2="37826" y2="99023"/>
                        <a14:backgroundMark x1="37826" y1="99023" x2="57609" y2="99023"/>
                        <a14:backgroundMark x1="57609" y1="99023" x2="83478" y2="82422"/>
                        <a14:backgroundMark x1="83478" y1="82422" x2="90000" y2="64063"/>
                        <a14:backgroundMark x1="90000" y1="64063" x2="87283" y2="44336"/>
                        <a14:backgroundMark x1="87283" y1="44336" x2="88913" y2="27539"/>
                        <a14:backgroundMark x1="84239" y1="30078" x2="70543" y2="8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989" y="2596695"/>
            <a:ext cx="805423" cy="44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0A085F8-B1F5-44D5-AE31-14C4095F05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4037" y="2914763"/>
            <a:ext cx="807105" cy="44707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8C959AD-116F-4D33-BF73-E67FE6A89A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1053" y="2810558"/>
            <a:ext cx="922754" cy="51113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04AE200-3621-43F3-9E97-A6DE333E78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0250" y="2416389"/>
            <a:ext cx="805423" cy="44614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DA338B8-A6BC-42F0-A685-8BF5D7FB4F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8038" y="2265544"/>
            <a:ext cx="805424" cy="44614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14DB390-CAEF-4099-AFF9-0BF865FBE1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8" y="3196561"/>
            <a:ext cx="843015" cy="46696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F25BDEC-DA03-4ABE-B68C-A70A68BAA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0576" y="3116226"/>
            <a:ext cx="895424" cy="495995"/>
          </a:xfrm>
          <a:prstGeom prst="rect">
            <a:avLst/>
          </a:prstGeom>
        </p:spPr>
      </p:pic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AEADC3B2-0814-4E0F-9521-5E0B271CF87C}"/>
              </a:ext>
            </a:extLst>
          </p:cNvPr>
          <p:cNvSpPr txBox="1"/>
          <p:nvPr/>
        </p:nvSpPr>
        <p:spPr>
          <a:xfrm>
            <a:off x="3049602" y="3930206"/>
            <a:ext cx="1961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Vsak ptiček je dobil 3 deževnike.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3A1494BC-71E3-4623-9DA6-EB0D5106862A}"/>
              </a:ext>
            </a:extLst>
          </p:cNvPr>
          <p:cNvSpPr txBox="1"/>
          <p:nvPr/>
        </p:nvSpPr>
        <p:spPr>
          <a:xfrm>
            <a:off x="6975213" y="4075122"/>
            <a:ext cx="209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En deževnik je ostal.</a:t>
            </a:r>
          </a:p>
        </p:txBody>
      </p:sp>
      <p:cxnSp>
        <p:nvCxnSpPr>
          <p:cNvPr id="23" name="Raven puščični povezovalnik 22">
            <a:extLst>
              <a:ext uri="{FF2B5EF4-FFF2-40B4-BE49-F238E27FC236}">
                <a16:creationId xmlns:a16="http://schemas.microsoft.com/office/drawing/2014/main" id="{A8609E72-0161-43CF-8AEB-E70B674A85A3}"/>
              </a:ext>
            </a:extLst>
          </p:cNvPr>
          <p:cNvCxnSpPr>
            <a:cxnSpLocks/>
          </p:cNvCxnSpPr>
          <p:nvPr/>
        </p:nvCxnSpPr>
        <p:spPr>
          <a:xfrm flipH="1" flipV="1">
            <a:off x="6107589" y="2639461"/>
            <a:ext cx="1419980" cy="14356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0E5EC011-F204-42FB-BE34-24C1F9BD9CF8}"/>
              </a:ext>
            </a:extLst>
          </p:cNvPr>
          <p:cNvSpPr txBox="1"/>
          <p:nvPr/>
        </p:nvSpPr>
        <p:spPr>
          <a:xfrm>
            <a:off x="1295401" y="4678480"/>
            <a:ext cx="10145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7 : 2 = </a:t>
            </a:r>
            <a:r>
              <a:rPr lang="sl-SI" sz="32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sl-SI" sz="3200" dirty="0">
                <a:latin typeface="Calibri" panose="020F0502020204030204" pitchFamily="34" charset="0"/>
                <a:cs typeface="Calibri" panose="020F0502020204030204" pitchFamily="34" charset="0"/>
              </a:rPr>
              <a:t>, ostane </a:t>
            </a:r>
            <a:r>
              <a:rPr lang="sl-SI" sz="3200" b="1" dirty="0">
                <a:latin typeface="Calibri" panose="020F0502020204030204" pitchFamily="34" charset="0"/>
                <a:cs typeface="Calibri" panose="020F0502020204030204" pitchFamily="34" charset="0"/>
              </a:rPr>
              <a:t>1, </a:t>
            </a:r>
            <a:r>
              <a:rPr lang="sl-SI" sz="3200" dirty="0">
                <a:latin typeface="Calibri" panose="020F0502020204030204" pitchFamily="34" charset="0"/>
                <a:cs typeface="Calibri" panose="020F0502020204030204" pitchFamily="34" charset="0"/>
              </a:rPr>
              <a:t>ker je 3 ∙ 2 + 1 = 6 + 1 = 7</a:t>
            </a:r>
          </a:p>
        </p:txBody>
      </p:sp>
      <p:sp>
        <p:nvSpPr>
          <p:cNvPr id="27" name="Lok 26">
            <a:extLst>
              <a:ext uri="{FF2B5EF4-FFF2-40B4-BE49-F238E27FC236}">
                <a16:creationId xmlns:a16="http://schemas.microsoft.com/office/drawing/2014/main" id="{A9894EFB-81BD-4663-B2E3-402B42F15468}"/>
              </a:ext>
            </a:extLst>
          </p:cNvPr>
          <p:cNvSpPr/>
          <p:nvPr/>
        </p:nvSpPr>
        <p:spPr>
          <a:xfrm rot="10222353">
            <a:off x="4036432" y="4956133"/>
            <a:ext cx="792172" cy="316393"/>
          </a:xfrm>
          <a:prstGeom prst="arc">
            <a:avLst>
              <a:gd name="adj1" fmla="val 12182273"/>
              <a:gd name="adj2" fmla="val 21493776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6EBE5F52-5D6C-4D52-A9EE-7077DCE140AF}"/>
              </a:ext>
            </a:extLst>
          </p:cNvPr>
          <p:cNvSpPr txBox="1"/>
          <p:nvPr/>
        </p:nvSpPr>
        <p:spPr>
          <a:xfrm>
            <a:off x="4291235" y="4843669"/>
            <a:ext cx="369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FF0000"/>
                </a:solidFill>
              </a:rPr>
              <a:t>∙</a:t>
            </a: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BA3431D5-333B-4834-812F-06460DC17D65}"/>
              </a:ext>
            </a:extLst>
          </p:cNvPr>
          <p:cNvSpPr txBox="1"/>
          <p:nvPr/>
        </p:nvSpPr>
        <p:spPr>
          <a:xfrm>
            <a:off x="1741059" y="4740795"/>
            <a:ext cx="141512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RAČUN</a:t>
            </a: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B2971C38-4F3F-4AC3-A518-0CC6B32EC216}"/>
              </a:ext>
            </a:extLst>
          </p:cNvPr>
          <p:cNvSpPr txBox="1"/>
          <p:nvPr/>
        </p:nvSpPr>
        <p:spPr>
          <a:xfrm>
            <a:off x="3101335" y="5253218"/>
            <a:ext cx="6533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latin typeface="Calibri" panose="020F0502020204030204" pitchFamily="34" charset="0"/>
                <a:cs typeface="Calibri" panose="020F0502020204030204" pitchFamily="34" charset="0"/>
              </a:rPr>
              <a:t>Vsak mladič je dobil 3 deževnike.</a:t>
            </a:r>
          </a:p>
          <a:p>
            <a:pPr algn="ctr"/>
            <a:r>
              <a:rPr lang="sl-SI" sz="3200" dirty="0">
                <a:latin typeface="Calibri" panose="020F0502020204030204" pitchFamily="34" charset="0"/>
                <a:cs typeface="Calibri" panose="020F0502020204030204" pitchFamily="34" charset="0"/>
              </a:rPr>
              <a:t>Mami je ostal en deževnik.</a:t>
            </a:r>
          </a:p>
        </p:txBody>
      </p:sp>
    </p:spTree>
    <p:extLst>
      <p:ext uri="{BB962C8B-B14F-4D97-AF65-F5344CB8AC3E}">
        <p14:creationId xmlns:p14="http://schemas.microsoft.com/office/powerpoint/2010/main" val="189061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-0.28502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8 -0.00116 L 0.2789 -0.006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28125 0.009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0.24089 -0.024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-0.31667 -0.003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27812 -0.0217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-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7" grpId="0" animBg="1"/>
      <p:bldP spid="28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CF2279-FCCE-480D-A1D4-45282FA1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39" y="85488"/>
            <a:ext cx="3338742" cy="92656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sl-SI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UTRJEVANJE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3E634CD5-0C91-4D39-A398-31FA445A77A9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038224" y="1225550"/>
            <a:ext cx="9712633" cy="25829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6000" dirty="0"/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l-SI" altLang="sl-SI" sz="6000" dirty="0">
                <a:solidFill>
                  <a:schemeClr val="accent6">
                    <a:lumMod val="75000"/>
                  </a:schemeClr>
                </a:solidFill>
              </a:rPr>
              <a:t>29 </a:t>
            </a:r>
            <a:r>
              <a:rPr lang="sl-SI" altLang="sl-SI" sz="9600" baseline="100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sl-SI" altLang="sl-SI" sz="6000" dirty="0">
                <a:solidFill>
                  <a:schemeClr val="accent6">
                    <a:lumMod val="75000"/>
                  </a:schemeClr>
                </a:solidFill>
              </a:rPr>
              <a:t> 6  = __, ost. __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B6316E8F-F5D8-4580-A3D4-BD893CD48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091" y="1225550"/>
            <a:ext cx="108307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dirty="0"/>
              <a:t> </a:t>
            </a:r>
            <a:r>
              <a:rPr lang="sl-SI" altLang="sl-SI" sz="2400" dirty="0"/>
              <a:t>Večkratniki števila 6 so: 6   12   18   24   30   36   42   48   54   60</a:t>
            </a: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9B9A38DA-7AF1-455C-B872-70329F98B5D0}"/>
              </a:ext>
            </a:extLst>
          </p:cNvPr>
          <p:cNvSpPr/>
          <p:nvPr/>
        </p:nvSpPr>
        <p:spPr>
          <a:xfrm>
            <a:off x="5113537" y="1274738"/>
            <a:ext cx="550415" cy="535588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E7B295E1-8C26-46F1-8E87-B0CAAB110EAF}"/>
              </a:ext>
            </a:extLst>
          </p:cNvPr>
          <p:cNvSpPr/>
          <p:nvPr/>
        </p:nvSpPr>
        <p:spPr>
          <a:xfrm>
            <a:off x="5663952" y="1274738"/>
            <a:ext cx="550415" cy="535588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3166763-D4CE-4F6B-872A-CB2B37A36ECA}"/>
              </a:ext>
            </a:extLst>
          </p:cNvPr>
          <p:cNvSpPr txBox="1"/>
          <p:nvPr/>
        </p:nvSpPr>
        <p:spPr>
          <a:xfrm>
            <a:off x="3173767" y="2649016"/>
            <a:ext cx="506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9" name="Puščica: ukrivljeno gor 8">
            <a:extLst>
              <a:ext uri="{FF2B5EF4-FFF2-40B4-BE49-F238E27FC236}">
                <a16:creationId xmlns:a16="http://schemas.microsoft.com/office/drawing/2014/main" id="{79855DEC-B39D-4FB8-A03E-A41FEB7B390D}"/>
              </a:ext>
            </a:extLst>
          </p:cNvPr>
          <p:cNvSpPr/>
          <p:nvPr/>
        </p:nvSpPr>
        <p:spPr>
          <a:xfrm rot="19457417">
            <a:off x="3517023" y="2365106"/>
            <a:ext cx="2398543" cy="141242"/>
          </a:xfrm>
          <a:prstGeom prst="curvedUpArrow">
            <a:avLst>
              <a:gd name="adj1" fmla="val 0"/>
              <a:gd name="adj2" fmla="val 50000"/>
              <a:gd name="adj3" fmla="val 25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A5F7ADFA-9D54-463B-9245-441752DC5F4E}"/>
              </a:ext>
            </a:extLst>
          </p:cNvPr>
          <p:cNvSpPr txBox="1"/>
          <p:nvPr/>
        </p:nvSpPr>
        <p:spPr>
          <a:xfrm>
            <a:off x="4372250" y="3750511"/>
            <a:ext cx="3133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 je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C560A08-26E7-425F-94D0-3571DD01E50F}"/>
              </a:ext>
            </a:extLst>
          </p:cNvPr>
          <p:cNvSpPr txBox="1"/>
          <p:nvPr/>
        </p:nvSpPr>
        <p:spPr>
          <a:xfrm>
            <a:off x="1757410" y="4847208"/>
            <a:ext cx="9242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altLang="sl-SI" sz="5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sl-SI" altLang="sl-SI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5400" baseline="2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l-SI" altLang="sl-SI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+ </a:t>
            </a:r>
            <a:r>
              <a:rPr lang="sl-SI" altLang="sl-SI" sz="5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sl-SI" altLang="sl-SI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24 + 5 = 29</a:t>
            </a:r>
            <a:endParaRPr lang="sl-SI" sz="5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B1C1DA81-A48C-4983-8616-41E07943B8B3}"/>
              </a:ext>
            </a:extLst>
          </p:cNvPr>
          <p:cNvSpPr txBox="1"/>
          <p:nvPr/>
        </p:nvSpPr>
        <p:spPr>
          <a:xfrm>
            <a:off x="5641572" y="2731309"/>
            <a:ext cx="754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3812D042-8FDA-4073-9B3F-071ACCE6ED8B}"/>
              </a:ext>
            </a:extLst>
          </p:cNvPr>
          <p:cNvSpPr txBox="1"/>
          <p:nvPr/>
        </p:nvSpPr>
        <p:spPr>
          <a:xfrm>
            <a:off x="8116407" y="2745518"/>
            <a:ext cx="674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B5ECDA2D-51B0-412D-BE3D-4DC11BDB3E86}"/>
              </a:ext>
            </a:extLst>
          </p:cNvPr>
          <p:cNvSpPr/>
          <p:nvPr/>
        </p:nvSpPr>
        <p:spPr>
          <a:xfrm rot="567264">
            <a:off x="8926418" y="1001342"/>
            <a:ext cx="2911876" cy="220346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POZOR!</a:t>
            </a:r>
          </a:p>
          <a:p>
            <a:pPr algn="ctr"/>
            <a:r>
              <a:rPr lang="sl-SI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Ostanek pri deljenju mora biti vedno </a:t>
            </a:r>
            <a:r>
              <a:rPr lang="sl-SI" sz="20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manjši</a:t>
            </a:r>
            <a:r>
              <a:rPr lang="sl-SI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 števila, s katerim delimo.</a:t>
            </a:r>
          </a:p>
          <a:p>
            <a:pPr algn="ctr"/>
            <a:endParaRPr lang="sl-SI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53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0732BC-8E63-4BC0-B979-CB263F20F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540" y="123297"/>
            <a:ext cx="3285476" cy="82891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sl-SI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UTRJEVANJE</a:t>
            </a:r>
            <a:endParaRPr lang="sl-SI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31426F77-A2C8-4786-936E-2833942AB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540" y="1169795"/>
            <a:ext cx="8137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dirty="0"/>
              <a:t> </a:t>
            </a:r>
            <a:r>
              <a:rPr lang="sl-SI" altLang="sl-SI" sz="2400" dirty="0"/>
              <a:t>Večkratniki števila 3 so: 3   6   9   12   15   18   21   24   27   30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F70B5B0-A9DC-4FB9-9D03-124C12B68E9F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179989" y="2067697"/>
            <a:ext cx="9601200" cy="30162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ZS tiskane" pitchFamily="50" charset="-18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sl-SI" altLang="sl-SI" sz="7200" baseline="10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: 3 = __, ost. __</a:t>
            </a:r>
          </a:p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sl-SI" altLang="sl-SI" sz="4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 je</a:t>
            </a:r>
          </a:p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sl-SI" altLang="sl-SI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sl-SI" altLang="sl-SI" sz="4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∙ 3 + </a:t>
            </a:r>
            <a:r>
              <a:rPr lang="sl-SI" altLang="sl-SI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sl-SI" altLang="sl-SI" sz="4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18 + 1 =19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ED64AE5-58AE-4521-8792-553EF67DFE5A}"/>
              </a:ext>
            </a:extLst>
          </p:cNvPr>
          <p:cNvSpPr txBox="1"/>
          <p:nvPr/>
        </p:nvSpPr>
        <p:spPr>
          <a:xfrm>
            <a:off x="5648081" y="1848186"/>
            <a:ext cx="447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461CE5F2-2AD6-4736-8203-2A02BFFF6732}"/>
              </a:ext>
            </a:extLst>
          </p:cNvPr>
          <p:cNvSpPr txBox="1"/>
          <p:nvPr/>
        </p:nvSpPr>
        <p:spPr>
          <a:xfrm>
            <a:off x="7572653" y="1848186"/>
            <a:ext cx="435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9667FFB9-59FF-4BCC-82ED-F46B1514D260}"/>
              </a:ext>
            </a:extLst>
          </p:cNvPr>
          <p:cNvSpPr/>
          <p:nvPr/>
        </p:nvSpPr>
        <p:spPr>
          <a:xfrm>
            <a:off x="5980589" y="1216603"/>
            <a:ext cx="630315" cy="584775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noFill/>
            </a:endParaRPr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C34E3572-3036-4D55-83AE-F114E0A42A83}"/>
              </a:ext>
            </a:extLst>
          </p:cNvPr>
          <p:cNvSpPr/>
          <p:nvPr/>
        </p:nvSpPr>
        <p:spPr>
          <a:xfrm>
            <a:off x="6488096" y="1186761"/>
            <a:ext cx="630315" cy="584775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43580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0D8373-A322-4E68-9081-7059BD0BB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203" y="700346"/>
            <a:ext cx="3356497" cy="84108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sl-SI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UTRJEVANJE</a:t>
            </a:r>
            <a:endParaRPr lang="sl-SI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FECBE82-ACA9-4BB5-A7F0-6649C51D5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altLang="sl-SI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 : 4 = __, </a:t>
            </a:r>
            <a:r>
              <a:rPr lang="sl-SI" altLang="sl-SI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ostane</a:t>
            </a:r>
            <a:r>
              <a:rPr lang="sl-SI" altLang="sl-SI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</a:t>
            </a:r>
          </a:p>
          <a:p>
            <a:pPr marL="0" indent="0" algn="ctr">
              <a:buNone/>
            </a:pPr>
            <a:r>
              <a:rPr lang="sl-SI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 je</a:t>
            </a:r>
          </a:p>
          <a:p>
            <a:pPr marL="0" indent="0" algn="ctr">
              <a:buNone/>
            </a:pPr>
            <a:r>
              <a:rPr lang="sl-SI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 ∙ 4 + __ = 27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9484450-8835-4538-A927-7B5F4651EA49}"/>
              </a:ext>
            </a:extLst>
          </p:cNvPr>
          <p:cNvSpPr txBox="1"/>
          <p:nvPr/>
        </p:nvSpPr>
        <p:spPr>
          <a:xfrm>
            <a:off x="5477522" y="2556932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25E416E-1687-4C03-B03D-986351F099F5}"/>
              </a:ext>
            </a:extLst>
          </p:cNvPr>
          <p:cNvSpPr txBox="1"/>
          <p:nvPr/>
        </p:nvSpPr>
        <p:spPr>
          <a:xfrm>
            <a:off x="7960679" y="2526153"/>
            <a:ext cx="683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5E6859D-9F0B-44DA-B70C-CF86EF482B9D}"/>
              </a:ext>
            </a:extLst>
          </p:cNvPr>
          <p:cNvSpPr txBox="1"/>
          <p:nvPr/>
        </p:nvSpPr>
        <p:spPr>
          <a:xfrm>
            <a:off x="4422927" y="4305506"/>
            <a:ext cx="477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627CC329-C56A-4476-9AB0-F147CD1CE3DD}"/>
              </a:ext>
            </a:extLst>
          </p:cNvPr>
          <p:cNvSpPr txBox="1"/>
          <p:nvPr/>
        </p:nvSpPr>
        <p:spPr>
          <a:xfrm>
            <a:off x="6196614" y="4305505"/>
            <a:ext cx="379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18F63BAE-E9A5-49AF-AE30-8A9DA53D7DF8}"/>
              </a:ext>
            </a:extLst>
          </p:cNvPr>
          <p:cNvSpPr/>
          <p:nvPr/>
        </p:nvSpPr>
        <p:spPr>
          <a:xfrm>
            <a:off x="3465985" y="2088407"/>
            <a:ext cx="593605" cy="528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077B953A-DA17-4E00-AD92-29A808FB02C0}"/>
              </a:ext>
            </a:extLst>
          </p:cNvPr>
          <p:cNvSpPr/>
          <p:nvPr/>
        </p:nvSpPr>
        <p:spPr>
          <a:xfrm>
            <a:off x="4058294" y="2085929"/>
            <a:ext cx="593605" cy="528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79661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D9131D-D3B8-4B2C-93DF-FD1B865F8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05427"/>
            <a:ext cx="5620303" cy="92656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sl-SI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VAJA DELA MOJSTRA!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CF1143A-8B4F-49AC-AFA6-9CCA2B4D9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3604"/>
            <a:ext cx="9601196" cy="34522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3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 : 9 = ___, ost. ___, ker je ______________________</a:t>
            </a:r>
          </a:p>
          <a:p>
            <a:pPr marL="0" indent="0">
              <a:buNone/>
            </a:pPr>
            <a:r>
              <a:rPr lang="sl-SI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 : 7 = ___, ost. ___, ker je ______________________</a:t>
            </a:r>
          </a:p>
          <a:p>
            <a:pPr marL="0" indent="0">
              <a:buNone/>
            </a:pPr>
            <a:r>
              <a:rPr lang="sl-SI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 : 9 = ___, ost. ___</a:t>
            </a:r>
          </a:p>
          <a:p>
            <a:pPr marL="0" indent="0">
              <a:buNone/>
            </a:pPr>
            <a:r>
              <a:rPr lang="sl-SI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 : 9 = ___, ost. ___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26F65B0-1BE2-40A2-BF95-B46DCF4A7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425" y="470052"/>
            <a:ext cx="1807511" cy="179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3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ka 19" descr="Slika, ki vsebuje besede besedilo, pripomoček&#10;&#10;Opis je samodejno ustvarjen">
            <a:extLst>
              <a:ext uri="{FF2B5EF4-FFF2-40B4-BE49-F238E27FC236}">
                <a16:creationId xmlns:a16="http://schemas.microsoft.com/office/drawing/2014/main" id="{534D34AE-3C1E-4E5C-9C29-AE6295D6F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4" b="99237" l="8140" r="96512">
                        <a14:foregroundMark x1="48837" y1="25954" x2="32558" y2="25191"/>
                        <a14:foregroundMark x1="90698" y1="22901" x2="98837" y2="22901"/>
                        <a14:foregroundMark x1="79070" y1="32824" x2="82558" y2="33588"/>
                        <a14:foregroundMark x1="79070" y1="22137" x2="84884" y2="22137"/>
                        <a14:foregroundMark x1="24419" y1="26718" x2="17442" y2="27481"/>
                        <a14:foregroundMark x1="79070" y1="52672" x2="98837" y2="58015"/>
                        <a14:foregroundMark x1="97674" y1="52672" x2="86047" y2="53435"/>
                        <a14:foregroundMark x1="75581" y1="51145" x2="75581" y2="58779"/>
                        <a14:foregroundMark x1="26744" y1="51145" x2="30233" y2="63359"/>
                        <a14:foregroundMark x1="80233" y1="25191" x2="89535" y2="28244"/>
                        <a14:foregroundMark x1="41860" y1="77099" x2="40698" y2="97710"/>
                        <a14:foregroundMark x1="56977" y1="76336" x2="60465" y2="99237"/>
                        <a14:foregroundMark x1="41860" y1="96947" x2="31395" y2="99237"/>
                        <a14:foregroundMark x1="36047" y1="93130" x2="52326" y2="96183"/>
                        <a14:foregroundMark x1="38372" y1="78626" x2="40698" y2="98473"/>
                        <a14:foregroundMark x1="34884" y1="97710" x2="41860" y2="96183"/>
                        <a14:foregroundMark x1="19767" y1="64885" x2="19767" y2="67939"/>
                        <a14:foregroundMark x1="20930" y1="58779" x2="31395" y2="56489"/>
                        <a14:foregroundMark x1="24419" y1="63359" x2="16279" y2="679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4155" y="3658569"/>
            <a:ext cx="1068663" cy="162784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56A346F-F833-48D2-97F3-8A6F730ED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430" y="126845"/>
            <a:ext cx="9526479" cy="1086596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t">
            <a:normAutofit/>
          </a:bodyPr>
          <a:lstStyle/>
          <a:p>
            <a:r>
              <a:rPr lang="sl-SI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Naslov v zvezku:</a:t>
            </a:r>
            <a:br>
              <a:rPr lang="sl-SI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36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DELJENJE Z OSTANKOM</a:t>
            </a:r>
            <a:endParaRPr lang="sl-SI" sz="24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0253E19-D21B-49CA-8ACE-569094BB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229549"/>
            <a:ext cx="9601196" cy="5091352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Anja, Maja in Andraž so se kartali. Anja je delila karte in dala vsakemu enako število kart. Koliko kart je dobil vsak? Koliko kart je ostalo?</a:t>
            </a:r>
          </a:p>
        </p:txBody>
      </p:sp>
      <p:pic>
        <p:nvPicPr>
          <p:cNvPr id="5" name="Slika 4" descr="Slika, ki vsebuje besede besedilo, primer&#10;&#10;Opis je samodejno ustvarjen">
            <a:extLst>
              <a:ext uri="{FF2B5EF4-FFF2-40B4-BE49-F238E27FC236}">
                <a16:creationId xmlns:a16="http://schemas.microsoft.com/office/drawing/2014/main" id="{582FA29B-971D-4D15-B5F7-693EE7077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34" b="92254" l="8772" r="94737">
                        <a14:foregroundMark x1="39474" y1="19014" x2="55263" y2="11268"/>
                        <a14:foregroundMark x1="42982" y1="7042" x2="57018" y2="9859"/>
                        <a14:foregroundMark x1="90351" y1="26056" x2="94737" y2="33099"/>
                        <a14:foregroundMark x1="46491" y1="87324" x2="66667" y2="88028"/>
                        <a14:foregroundMark x1="54386" y1="92254" x2="62281" y2="92254"/>
                        <a14:foregroundMark x1="8772" y1="67606" x2="13158" y2="74648"/>
                        <a14:backgroundMark x1="75439" y1="6338" x2="75439" y2="9155"/>
                        <a14:backgroundMark x1="64912" y1="6338" x2="95614" y2="14789"/>
                        <a14:backgroundMark x1="28947" y1="11268" x2="1754" y2="33099"/>
                        <a14:backgroundMark x1="1754" y1="33099" x2="16667" y2="26056"/>
                        <a14:backgroundMark x1="30702" y1="19014" x2="15789" y2="45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6859" y="2378098"/>
            <a:ext cx="680470" cy="847602"/>
          </a:xfrm>
          <a:prstGeom prst="rect">
            <a:avLst/>
          </a:prstGeom>
        </p:spPr>
      </p:pic>
      <p:pic>
        <p:nvPicPr>
          <p:cNvPr id="6" name="Slika 5" descr="Slika, ki vsebuje besede besedilo, primer&#10;&#10;Opis je samodejno ustvarjen">
            <a:extLst>
              <a:ext uri="{FF2B5EF4-FFF2-40B4-BE49-F238E27FC236}">
                <a16:creationId xmlns:a16="http://schemas.microsoft.com/office/drawing/2014/main" id="{2050E7D1-A499-4F75-8A72-647DF5EFFF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34" b="92254" l="8772" r="94737">
                        <a14:foregroundMark x1="39474" y1="19014" x2="55263" y2="11268"/>
                        <a14:foregroundMark x1="42982" y1="7042" x2="57018" y2="9859"/>
                        <a14:foregroundMark x1="90351" y1="26056" x2="94737" y2="33099"/>
                        <a14:foregroundMark x1="46491" y1="87324" x2="66667" y2="88028"/>
                        <a14:foregroundMark x1="54386" y1="92254" x2="62281" y2="92254"/>
                        <a14:foregroundMark x1="8772" y1="67606" x2="13158" y2="74648"/>
                        <a14:backgroundMark x1="75439" y1="6338" x2="75439" y2="9155"/>
                        <a14:backgroundMark x1="64912" y1="6338" x2="95614" y2="14789"/>
                        <a14:backgroundMark x1="28947" y1="11268" x2="1754" y2="33099"/>
                        <a14:backgroundMark x1="1754" y1="33099" x2="16667" y2="26056"/>
                        <a14:backgroundMark x1="30702" y1="19014" x2="15789" y2="45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1664" y="2388102"/>
            <a:ext cx="696943" cy="868121"/>
          </a:xfrm>
          <a:prstGeom prst="rect">
            <a:avLst/>
          </a:prstGeom>
        </p:spPr>
      </p:pic>
      <p:pic>
        <p:nvPicPr>
          <p:cNvPr id="7" name="Slika 6" descr="Slika, ki vsebuje besede besedilo, primer&#10;&#10;Opis je samodejno ustvarjen">
            <a:extLst>
              <a:ext uri="{FF2B5EF4-FFF2-40B4-BE49-F238E27FC236}">
                <a16:creationId xmlns:a16="http://schemas.microsoft.com/office/drawing/2014/main" id="{449B12CF-F364-4C12-935D-5F0769BCC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34" b="92254" l="8772" r="94737">
                        <a14:foregroundMark x1="39474" y1="19014" x2="55263" y2="11268"/>
                        <a14:foregroundMark x1="42982" y1="7042" x2="57018" y2="9859"/>
                        <a14:foregroundMark x1="90351" y1="26056" x2="94737" y2="33099"/>
                        <a14:foregroundMark x1="46491" y1="87324" x2="66667" y2="88028"/>
                        <a14:foregroundMark x1="54386" y1="92254" x2="62281" y2="92254"/>
                        <a14:foregroundMark x1="8772" y1="67606" x2="13158" y2="74648"/>
                        <a14:backgroundMark x1="75439" y1="6338" x2="75439" y2="9155"/>
                        <a14:backgroundMark x1="64912" y1="6338" x2="95614" y2="14789"/>
                        <a14:backgroundMark x1="28947" y1="11268" x2="1754" y2="33099"/>
                        <a14:backgroundMark x1="1754" y1="33099" x2="16667" y2="26056"/>
                        <a14:backgroundMark x1="30702" y1="19014" x2="15789" y2="45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6988" y="2369329"/>
            <a:ext cx="703983" cy="876890"/>
          </a:xfrm>
          <a:prstGeom prst="rect">
            <a:avLst/>
          </a:prstGeom>
        </p:spPr>
      </p:pic>
      <p:pic>
        <p:nvPicPr>
          <p:cNvPr id="8" name="Slika 7" descr="Slika, ki vsebuje besede besedilo, primer&#10;&#10;Opis je samodejno ustvarjen">
            <a:extLst>
              <a:ext uri="{FF2B5EF4-FFF2-40B4-BE49-F238E27FC236}">
                <a16:creationId xmlns:a16="http://schemas.microsoft.com/office/drawing/2014/main" id="{F6B56E3B-3D53-46F1-AA6B-844657E7A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34" b="92254" l="8772" r="94737">
                        <a14:foregroundMark x1="39474" y1="19014" x2="55263" y2="11268"/>
                        <a14:foregroundMark x1="42982" y1="7042" x2="57018" y2="9859"/>
                        <a14:foregroundMark x1="90351" y1="26056" x2="94737" y2="33099"/>
                        <a14:foregroundMark x1="46491" y1="87324" x2="66667" y2="88028"/>
                        <a14:foregroundMark x1="54386" y1="92254" x2="62281" y2="92254"/>
                        <a14:foregroundMark x1="8772" y1="67606" x2="13158" y2="74648"/>
                        <a14:backgroundMark x1="75439" y1="6338" x2="75439" y2="9155"/>
                        <a14:backgroundMark x1="64912" y1="6338" x2="95614" y2="14789"/>
                        <a14:backgroundMark x1="28947" y1="11268" x2="1754" y2="33099"/>
                        <a14:backgroundMark x1="1754" y1="33099" x2="16667" y2="26056"/>
                        <a14:backgroundMark x1="30702" y1="19014" x2="15789" y2="45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7856" y="2370968"/>
            <a:ext cx="675117" cy="840935"/>
          </a:xfrm>
          <a:prstGeom prst="rect">
            <a:avLst/>
          </a:prstGeom>
        </p:spPr>
      </p:pic>
      <p:pic>
        <p:nvPicPr>
          <p:cNvPr id="9" name="Slika 8" descr="Slika, ki vsebuje besede besedilo, primer&#10;&#10;Opis je samodejno ustvarjen">
            <a:extLst>
              <a:ext uri="{FF2B5EF4-FFF2-40B4-BE49-F238E27FC236}">
                <a16:creationId xmlns:a16="http://schemas.microsoft.com/office/drawing/2014/main" id="{622DF302-AE83-4DB5-89A4-33655C3C2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34" b="92254" l="8772" r="94737">
                        <a14:foregroundMark x1="39474" y1="19014" x2="55263" y2="11268"/>
                        <a14:foregroundMark x1="42982" y1="7042" x2="57018" y2="9859"/>
                        <a14:foregroundMark x1="90351" y1="26056" x2="94737" y2="33099"/>
                        <a14:foregroundMark x1="46491" y1="87324" x2="66667" y2="88028"/>
                        <a14:foregroundMark x1="54386" y1="92254" x2="62281" y2="92254"/>
                        <a14:foregroundMark x1="8772" y1="67606" x2="13158" y2="74648"/>
                        <a14:backgroundMark x1="75439" y1="6338" x2="75439" y2="9155"/>
                        <a14:backgroundMark x1="64912" y1="6338" x2="95614" y2="14789"/>
                        <a14:backgroundMark x1="28947" y1="11268" x2="1754" y2="33099"/>
                        <a14:backgroundMark x1="1754" y1="33099" x2="16667" y2="26056"/>
                        <a14:backgroundMark x1="30702" y1="19014" x2="15789" y2="45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322" y="2371725"/>
            <a:ext cx="674840" cy="840590"/>
          </a:xfrm>
          <a:prstGeom prst="rect">
            <a:avLst/>
          </a:prstGeom>
        </p:spPr>
      </p:pic>
      <p:pic>
        <p:nvPicPr>
          <p:cNvPr id="10" name="Slika 9" descr="Slika, ki vsebuje besede besedilo, primer&#10;&#10;Opis je samodejno ustvarjen">
            <a:extLst>
              <a:ext uri="{FF2B5EF4-FFF2-40B4-BE49-F238E27FC236}">
                <a16:creationId xmlns:a16="http://schemas.microsoft.com/office/drawing/2014/main" id="{DE5F988E-ED86-47CA-A5DA-E7497FF80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34" b="92254" l="8772" r="94737">
                        <a14:foregroundMark x1="39474" y1="19014" x2="55263" y2="11268"/>
                        <a14:foregroundMark x1="42982" y1="7042" x2="57018" y2="9859"/>
                        <a14:foregroundMark x1="90351" y1="26056" x2="94737" y2="33099"/>
                        <a14:foregroundMark x1="46491" y1="87324" x2="66667" y2="88028"/>
                        <a14:foregroundMark x1="54386" y1="92254" x2="62281" y2="92254"/>
                        <a14:foregroundMark x1="8772" y1="67606" x2="13158" y2="74648"/>
                        <a14:backgroundMark x1="75439" y1="6338" x2="75439" y2="9155"/>
                        <a14:backgroundMark x1="64912" y1="6338" x2="95614" y2="14789"/>
                        <a14:backgroundMark x1="28947" y1="11268" x2="1754" y2="33099"/>
                        <a14:backgroundMark x1="1754" y1="33099" x2="16667" y2="26056"/>
                        <a14:backgroundMark x1="30702" y1="19014" x2="15789" y2="45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7493" y="2394626"/>
            <a:ext cx="701064" cy="873254"/>
          </a:xfrm>
          <a:prstGeom prst="rect">
            <a:avLst/>
          </a:prstGeom>
        </p:spPr>
      </p:pic>
      <p:pic>
        <p:nvPicPr>
          <p:cNvPr id="11" name="Slika 10" descr="Slika, ki vsebuje besede besedilo, primer&#10;&#10;Opis je samodejno ustvarjen">
            <a:extLst>
              <a:ext uri="{FF2B5EF4-FFF2-40B4-BE49-F238E27FC236}">
                <a16:creationId xmlns:a16="http://schemas.microsoft.com/office/drawing/2014/main" id="{908B344C-C486-40EB-8EC1-DDA6CDD863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34" b="92254" l="8772" r="94737">
                        <a14:foregroundMark x1="39474" y1="19014" x2="55263" y2="11268"/>
                        <a14:foregroundMark x1="42982" y1="7042" x2="57018" y2="9859"/>
                        <a14:foregroundMark x1="90351" y1="26056" x2="94737" y2="33099"/>
                        <a14:foregroundMark x1="46491" y1="87324" x2="66667" y2="88028"/>
                        <a14:foregroundMark x1="54386" y1="92254" x2="62281" y2="92254"/>
                        <a14:foregroundMark x1="8772" y1="67606" x2="13158" y2="74648"/>
                        <a14:backgroundMark x1="75439" y1="6338" x2="75439" y2="9155"/>
                        <a14:backgroundMark x1="64912" y1="6338" x2="95614" y2="14789"/>
                        <a14:backgroundMark x1="28947" y1="11268" x2="1754" y2="33099"/>
                        <a14:backgroundMark x1="1754" y1="33099" x2="16667" y2="26056"/>
                        <a14:backgroundMark x1="30702" y1="19014" x2="15789" y2="45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5463" y="2408137"/>
            <a:ext cx="748764" cy="932670"/>
          </a:xfrm>
          <a:prstGeom prst="rect">
            <a:avLst/>
          </a:prstGeom>
        </p:spPr>
      </p:pic>
      <p:pic>
        <p:nvPicPr>
          <p:cNvPr id="12" name="Slika 11" descr="Slika, ki vsebuje besede besedilo, primer&#10;&#10;Opis je samodejno ustvarjen">
            <a:extLst>
              <a:ext uri="{FF2B5EF4-FFF2-40B4-BE49-F238E27FC236}">
                <a16:creationId xmlns:a16="http://schemas.microsoft.com/office/drawing/2014/main" id="{1F37AD5F-82A1-4309-B683-9500287ED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34" b="92254" l="8772" r="94737">
                        <a14:foregroundMark x1="39474" y1="19014" x2="55263" y2="11268"/>
                        <a14:foregroundMark x1="42982" y1="7042" x2="57018" y2="9859"/>
                        <a14:foregroundMark x1="90351" y1="26056" x2="94737" y2="33099"/>
                        <a14:foregroundMark x1="46491" y1="87324" x2="66667" y2="88028"/>
                        <a14:foregroundMark x1="54386" y1="92254" x2="62281" y2="92254"/>
                        <a14:foregroundMark x1="8772" y1="67606" x2="13158" y2="74648"/>
                        <a14:backgroundMark x1="75439" y1="6338" x2="75439" y2="9155"/>
                        <a14:backgroundMark x1="64912" y1="6338" x2="95614" y2="14789"/>
                        <a14:backgroundMark x1="28947" y1="11268" x2="1754" y2="33099"/>
                        <a14:backgroundMark x1="1754" y1="33099" x2="16667" y2="26056"/>
                        <a14:backgroundMark x1="30702" y1="19014" x2="15789" y2="45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4087" y="2396097"/>
            <a:ext cx="746284" cy="929581"/>
          </a:xfrm>
          <a:prstGeom prst="rect">
            <a:avLst/>
          </a:prstGeom>
        </p:spPr>
      </p:pic>
      <p:pic>
        <p:nvPicPr>
          <p:cNvPr id="13" name="Slika 12" descr="Slika, ki vsebuje besede besedilo, primer&#10;&#10;Opis je samodejno ustvarjen">
            <a:extLst>
              <a:ext uri="{FF2B5EF4-FFF2-40B4-BE49-F238E27FC236}">
                <a16:creationId xmlns:a16="http://schemas.microsoft.com/office/drawing/2014/main" id="{F58F82E7-E203-43F3-9A21-7C0EF3B48A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34" b="92254" l="8772" r="94737">
                        <a14:foregroundMark x1="39474" y1="19014" x2="55263" y2="11268"/>
                        <a14:foregroundMark x1="42982" y1="7042" x2="57018" y2="9859"/>
                        <a14:foregroundMark x1="90351" y1="26056" x2="94737" y2="33099"/>
                        <a14:foregroundMark x1="46491" y1="87324" x2="66667" y2="88028"/>
                        <a14:foregroundMark x1="54386" y1="92254" x2="62281" y2="92254"/>
                        <a14:foregroundMark x1="8772" y1="67606" x2="13158" y2="74648"/>
                        <a14:backgroundMark x1="75439" y1="6338" x2="75439" y2="9155"/>
                        <a14:backgroundMark x1="64912" y1="6338" x2="95614" y2="14789"/>
                        <a14:backgroundMark x1="28947" y1="11268" x2="1754" y2="33099"/>
                        <a14:backgroundMark x1="1754" y1="33099" x2="16667" y2="26056"/>
                        <a14:backgroundMark x1="30702" y1="19014" x2="15789" y2="45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8759" y="2405533"/>
            <a:ext cx="760250" cy="946977"/>
          </a:xfrm>
          <a:prstGeom prst="rect">
            <a:avLst/>
          </a:prstGeom>
        </p:spPr>
      </p:pic>
      <p:pic>
        <p:nvPicPr>
          <p:cNvPr id="14" name="Slika 13" descr="Slika, ki vsebuje besede besedilo, primer&#10;&#10;Opis je samodejno ustvarjen">
            <a:extLst>
              <a:ext uri="{FF2B5EF4-FFF2-40B4-BE49-F238E27FC236}">
                <a16:creationId xmlns:a16="http://schemas.microsoft.com/office/drawing/2014/main" id="{9E01F9DF-C5B8-43BB-BFEE-1961C4FF8C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34" b="92254" l="8772" r="94737">
                        <a14:foregroundMark x1="39474" y1="19014" x2="55263" y2="11268"/>
                        <a14:foregroundMark x1="42982" y1="7042" x2="57018" y2="9859"/>
                        <a14:foregroundMark x1="90351" y1="26056" x2="94737" y2="33099"/>
                        <a14:foregroundMark x1="46491" y1="87324" x2="66667" y2="88028"/>
                        <a14:foregroundMark x1="54386" y1="92254" x2="62281" y2="92254"/>
                        <a14:foregroundMark x1="8772" y1="67606" x2="13158" y2="74648"/>
                        <a14:backgroundMark x1="75439" y1="6338" x2="75439" y2="9155"/>
                        <a14:backgroundMark x1="64912" y1="6338" x2="95614" y2="14789"/>
                        <a14:backgroundMark x1="28947" y1="11268" x2="1754" y2="33099"/>
                        <a14:backgroundMark x1="1754" y1="33099" x2="16667" y2="26056"/>
                        <a14:backgroundMark x1="30702" y1="19014" x2="15789" y2="45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5038" y="2405533"/>
            <a:ext cx="716386" cy="892340"/>
          </a:xfrm>
          <a:prstGeom prst="rect">
            <a:avLst/>
          </a:prstGeom>
        </p:spPr>
      </p:pic>
      <p:pic>
        <p:nvPicPr>
          <p:cNvPr id="15" name="Slika 14" descr="Slika, ki vsebuje besede besedilo, primer&#10;&#10;Opis je samodejno ustvarjen">
            <a:extLst>
              <a:ext uri="{FF2B5EF4-FFF2-40B4-BE49-F238E27FC236}">
                <a16:creationId xmlns:a16="http://schemas.microsoft.com/office/drawing/2014/main" id="{AACE394F-4836-43F4-B53D-E1CE0A0C5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34" b="92254" l="8772" r="94737">
                        <a14:foregroundMark x1="39474" y1="19014" x2="55263" y2="11268"/>
                        <a14:foregroundMark x1="42982" y1="7042" x2="57018" y2="9859"/>
                        <a14:foregroundMark x1="90351" y1="26056" x2="94737" y2="33099"/>
                        <a14:foregroundMark x1="46491" y1="87324" x2="66667" y2="88028"/>
                        <a14:foregroundMark x1="54386" y1="92254" x2="62281" y2="92254"/>
                        <a14:foregroundMark x1="8772" y1="67606" x2="13158" y2="74648"/>
                        <a14:backgroundMark x1="75439" y1="6338" x2="75439" y2="9155"/>
                        <a14:backgroundMark x1="64912" y1="6338" x2="95614" y2="14789"/>
                        <a14:backgroundMark x1="28947" y1="11268" x2="1754" y2="33099"/>
                        <a14:backgroundMark x1="1754" y1="33099" x2="16667" y2="26056"/>
                        <a14:backgroundMark x1="30702" y1="19014" x2="15789" y2="45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4141" y="2426195"/>
            <a:ext cx="743662" cy="926315"/>
          </a:xfrm>
          <a:prstGeom prst="rect">
            <a:avLst/>
          </a:prstGeom>
        </p:spPr>
      </p:pic>
      <p:pic>
        <p:nvPicPr>
          <p:cNvPr id="16" name="Slika 15" descr="Slika, ki vsebuje besede besedilo, primer&#10;&#10;Opis je samodejno ustvarjen">
            <a:extLst>
              <a:ext uri="{FF2B5EF4-FFF2-40B4-BE49-F238E27FC236}">
                <a16:creationId xmlns:a16="http://schemas.microsoft.com/office/drawing/2014/main" id="{63C4A200-8143-45A8-AFDA-5844AA800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34" b="92254" l="8772" r="94737">
                        <a14:foregroundMark x1="39474" y1="19014" x2="55263" y2="11268"/>
                        <a14:foregroundMark x1="42982" y1="7042" x2="57018" y2="9859"/>
                        <a14:foregroundMark x1="90351" y1="26056" x2="94737" y2="33099"/>
                        <a14:foregroundMark x1="46491" y1="87324" x2="66667" y2="88028"/>
                        <a14:foregroundMark x1="54386" y1="92254" x2="62281" y2="92254"/>
                        <a14:foregroundMark x1="8772" y1="67606" x2="13158" y2="74648"/>
                        <a14:backgroundMark x1="75439" y1="6338" x2="75439" y2="9155"/>
                        <a14:backgroundMark x1="64912" y1="6338" x2="95614" y2="14789"/>
                        <a14:backgroundMark x1="28947" y1="11268" x2="1754" y2="33099"/>
                        <a14:backgroundMark x1="1754" y1="33099" x2="16667" y2="26056"/>
                        <a14:backgroundMark x1="30702" y1="19014" x2="15789" y2="45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97465" y="2426195"/>
            <a:ext cx="759120" cy="945570"/>
          </a:xfrm>
          <a:prstGeom prst="rect">
            <a:avLst/>
          </a:prstGeom>
        </p:spPr>
      </p:pic>
      <p:pic>
        <p:nvPicPr>
          <p:cNvPr id="18" name="Slika 17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F3CF7E5F-CFCA-4C64-92B2-7FCF3C2813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60" b="92925" l="9605" r="89831">
                        <a14:foregroundMark x1="66102" y1="9434" x2="64407" y2="8019"/>
                        <a14:foregroundMark x1="67797" y1="90094" x2="75141" y2="91038"/>
                        <a14:foregroundMark x1="40113" y1="92925" x2="46328" y2="91038"/>
                        <a14:foregroundMark x1="88701" y1="49528" x2="90395" y2="49057"/>
                        <a14:foregroundMark x1="61017" y1="5660" x2="46328" y2="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2279" y="3857696"/>
            <a:ext cx="1217504" cy="1458253"/>
          </a:xfrm>
          <a:prstGeom prst="rect">
            <a:avLst/>
          </a:prstGeom>
        </p:spPr>
      </p:pic>
      <p:pic>
        <p:nvPicPr>
          <p:cNvPr id="22" name="Slika 21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77FA45D5-B6FC-41B3-9455-7DB1F6E094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18" b="96209" l="6311" r="90777">
                        <a14:foregroundMark x1="66019" y1="9479" x2="42233" y2="3318"/>
                        <a14:foregroundMark x1="42233" y1="3318" x2="37379" y2="8531"/>
                        <a14:foregroundMark x1="54369" y1="87204" x2="60680" y2="93839"/>
                        <a14:foregroundMark x1="42718" y1="88626" x2="36408" y2="96682"/>
                        <a14:foregroundMark x1="6311" y1="50237" x2="8738" y2="50711"/>
                        <a14:foregroundMark x1="90777" y1="44076" x2="87864" y2="44076"/>
                        <a14:foregroundMark x1="88350" y1="29858" x2="90291" y2="327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4776" y="3765848"/>
            <a:ext cx="1309100" cy="1340874"/>
          </a:xfrm>
          <a:prstGeom prst="rect">
            <a:avLst/>
          </a:prstGeom>
        </p:spPr>
      </p:pic>
      <p:cxnSp>
        <p:nvCxnSpPr>
          <p:cNvPr id="24" name="Raven povezovalnik 23">
            <a:extLst>
              <a:ext uri="{FF2B5EF4-FFF2-40B4-BE49-F238E27FC236}">
                <a16:creationId xmlns:a16="http://schemas.microsoft.com/office/drawing/2014/main" id="{7777145B-C6C6-4E65-9FE3-0A17C24D8876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514742" y="3212315"/>
            <a:ext cx="466540" cy="6747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ovezovalnik 24">
            <a:extLst>
              <a:ext uri="{FF2B5EF4-FFF2-40B4-BE49-F238E27FC236}">
                <a16:creationId xmlns:a16="http://schemas.microsoft.com/office/drawing/2014/main" id="{8ED25F5F-5F2C-4C7E-920C-4805E9829761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135415" y="3211903"/>
            <a:ext cx="75504" cy="6953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ovezovalnik 25">
            <a:extLst>
              <a:ext uri="{FF2B5EF4-FFF2-40B4-BE49-F238E27FC236}">
                <a16:creationId xmlns:a16="http://schemas.microsoft.com/office/drawing/2014/main" id="{857112CF-7306-46D1-9919-DF59603BD139}"/>
              </a:ext>
            </a:extLst>
          </p:cNvPr>
          <p:cNvCxnSpPr>
            <a:cxnSpLocks/>
          </p:cNvCxnSpPr>
          <p:nvPr/>
        </p:nvCxnSpPr>
        <p:spPr>
          <a:xfrm flipV="1">
            <a:off x="2606384" y="3182513"/>
            <a:ext cx="76214" cy="7138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ovezovalnik 26">
            <a:extLst>
              <a:ext uri="{FF2B5EF4-FFF2-40B4-BE49-F238E27FC236}">
                <a16:creationId xmlns:a16="http://schemas.microsoft.com/office/drawing/2014/main" id="{7CFCCF79-46E4-401E-845E-D6EA53E3138D}"/>
              </a:ext>
            </a:extLst>
          </p:cNvPr>
          <p:cNvCxnSpPr>
            <a:cxnSpLocks/>
          </p:cNvCxnSpPr>
          <p:nvPr/>
        </p:nvCxnSpPr>
        <p:spPr>
          <a:xfrm flipH="1">
            <a:off x="2786522" y="3225700"/>
            <a:ext cx="516710" cy="74148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ovezovalnik 27">
            <a:extLst>
              <a:ext uri="{FF2B5EF4-FFF2-40B4-BE49-F238E27FC236}">
                <a16:creationId xmlns:a16="http://schemas.microsoft.com/office/drawing/2014/main" id="{084152DA-B82C-4DF7-9441-3B7E8F7EF551}"/>
              </a:ext>
            </a:extLst>
          </p:cNvPr>
          <p:cNvCxnSpPr>
            <a:cxnSpLocks/>
          </p:cNvCxnSpPr>
          <p:nvPr/>
        </p:nvCxnSpPr>
        <p:spPr>
          <a:xfrm>
            <a:off x="4530954" y="3211903"/>
            <a:ext cx="718815" cy="7552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ovezovalnik 29">
            <a:extLst>
              <a:ext uri="{FF2B5EF4-FFF2-40B4-BE49-F238E27FC236}">
                <a16:creationId xmlns:a16="http://schemas.microsoft.com/office/drawing/2014/main" id="{A3DBAAF3-6D3E-404A-A8E4-F49577C558A5}"/>
              </a:ext>
            </a:extLst>
          </p:cNvPr>
          <p:cNvCxnSpPr>
            <a:cxnSpLocks/>
          </p:cNvCxnSpPr>
          <p:nvPr/>
        </p:nvCxnSpPr>
        <p:spPr>
          <a:xfrm flipV="1">
            <a:off x="8886647" y="3295374"/>
            <a:ext cx="607944" cy="5597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ovezovalnik 30">
            <a:extLst>
              <a:ext uri="{FF2B5EF4-FFF2-40B4-BE49-F238E27FC236}">
                <a16:creationId xmlns:a16="http://schemas.microsoft.com/office/drawing/2014/main" id="{F6543B70-2BEF-4C96-8C87-7A8FC16EF232}"/>
              </a:ext>
            </a:extLst>
          </p:cNvPr>
          <p:cNvCxnSpPr>
            <a:cxnSpLocks/>
          </p:cNvCxnSpPr>
          <p:nvPr/>
        </p:nvCxnSpPr>
        <p:spPr>
          <a:xfrm flipV="1">
            <a:off x="8701382" y="3295374"/>
            <a:ext cx="89357" cy="4857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en povezovalnik 31">
            <a:extLst>
              <a:ext uri="{FF2B5EF4-FFF2-40B4-BE49-F238E27FC236}">
                <a16:creationId xmlns:a16="http://schemas.microsoft.com/office/drawing/2014/main" id="{9CFB22BF-E756-4825-8F45-A231176D9F21}"/>
              </a:ext>
            </a:extLst>
          </p:cNvPr>
          <p:cNvCxnSpPr>
            <a:cxnSpLocks/>
          </p:cNvCxnSpPr>
          <p:nvPr/>
        </p:nvCxnSpPr>
        <p:spPr>
          <a:xfrm flipH="1" flipV="1">
            <a:off x="8343118" y="3295374"/>
            <a:ext cx="190846" cy="4897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en povezovalnik 32">
            <a:extLst>
              <a:ext uri="{FF2B5EF4-FFF2-40B4-BE49-F238E27FC236}">
                <a16:creationId xmlns:a16="http://schemas.microsoft.com/office/drawing/2014/main" id="{2F387A76-71B6-4EFD-A6E0-2F52936997A6}"/>
              </a:ext>
            </a:extLst>
          </p:cNvPr>
          <p:cNvCxnSpPr>
            <a:cxnSpLocks/>
          </p:cNvCxnSpPr>
          <p:nvPr/>
        </p:nvCxnSpPr>
        <p:spPr>
          <a:xfrm>
            <a:off x="7547155" y="3371765"/>
            <a:ext cx="795963" cy="5019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povezovalnik 33">
            <a:extLst>
              <a:ext uri="{FF2B5EF4-FFF2-40B4-BE49-F238E27FC236}">
                <a16:creationId xmlns:a16="http://schemas.microsoft.com/office/drawing/2014/main" id="{AB473EE4-9F0C-4A92-9064-1990D9A314F7}"/>
              </a:ext>
            </a:extLst>
          </p:cNvPr>
          <p:cNvCxnSpPr>
            <a:cxnSpLocks/>
          </p:cNvCxnSpPr>
          <p:nvPr/>
        </p:nvCxnSpPr>
        <p:spPr>
          <a:xfrm flipV="1">
            <a:off x="5798129" y="3275914"/>
            <a:ext cx="597553" cy="6186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en povezovalnik 34">
            <a:extLst>
              <a:ext uri="{FF2B5EF4-FFF2-40B4-BE49-F238E27FC236}">
                <a16:creationId xmlns:a16="http://schemas.microsoft.com/office/drawing/2014/main" id="{AE90FDC9-3158-42EB-A326-F55C08ECD7B5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5541031" y="3198394"/>
            <a:ext cx="138807" cy="6593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en povezovalnik 35">
            <a:extLst>
              <a:ext uri="{FF2B5EF4-FFF2-40B4-BE49-F238E27FC236}">
                <a16:creationId xmlns:a16="http://schemas.microsoft.com/office/drawing/2014/main" id="{2B302A43-DF0E-47DD-9B53-F40E1496172D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5028025" y="3267880"/>
            <a:ext cx="321948" cy="6057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Slika 57" descr="Slika, ki vsebuje besede besedilo, primer&#10;&#10;Opis je samodejno ustvarjen">
            <a:extLst>
              <a:ext uri="{FF2B5EF4-FFF2-40B4-BE49-F238E27FC236}">
                <a16:creationId xmlns:a16="http://schemas.microsoft.com/office/drawing/2014/main" id="{1D335003-0D16-4C9F-8898-0AC807729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34" b="92254" l="8772" r="94737">
                        <a14:foregroundMark x1="39474" y1="19014" x2="55263" y2="11268"/>
                        <a14:foregroundMark x1="42982" y1="7042" x2="57018" y2="9859"/>
                        <a14:foregroundMark x1="90351" y1="26056" x2="94737" y2="33099"/>
                        <a14:foregroundMark x1="46491" y1="87324" x2="66667" y2="88028"/>
                        <a14:foregroundMark x1="54386" y1="92254" x2="62281" y2="92254"/>
                        <a14:foregroundMark x1="8772" y1="67606" x2="13158" y2="74648"/>
                        <a14:backgroundMark x1="75439" y1="6338" x2="75439" y2="9155"/>
                        <a14:backgroundMark x1="64912" y1="6338" x2="95614" y2="14789"/>
                        <a14:backgroundMark x1="28947" y1="11268" x2="1754" y2="33099"/>
                        <a14:backgroundMark x1="1754" y1="33099" x2="16667" y2="26056"/>
                        <a14:backgroundMark x1="30702" y1="19014" x2="15789" y2="45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70789" y="2388102"/>
            <a:ext cx="759120" cy="945570"/>
          </a:xfrm>
          <a:prstGeom prst="rect">
            <a:avLst/>
          </a:prstGeom>
        </p:spPr>
      </p:pic>
      <p:pic>
        <p:nvPicPr>
          <p:cNvPr id="59" name="Slika 58" descr="Slika, ki vsebuje besede besedilo, primer&#10;&#10;Opis je samodejno ustvarjen">
            <a:extLst>
              <a:ext uri="{FF2B5EF4-FFF2-40B4-BE49-F238E27FC236}">
                <a16:creationId xmlns:a16="http://schemas.microsoft.com/office/drawing/2014/main" id="{D388C91C-EC67-4BA3-9269-C53ECB269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34" b="92254" l="8772" r="94737">
                        <a14:foregroundMark x1="39474" y1="19014" x2="55263" y2="11268"/>
                        <a14:foregroundMark x1="42982" y1="7042" x2="57018" y2="9859"/>
                        <a14:foregroundMark x1="90351" y1="26056" x2="94737" y2="33099"/>
                        <a14:foregroundMark x1="46491" y1="87324" x2="66667" y2="88028"/>
                        <a14:foregroundMark x1="54386" y1="92254" x2="62281" y2="92254"/>
                        <a14:foregroundMark x1="8772" y1="67606" x2="13158" y2="74648"/>
                        <a14:backgroundMark x1="75439" y1="6338" x2="75439" y2="9155"/>
                        <a14:backgroundMark x1="64912" y1="6338" x2="95614" y2="14789"/>
                        <a14:backgroundMark x1="28947" y1="11268" x2="1754" y2="33099"/>
                        <a14:backgroundMark x1="1754" y1="33099" x2="16667" y2="26056"/>
                        <a14:backgroundMark x1="30702" y1="19014" x2="15789" y2="45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85098" y="2406940"/>
            <a:ext cx="759120" cy="945570"/>
          </a:xfrm>
          <a:prstGeom prst="rect">
            <a:avLst/>
          </a:prstGeom>
        </p:spPr>
      </p:pic>
      <p:sp>
        <p:nvSpPr>
          <p:cNvPr id="74" name="PoljeZBesedilom 73">
            <a:extLst>
              <a:ext uri="{FF2B5EF4-FFF2-40B4-BE49-F238E27FC236}">
                <a16:creationId xmlns:a16="http://schemas.microsoft.com/office/drawing/2014/main" id="{6DE0E1EE-B541-4AA2-93E8-8E1834C4A0AB}"/>
              </a:ext>
            </a:extLst>
          </p:cNvPr>
          <p:cNvSpPr txBox="1"/>
          <p:nvPr/>
        </p:nvSpPr>
        <p:spPr>
          <a:xfrm>
            <a:off x="1852162" y="5298988"/>
            <a:ext cx="8877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14 : 3 = ___, ostanek ___, ker je </a:t>
            </a:r>
            <a:r>
              <a:rPr lang="sl-SI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 ∙ 3 + </a:t>
            </a:r>
            <a:r>
              <a:rPr lang="sl-SI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 = 12 + 2 = 14</a:t>
            </a:r>
          </a:p>
          <a:p>
            <a:pPr algn="ctr"/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Vsak je dobil 4 karte. Ostali sta 2 karti.</a:t>
            </a:r>
          </a:p>
        </p:txBody>
      </p:sp>
      <p:sp>
        <p:nvSpPr>
          <p:cNvPr id="75" name="PoljeZBesedilom 74">
            <a:extLst>
              <a:ext uri="{FF2B5EF4-FFF2-40B4-BE49-F238E27FC236}">
                <a16:creationId xmlns:a16="http://schemas.microsoft.com/office/drawing/2014/main" id="{838EFE76-0766-45D8-B49F-4D1A32083D43}"/>
              </a:ext>
            </a:extLst>
          </p:cNvPr>
          <p:cNvSpPr txBox="1"/>
          <p:nvPr/>
        </p:nvSpPr>
        <p:spPr>
          <a:xfrm>
            <a:off x="3986404" y="5247767"/>
            <a:ext cx="39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6" name="PoljeZBesedilom 75">
            <a:extLst>
              <a:ext uri="{FF2B5EF4-FFF2-40B4-BE49-F238E27FC236}">
                <a16:creationId xmlns:a16="http://schemas.microsoft.com/office/drawing/2014/main" id="{9CF9880D-8DB4-44DA-B75F-ABA5E3653FDD}"/>
              </a:ext>
            </a:extLst>
          </p:cNvPr>
          <p:cNvSpPr txBox="1"/>
          <p:nvPr/>
        </p:nvSpPr>
        <p:spPr>
          <a:xfrm>
            <a:off x="5646261" y="5247766"/>
            <a:ext cx="42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7" name="Elipsa 76">
            <a:extLst>
              <a:ext uri="{FF2B5EF4-FFF2-40B4-BE49-F238E27FC236}">
                <a16:creationId xmlns:a16="http://schemas.microsoft.com/office/drawing/2014/main" id="{C9E77060-9CCD-44A1-9DD7-460CDA4D3D1B}"/>
              </a:ext>
            </a:extLst>
          </p:cNvPr>
          <p:cNvSpPr/>
          <p:nvPr/>
        </p:nvSpPr>
        <p:spPr>
          <a:xfrm>
            <a:off x="9970789" y="2234404"/>
            <a:ext cx="1469337" cy="13038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8" name="PoljeZBesedilom 77">
            <a:extLst>
              <a:ext uri="{FF2B5EF4-FFF2-40B4-BE49-F238E27FC236}">
                <a16:creationId xmlns:a16="http://schemas.microsoft.com/office/drawing/2014/main" id="{D9B93C54-7762-4E0D-9F29-23897F8ED0DD}"/>
              </a:ext>
            </a:extLst>
          </p:cNvPr>
          <p:cNvSpPr txBox="1"/>
          <p:nvPr/>
        </p:nvSpPr>
        <p:spPr>
          <a:xfrm>
            <a:off x="10506685" y="4025032"/>
            <a:ext cx="98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ostanek</a:t>
            </a:r>
          </a:p>
        </p:txBody>
      </p:sp>
      <p:cxnSp>
        <p:nvCxnSpPr>
          <p:cNvPr id="80" name="Raven puščični povezovalnik 79">
            <a:extLst>
              <a:ext uri="{FF2B5EF4-FFF2-40B4-BE49-F238E27FC236}">
                <a16:creationId xmlns:a16="http://schemas.microsoft.com/office/drawing/2014/main" id="{3DE0678C-B179-47A5-9F7F-B5316A8B09B7}"/>
              </a:ext>
            </a:extLst>
          </p:cNvPr>
          <p:cNvCxnSpPr>
            <a:cxnSpLocks/>
          </p:cNvCxnSpPr>
          <p:nvPr/>
        </p:nvCxnSpPr>
        <p:spPr>
          <a:xfrm flipH="1" flipV="1">
            <a:off x="10821880" y="3570776"/>
            <a:ext cx="92307" cy="5522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ipsa 83">
            <a:extLst>
              <a:ext uri="{FF2B5EF4-FFF2-40B4-BE49-F238E27FC236}">
                <a16:creationId xmlns:a16="http://schemas.microsoft.com/office/drawing/2014/main" id="{6FD0B24C-8743-49E3-9592-90AA094C2767}"/>
              </a:ext>
            </a:extLst>
          </p:cNvPr>
          <p:cNvSpPr/>
          <p:nvPr/>
        </p:nvSpPr>
        <p:spPr>
          <a:xfrm rot="1369279">
            <a:off x="9828840" y="152427"/>
            <a:ext cx="2429566" cy="127319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Zapis v zvezek</a:t>
            </a:r>
          </a:p>
        </p:txBody>
      </p:sp>
    </p:spTree>
    <p:extLst>
      <p:ext uri="{BB962C8B-B14F-4D97-AF65-F5344CB8AC3E}">
        <p14:creationId xmlns:p14="http://schemas.microsoft.com/office/powerpoint/2010/main" val="2281808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03BC8A-87E3-40CC-A063-6968B94DA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460" y="724679"/>
            <a:ext cx="7617779" cy="97095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sl-SI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NALOGE V DELOVNEM ZVEZKU</a:t>
            </a:r>
          </a:p>
        </p:txBody>
      </p:sp>
      <p:pic>
        <p:nvPicPr>
          <p:cNvPr id="2050" name="Picture 2" descr="Free Clip Art Children Writing (Page 1) - Line.17QQ.com">
            <a:extLst>
              <a:ext uri="{FF2B5EF4-FFF2-40B4-BE49-F238E27FC236}">
                <a16:creationId xmlns:a16="http://schemas.microsoft.com/office/drawing/2014/main" id="{698766DF-F9BA-4873-968B-9F35E9EEE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701" y="2556932"/>
            <a:ext cx="20193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AEA29FB-FAD0-4101-AA39-129DFE169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Stran 78, 79, 80 in 81.</a:t>
            </a:r>
          </a:p>
          <a:p>
            <a:endParaRPr lang="sl-SI" sz="36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 česa ne razumeš, prosi učiteljico za pomoč.  </a:t>
            </a:r>
            <a:r>
              <a:rPr lang="sl-SI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sl-SI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Sedaj pa veselo na delo.</a:t>
            </a:r>
            <a:endParaRPr lang="sl-SI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22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DCC6F6-064C-4012-92E8-7F78789B4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l"/>
            <a:r>
              <a:rPr lang="sl-SI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FAD9D12-0E3B-452B-B721-02A0AB52E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395" y="2519737"/>
            <a:ext cx="10260873" cy="3434509"/>
          </a:xfrm>
        </p:spPr>
        <p:txBody>
          <a:bodyPr/>
          <a:lstStyle/>
          <a:p>
            <a:r>
              <a:rPr lang="sl-SI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Svet matematičnih čudes, Samostojni delovni zvezek za mat. 2. del, DZS, </a:t>
            </a:r>
            <a:r>
              <a:rPr lang="sl-SI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2020,</a:t>
            </a:r>
            <a:endParaRPr lang="sl-SI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sl-SI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 </a:t>
            </a:r>
            <a:r>
              <a:rPr lang="sl-SI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 </a:t>
            </a:r>
            <a:r>
              <a:rPr lang="sl-SI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interneta.</a:t>
            </a:r>
            <a:endParaRPr lang="sl-SI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41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B0BA46B91D494B95D832BB0E279B65" ma:contentTypeVersion="10" ma:contentTypeDescription="Ustvari nov dokument." ma:contentTypeScope="" ma:versionID="b55e6e81299dd2f3c09c728d9bb28bba">
  <xsd:schema xmlns:xsd="http://www.w3.org/2001/XMLSchema" xmlns:xs="http://www.w3.org/2001/XMLSchema" xmlns:p="http://schemas.microsoft.com/office/2006/metadata/properties" xmlns:ns3="a3092eda-00ec-418a-9827-889d2202a084" xmlns:ns4="bbb58221-37a2-4247-bc64-a4fe1546489f" targetNamespace="http://schemas.microsoft.com/office/2006/metadata/properties" ma:root="true" ma:fieldsID="a7f8691cac5e397b5bcd74ac824462b7" ns3:_="" ns4:_="">
    <xsd:import namespace="a3092eda-00ec-418a-9827-889d2202a084"/>
    <xsd:import namespace="bbb58221-37a2-4247-bc64-a4fe1546489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092eda-00ec-418a-9827-889d2202a0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58221-37a2-4247-bc64-a4fe1546489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ED1957-934C-4FAB-BC68-E4E461FD341E}">
  <ds:schemaRefs>
    <ds:schemaRef ds:uri="a3092eda-00ec-418a-9827-889d2202a08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bb58221-37a2-4247-bc64-a4fe1546489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F712BC-F8DA-42FF-A50A-D1D5383B83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092eda-00ec-418a-9827-889d2202a084"/>
    <ds:schemaRef ds:uri="bbb58221-37a2-4247-bc64-a4fe154648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BAC9A9-91A1-4779-8E4C-2A28FC30C0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587</TotalTime>
  <Words>375</Words>
  <Application>Microsoft Office PowerPoint</Application>
  <PresentationFormat>Širokozaslonsko</PresentationFormat>
  <Paragraphs>60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6" baseType="lpstr">
      <vt:lpstr>Abadi</vt:lpstr>
      <vt:lpstr>Arial</vt:lpstr>
      <vt:lpstr>Calibri</vt:lpstr>
      <vt:lpstr>DZS tiskane</vt:lpstr>
      <vt:lpstr>Garamond</vt:lpstr>
      <vt:lpstr>Wingdings</vt:lpstr>
      <vt:lpstr>Naravno</vt:lpstr>
      <vt:lpstr>DELJENJE</vt:lpstr>
      <vt:lpstr>Ptičja mama je iskala hrano za svoja lačna mladiča. Našla je 7 deževnikov. Koliko deževnikov je dobil vsak mladič, če sta oba dobila enako? Koliko deževnikov je ostalo mami?</vt:lpstr>
      <vt:lpstr>UTRJEVANJE</vt:lpstr>
      <vt:lpstr>UTRJEVANJE</vt:lpstr>
      <vt:lpstr>UTRJEVANJE</vt:lpstr>
      <vt:lpstr>VAJA DELA MOJSTRA!</vt:lpstr>
      <vt:lpstr>Naslov v zvezku: DELJENJE Z OSTANKOM</vt:lpstr>
      <vt:lpstr>NALOGE V DELOVNEM ZVEZKU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DELJENJE</dc:title>
  <dc:creator>mojca goltes</dc:creator>
  <cp:lastModifiedBy>osrj</cp:lastModifiedBy>
  <cp:revision>3</cp:revision>
  <dcterms:created xsi:type="dcterms:W3CDTF">2021-02-03T07:53:22Z</dcterms:created>
  <dcterms:modified xsi:type="dcterms:W3CDTF">2021-02-05T14:11:57Z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0x0101005FB0BA46B91D494B95D832BB0E279B65</vt:lpwstr>
  </property>
</Properties>
</file>