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92" r:id="rId2"/>
    <p:sldId id="293" r:id="rId3"/>
    <p:sldId id="291" r:id="rId4"/>
    <p:sldId id="294" r:id="rId5"/>
    <p:sldId id="301" r:id="rId6"/>
    <p:sldId id="303" r:id="rId7"/>
    <p:sldId id="317" r:id="rId8"/>
    <p:sldId id="307" r:id="rId9"/>
    <p:sldId id="308" r:id="rId10"/>
    <p:sldId id="320" r:id="rId11"/>
    <p:sldId id="306" r:id="rId12"/>
    <p:sldId id="321" r:id="rId13"/>
    <p:sldId id="322" r:id="rId14"/>
    <p:sldId id="304" r:id="rId15"/>
    <p:sldId id="305" r:id="rId16"/>
    <p:sldId id="311" r:id="rId17"/>
    <p:sldId id="312" r:id="rId18"/>
    <p:sldId id="313" r:id="rId19"/>
    <p:sldId id="314" r:id="rId20"/>
    <p:sldId id="278" r:id="rId21"/>
    <p:sldId id="319" r:id="rId22"/>
    <p:sldId id="310" r:id="rId23"/>
    <p:sldId id="315" r:id="rId24"/>
    <p:sldId id="316" r:id="rId2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BF959-0EF7-4205-80E9-8477B670E287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18A31-3238-487E-B569-518D5141F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8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96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8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4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5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6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45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9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5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53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72630-01CD-48AD-A58D-5205E6142066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5E069-E959-4566-8057-ECE6FBD3F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2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appy New Year 2021. 3D Numbers And Golden Snowflakes With Glitter Isolated  On White Background. Greeting Card. Vector Stock Photo - Image of element,  holiday: 19352607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0" b="21637"/>
          <a:stretch/>
        </p:blipFill>
        <p:spPr bwMode="auto">
          <a:xfrm>
            <a:off x="28012" y="1988840"/>
            <a:ext cx="893647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3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CC9900"/>
                </a:solidFill>
              </a:rPr>
              <a:t>CHECK THE CORRECT NUMBERS.</a:t>
            </a:r>
          </a:p>
          <a:p>
            <a:pPr marL="0" indent="0">
              <a:buNone/>
            </a:pPr>
            <a:r>
              <a:rPr lang="sl-SI" sz="1800" dirty="0" smtClean="0"/>
              <a:t>Preveri prava števila.</a:t>
            </a:r>
          </a:p>
          <a:p>
            <a:pPr marL="0" indent="0">
              <a:buNone/>
            </a:pPr>
            <a:endParaRPr lang="sl-SI" sz="1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A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B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C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D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E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F</a:t>
            </a:r>
          </a:p>
          <a:p>
            <a:pPr marL="0" indent="0">
              <a:buNone/>
            </a:pPr>
            <a:endParaRPr lang="sl-SI" sz="4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755576" y="2852936"/>
            <a:ext cx="7200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20</a:t>
            </a:r>
          </a:p>
          <a:p>
            <a:r>
              <a:rPr lang="sl-SI" sz="3200" dirty="0" smtClean="0"/>
              <a:t>17</a:t>
            </a:r>
          </a:p>
          <a:p>
            <a:r>
              <a:rPr lang="sl-SI" sz="3200" dirty="0" smtClean="0"/>
              <a:t>11</a:t>
            </a:r>
          </a:p>
          <a:p>
            <a:r>
              <a:rPr lang="sl-SI" sz="3200" dirty="0" smtClean="0"/>
              <a:t>14</a:t>
            </a:r>
          </a:p>
          <a:p>
            <a:r>
              <a:rPr lang="sl-SI" sz="3200" dirty="0" smtClean="0"/>
              <a:t>19</a:t>
            </a:r>
          </a:p>
          <a:p>
            <a:r>
              <a:rPr lang="sl-SI" sz="3200" dirty="0" smtClean="0"/>
              <a:t>16</a:t>
            </a:r>
            <a:endParaRPr lang="en-US" sz="3200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6856068" y="140126"/>
            <a:ext cx="210551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2800" b="1" dirty="0" smtClean="0"/>
              <a:t>BOOK – P. 49</a:t>
            </a:r>
            <a:endParaRPr lang="en-US" sz="2800" b="1" dirty="0"/>
          </a:p>
        </p:txBody>
      </p:sp>
      <p:pic>
        <p:nvPicPr>
          <p:cNvPr id="1026" name="Picture 2" descr="Check Mark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7000" y1="15000" x2="39222" y2="29556"/>
                        <a14:foregroundMark x1="65111" y1="22111" x2="88667" y2="22444"/>
                        <a14:foregroundMark x1="78667" y1="10222" x2="61222" y2="41222"/>
                        <a14:foregroundMark x1="74444" y1="2111" x2="74444" y2="2111"/>
                        <a14:foregroundMark x1="84778" y1="6667" x2="84778" y2="6667"/>
                        <a14:foregroundMark x1="70556" y1="14444" x2="64444" y2="28000"/>
                        <a14:foregroundMark x1="76778" y1="18556" x2="84222" y2="1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85" y="2564904"/>
            <a:ext cx="3134122" cy="313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8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143000"/>
          </a:xfrm>
        </p:spPr>
        <p:txBody>
          <a:bodyPr/>
          <a:lstStyle/>
          <a:p>
            <a:r>
              <a:rPr lang="sl-SI" dirty="0" smtClean="0">
                <a:solidFill>
                  <a:srgbClr val="C00000"/>
                </a:solidFill>
              </a:rPr>
              <a:t>NUMBERS 11–20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2359421"/>
            <a:ext cx="4038600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11 – ELEVEN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12 – TWELVE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13 – THIRTEEN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14 – FOURTEEN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15 – FIFTEEN </a:t>
            </a:r>
            <a:endParaRPr lang="en-US" dirty="0"/>
          </a:p>
        </p:txBody>
      </p:sp>
      <p:sp>
        <p:nvSpPr>
          <p:cNvPr id="6" name="Ograda vsebine 5"/>
          <p:cNvSpPr>
            <a:spLocks noGrp="1"/>
          </p:cNvSpPr>
          <p:nvPr>
            <p:ph sz="half" idx="2"/>
          </p:nvPr>
        </p:nvSpPr>
        <p:spPr>
          <a:xfrm>
            <a:off x="4648200" y="2359421"/>
            <a:ext cx="4038600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16 – SIXTEEN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17 – SEVENTEEN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18 – EIGHTEEN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19 – NINETEEN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l-SI" dirty="0" smtClean="0"/>
              <a:t>20 – TWENTY </a:t>
            </a:r>
            <a:endParaRPr lang="en-US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372200" y="148564"/>
            <a:ext cx="268163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1600" b="1" dirty="0" smtClean="0"/>
              <a:t>NOTEBOOK – ZAPIS V ZVEZEK</a:t>
            </a:r>
          </a:p>
        </p:txBody>
      </p:sp>
    </p:spTree>
    <p:extLst>
      <p:ext uri="{BB962C8B-B14F-4D97-AF65-F5344CB8AC3E}">
        <p14:creationId xmlns:p14="http://schemas.microsoft.com/office/powerpoint/2010/main" val="11347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6228184" y="310403"/>
            <a:ext cx="269979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 smtClean="0"/>
              <a:t>BOOK, P. 50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873"/>
            <a:ext cx="5616624" cy="685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6228184" y="1196752"/>
            <a:ext cx="24851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>
                <a:solidFill>
                  <a:srgbClr val="CC9900"/>
                </a:solidFill>
              </a:rPr>
              <a:t>LISTEN AND READ.</a:t>
            </a:r>
          </a:p>
          <a:p>
            <a:r>
              <a:rPr lang="sl-SI" dirty="0" smtClean="0"/>
              <a:t>(Poslušaj in preberi.)</a:t>
            </a:r>
            <a:endParaRPr lang="en-US" dirty="0"/>
          </a:p>
        </p:txBody>
      </p:sp>
      <p:pic>
        <p:nvPicPr>
          <p:cNvPr id="6" name="65 Skladba 6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5936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6228184" y="310403"/>
            <a:ext cx="269979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dirty="0" smtClean="0"/>
              <a:t>BOOK, P. 52</a:t>
            </a:r>
          </a:p>
        </p:txBody>
      </p:sp>
      <p:sp>
        <p:nvSpPr>
          <p:cNvPr id="5" name="PoljeZBesedilom 4"/>
          <p:cNvSpPr txBox="1"/>
          <p:nvPr/>
        </p:nvSpPr>
        <p:spPr>
          <a:xfrm>
            <a:off x="6228184" y="1196752"/>
            <a:ext cx="24851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>
                <a:solidFill>
                  <a:srgbClr val="CC9900"/>
                </a:solidFill>
              </a:rPr>
              <a:t>LISTEN AND READ.</a:t>
            </a:r>
          </a:p>
          <a:p>
            <a:r>
              <a:rPr lang="sl-SI" dirty="0" smtClean="0"/>
              <a:t>(Poslušaj in preberi.)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128" cy="696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8 Skladba 6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8480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5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rivate events, weddings, reunions, parties as a low-cost solu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/>
          <a:stretch/>
        </p:blipFill>
        <p:spPr bwMode="auto">
          <a:xfrm rot="10800000">
            <a:off x="-149073" y="-28811"/>
            <a:ext cx="929307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174038" y="1844824"/>
            <a:ext cx="8646850" cy="1396752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US" sz="2800" dirty="0">
                <a:latin typeface="Algerian" panose="04020705040A02060702" pitchFamily="82" charset="0"/>
              </a:rPr>
              <a:t>OPEN YOUR WORKBOOK </a:t>
            </a:r>
            <a:r>
              <a:rPr lang="sl-SI" dirty="0">
                <a:latin typeface="Algerian" panose="04020705040A02060702" pitchFamily="82" charset="0"/>
              </a:rPr>
              <a:t>AND DO THE EXERCISES </a:t>
            </a:r>
            <a:r>
              <a:rPr lang="sl-SI" sz="2800" dirty="0">
                <a:latin typeface="Algerian" panose="04020705040A02060702" pitchFamily="82" charset="0"/>
              </a:rPr>
              <a:t>ON</a:t>
            </a:r>
            <a:r>
              <a:rPr lang="en-US" sz="2800" dirty="0">
                <a:latin typeface="Algerian" panose="04020705040A02060702" pitchFamily="82" charset="0"/>
              </a:rPr>
              <a:t> PAGE</a:t>
            </a:r>
            <a:r>
              <a:rPr lang="sl-SI" sz="2800" dirty="0">
                <a:latin typeface="Algerian" panose="04020705040A02060702" pitchFamily="82" charset="0"/>
              </a:rPr>
              <a:t>S </a:t>
            </a:r>
            <a:r>
              <a:rPr lang="sl-SI" sz="2800" dirty="0" smtClean="0">
                <a:latin typeface="Algerian" panose="04020705040A02060702" pitchFamily="82" charset="0"/>
              </a:rPr>
              <a:t>46–49. </a:t>
            </a:r>
            <a:endParaRPr lang="sl-SI" sz="2800" dirty="0">
              <a:latin typeface="Algerian" panose="04020705040A02060702" pitchFamily="82" charset="0"/>
            </a:endParaRPr>
          </a:p>
          <a:p>
            <a:pPr marL="68580" indent="0" algn="ctr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Odpri delovni zvezek in reši naloge od strani </a:t>
            </a:r>
            <a:r>
              <a:rPr lang="sl-SI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46 </a:t>
            </a: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strani </a:t>
            </a:r>
            <a:r>
              <a:rPr lang="sl-SI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49.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AutoShape 2" descr="MY SAILS 2 NEW DELOVNI ZVEZEK | Založba Piv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MY SAILS 2 NEW DELOVNI ZVEZEK | Založba Pive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13881"/>
            <a:ext cx="2520280" cy="332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2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492" y="4005064"/>
            <a:ext cx="6777317" cy="1827565"/>
          </a:xfrm>
        </p:spPr>
        <p:txBody>
          <a:bodyPr/>
          <a:lstStyle/>
          <a:p>
            <a:pPr marL="68580" indent="0" algn="ctr">
              <a:buNone/>
            </a:pPr>
            <a:r>
              <a:rPr lang="en-US" dirty="0" smtClean="0">
                <a:solidFill>
                  <a:srgbClr val="CC9900"/>
                </a:solidFill>
              </a:rPr>
              <a:t>Now check the answers in your workbook!</a:t>
            </a:r>
            <a:endParaRPr lang="en-US" dirty="0">
              <a:solidFill>
                <a:srgbClr val="CC9900"/>
              </a:solidFill>
            </a:endParaRPr>
          </a:p>
        </p:txBody>
      </p:sp>
      <p:pic>
        <p:nvPicPr>
          <p:cNvPr id="25604" name="Picture 4" descr="Rezultat iskanja slik za well d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2674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1" y="870312"/>
            <a:ext cx="5450010" cy="281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6528539" cy="281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395" y="1052736"/>
            <a:ext cx="3063480" cy="290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77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89468"/>
            <a:ext cx="4968552" cy="485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4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81" y="1052736"/>
            <a:ext cx="505777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8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138" y="1268760"/>
            <a:ext cx="60102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62438"/>
            <a:ext cx="60102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77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>
                <a:solidFill>
                  <a:srgbClr val="CC9900"/>
                </a:solidFill>
              </a:rPr>
              <a:t>Drage učenke, dragi učenci! Srečno novo leto!</a:t>
            </a:r>
          </a:p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r>
              <a:rPr lang="sl-SI" sz="1800" dirty="0" smtClean="0"/>
              <a:t>So tudi vam počitnice </a:t>
            </a:r>
            <a:r>
              <a:rPr lang="sl-SI" sz="1800" dirty="0" err="1" smtClean="0"/>
              <a:t>zeloooo</a:t>
            </a:r>
            <a:r>
              <a:rPr lang="sl-SI" sz="1800" dirty="0" smtClean="0"/>
              <a:t> hitro minile? Prepričani sva, da ste uživali in nabrali nove energije za leto 2021. </a:t>
            </a:r>
          </a:p>
          <a:p>
            <a:pPr marL="0" indent="0">
              <a:buNone/>
            </a:pPr>
            <a:endParaRPr lang="sl-SI" sz="1800" dirty="0" smtClean="0"/>
          </a:p>
          <a:p>
            <a:pPr marL="0" indent="0">
              <a:buNone/>
            </a:pPr>
            <a:r>
              <a:rPr lang="sl-SI" sz="1800" dirty="0" smtClean="0"/>
              <a:t>Za vas sva ponovno pripravili gradivo, in sicer bomo ponovili in nadaljevali bomo snov tretje enote (</a:t>
            </a:r>
            <a:r>
              <a:rPr lang="sl-SI" sz="1800" dirty="0" err="1" smtClean="0"/>
              <a:t>Toys</a:t>
            </a:r>
            <a:r>
              <a:rPr lang="sl-SI" sz="1800" dirty="0" smtClean="0"/>
              <a:t>). Naloge naredi v tem tednu.</a:t>
            </a:r>
          </a:p>
          <a:p>
            <a:pPr marL="0" indent="0">
              <a:buNone/>
            </a:pPr>
            <a:endParaRPr lang="sl-SI" sz="1800" dirty="0" smtClean="0"/>
          </a:p>
          <a:p>
            <a:pPr marL="0" indent="0">
              <a:buNone/>
            </a:pPr>
            <a:r>
              <a:rPr lang="sl-SI" sz="1800" dirty="0" smtClean="0"/>
              <a:t>V kolikor se ti kje pojavijo težave, nama piši. </a:t>
            </a:r>
          </a:p>
          <a:p>
            <a:pPr marL="0" indent="0">
              <a:buNone/>
            </a:pPr>
            <a:endParaRPr lang="sl-SI" sz="1800" dirty="0"/>
          </a:p>
          <a:p>
            <a:pPr marL="0" indent="0" algn="r">
              <a:buNone/>
            </a:pPr>
            <a:r>
              <a:rPr lang="sl-SI" sz="1800" dirty="0" smtClean="0">
                <a:solidFill>
                  <a:srgbClr val="CC9900"/>
                </a:solidFill>
              </a:rPr>
              <a:t>Učiteljici Alja in Karmen</a:t>
            </a:r>
            <a:endParaRPr lang="en-US" sz="1800" dirty="0">
              <a:solidFill>
                <a:srgbClr val="CC9900"/>
              </a:solidFill>
            </a:endParaRPr>
          </a:p>
        </p:txBody>
      </p:sp>
      <p:sp>
        <p:nvSpPr>
          <p:cNvPr id="4" name="AutoShape 2" descr="Cute Battery Characters - Download Free Vectors, Clipart Graphics &amp; Vector 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ute Battery Characters - Download Free Vectors, Clipart Graphics &amp; Vector 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9672" y="4315372"/>
            <a:ext cx="3744416" cy="181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7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rivate events, weddings, reunions, parties as a low-cost solu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/>
          <a:stretch/>
        </p:blipFill>
        <p:spPr bwMode="auto">
          <a:xfrm rot="10800000">
            <a:off x="-149073" y="-28811"/>
            <a:ext cx="929307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2663" y="-243408"/>
            <a:ext cx="8229600" cy="1143000"/>
          </a:xfrm>
        </p:spPr>
        <p:txBody>
          <a:bodyPr/>
          <a:lstStyle/>
          <a:p>
            <a:r>
              <a:rPr lang="sl-SI" dirty="0" smtClean="0">
                <a:latin typeface="Algerian" panose="04020705040A02060702" pitchFamily="82" charset="0"/>
              </a:rPr>
              <a:t>BREAK TIME!!!</a:t>
            </a: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17410" name="Picture 2" descr="Yoga Po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344816" cy="520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6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rivate events, weddings, reunions, parties as a low-cost solu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/>
          <a:stretch/>
        </p:blipFill>
        <p:spPr bwMode="auto">
          <a:xfrm rot="10800000">
            <a:off x="-149073" y="-28811"/>
            <a:ext cx="929307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174038" y="1844824"/>
            <a:ext cx="8646850" cy="1396752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US" sz="2800" dirty="0">
                <a:latin typeface="Algerian" panose="04020705040A02060702" pitchFamily="82" charset="0"/>
              </a:rPr>
              <a:t>OPEN YOUR WORKBOOK </a:t>
            </a:r>
            <a:r>
              <a:rPr lang="sl-SI" dirty="0">
                <a:latin typeface="Algerian" panose="04020705040A02060702" pitchFamily="82" charset="0"/>
              </a:rPr>
              <a:t>AND DO THE EXERCISES </a:t>
            </a:r>
            <a:r>
              <a:rPr lang="sl-SI" sz="2800" dirty="0">
                <a:latin typeface="Algerian" panose="04020705040A02060702" pitchFamily="82" charset="0"/>
              </a:rPr>
              <a:t>ON</a:t>
            </a:r>
            <a:r>
              <a:rPr lang="en-US" sz="2800" dirty="0">
                <a:latin typeface="Algerian" panose="04020705040A02060702" pitchFamily="82" charset="0"/>
              </a:rPr>
              <a:t> PAGE</a:t>
            </a:r>
            <a:r>
              <a:rPr lang="sl-SI" sz="2800" dirty="0">
                <a:latin typeface="Algerian" panose="04020705040A02060702" pitchFamily="82" charset="0"/>
              </a:rPr>
              <a:t>S </a:t>
            </a:r>
            <a:r>
              <a:rPr lang="sl-SI" sz="2800" dirty="0" smtClean="0">
                <a:latin typeface="Algerian" panose="04020705040A02060702" pitchFamily="82" charset="0"/>
              </a:rPr>
              <a:t>52, 53. </a:t>
            </a:r>
            <a:endParaRPr lang="sl-SI" sz="2800" dirty="0">
              <a:latin typeface="Algerian" panose="04020705040A02060702" pitchFamily="82" charset="0"/>
            </a:endParaRPr>
          </a:p>
          <a:p>
            <a:pPr marL="68580" indent="0" algn="ctr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Odpri delovni zvezek in reši naloge </a:t>
            </a:r>
            <a:r>
              <a:rPr lang="sl-SI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strani 52 in  strani 53.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 descr="Rezultat iskanja slik za my sails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14803"/>
            <a:ext cx="2664296" cy="33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43492" y="4005064"/>
            <a:ext cx="6777317" cy="1827565"/>
          </a:xfrm>
        </p:spPr>
        <p:txBody>
          <a:bodyPr/>
          <a:lstStyle/>
          <a:p>
            <a:pPr marL="68580" indent="0" algn="ctr">
              <a:buNone/>
            </a:pPr>
            <a:r>
              <a:rPr lang="en-US" dirty="0" smtClean="0">
                <a:solidFill>
                  <a:srgbClr val="CC9900"/>
                </a:solidFill>
              </a:rPr>
              <a:t>Now check the answers in your workbook!</a:t>
            </a:r>
            <a:endParaRPr lang="en-US" dirty="0">
              <a:solidFill>
                <a:srgbClr val="CC9900"/>
              </a:solidFill>
            </a:endParaRPr>
          </a:p>
        </p:txBody>
      </p:sp>
      <p:pic>
        <p:nvPicPr>
          <p:cNvPr id="12290" name="Picture 2" descr="Good Job Letters Royalty Free Cliparts, Vectors, And Stock Illustration.  Image 39369470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3271091" cy="25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88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0520"/>
            <a:ext cx="7344816" cy="484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8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ivate events, weddings, reunions, parties as a low-cost solu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/>
          <a:stretch/>
        </p:blipFill>
        <p:spPr bwMode="auto">
          <a:xfrm rot="10800000">
            <a:off x="-108521" y="-27384"/>
            <a:ext cx="929307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044624" y="-171400"/>
            <a:ext cx="11718393" cy="9906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sl-SI" sz="4000" dirty="0" smtClean="0">
                <a:latin typeface="Algerian" panose="04020705040A02060702" pitchFamily="82" charset="0"/>
                <a:cs typeface="Aharoni" panose="02010803020104030203" pitchFamily="2" charset="-79"/>
              </a:rPr>
              <a:t/>
            </a:r>
            <a:br>
              <a:rPr lang="sl-SI" sz="4000" dirty="0" smtClean="0">
                <a:latin typeface="Algerian" panose="04020705040A02060702" pitchFamily="82" charset="0"/>
                <a:cs typeface="Aharoni" panose="02010803020104030203" pitchFamily="2" charset="-79"/>
              </a:rPr>
            </a:br>
            <a:r>
              <a:rPr lang="sl-SI" sz="4000" dirty="0" smtClean="0">
                <a:latin typeface="Algerian" panose="04020705040A02060702" pitchFamily="82" charset="0"/>
                <a:cs typeface="Aharoni" panose="02010803020104030203" pitchFamily="2" charset="-79"/>
              </a:rPr>
              <a:t>THAT IS ALL FOR THIS WEEK! </a:t>
            </a:r>
            <a:br>
              <a:rPr lang="sl-SI" sz="4000" dirty="0" smtClean="0">
                <a:latin typeface="Algerian" panose="04020705040A02060702" pitchFamily="82" charset="0"/>
                <a:cs typeface="Aharoni" panose="02010803020104030203" pitchFamily="2" charset="-79"/>
              </a:rPr>
            </a:br>
            <a:r>
              <a:rPr lang="sl-SI" sz="1600" dirty="0" smtClean="0">
                <a:latin typeface="Algerian" panose="04020705040A02060702" pitchFamily="82" charset="0"/>
                <a:cs typeface="Aharoni" panose="02010803020104030203" pitchFamily="2" charset="-79"/>
              </a:rPr>
              <a:t>. </a:t>
            </a:r>
            <a:endParaRPr lang="en-US" sz="1600" dirty="0"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2978587" y="1373225"/>
            <a:ext cx="3118855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HAVE A NICE DAY, 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GOODBYE! </a:t>
            </a:r>
            <a:endParaRPr lang="en-US" sz="27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362" name="Picture 2" descr="Lazy clipart, Lazy Transparent FREE for download on WebStockReview 202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550" y1="21289" x2="76600" y2="73389"/>
                        <a14:foregroundMark x1="69350" y1="65359" x2="92600" y2="32773"/>
                        <a14:foregroundMark x1="87650" y1="51541" x2="66700" y2="49953"/>
                        <a14:foregroundMark x1="68700" y1="59570" x2="83700" y2="29692"/>
                        <a14:foregroundMark x1="80550" y1="24743" x2="69000" y2="72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66770"/>
            <a:ext cx="8392816" cy="449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9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6" name="Picture 6" descr="Private events, weddings, reunions, parties as a low-cost solu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/>
          <a:stretch/>
        </p:blipFill>
        <p:spPr bwMode="auto">
          <a:xfrm rot="10800000">
            <a:off x="-149073" y="-28811"/>
            <a:ext cx="929307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slov 1"/>
          <p:cNvSpPr txBox="1">
            <a:spLocks/>
          </p:cNvSpPr>
          <p:nvPr/>
        </p:nvSpPr>
        <p:spPr>
          <a:xfrm>
            <a:off x="3563888" y="4840349"/>
            <a:ext cx="6048672" cy="20162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314" name="Picture 2" descr="Download Free png Study skills Learning Student Test Clip art - student png  download ... - DLPNG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4333" y1="35517" x2="41444" y2="71379"/>
                        <a14:foregroundMark x1="25444" y1="32069" x2="45000" y2="41034"/>
                        <a14:foregroundMark x1="50889" y1="76897" x2="53000" y2="90690"/>
                        <a14:foregroundMark x1="37000" y1="85690" x2="22556" y2="87241"/>
                        <a14:foregroundMark x1="15111" y1="70690" x2="15111" y2="70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73" y="2138328"/>
            <a:ext cx="7494326" cy="482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slov 1"/>
          <p:cNvSpPr txBox="1">
            <a:spLocks/>
          </p:cNvSpPr>
          <p:nvPr/>
        </p:nvSpPr>
        <p:spPr>
          <a:xfrm>
            <a:off x="792088" y="25792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b="1" dirty="0" smtClean="0">
                <a:latin typeface="Algerian" panose="04020705040A02060702" pitchFamily="82" charset="0"/>
              </a:rPr>
              <a:t> </a:t>
            </a:r>
            <a:r>
              <a:rPr lang="sl-SI" sz="4000" b="1" dirty="0" err="1" smtClean="0">
                <a:latin typeface="Algerian" panose="04020705040A02060702" pitchFamily="82" charset="0"/>
              </a:rPr>
              <a:t>toys</a:t>
            </a:r>
            <a:r>
              <a:rPr lang="sl-SI" sz="2800" dirty="0" smtClean="0"/>
              <a:t/>
            </a:r>
            <a:br>
              <a:rPr lang="sl-SI" sz="2800" dirty="0" smtClean="0"/>
            </a:br>
            <a:r>
              <a:rPr lang="sl-SI" sz="2800" b="1" dirty="0" smtClean="0"/>
              <a:t>UNIT</a:t>
            </a:r>
            <a:r>
              <a:rPr lang="en-US" sz="2800" b="1" dirty="0" smtClean="0"/>
              <a:t> </a:t>
            </a:r>
            <a:r>
              <a:rPr lang="sl-SI" sz="2800" b="1" dirty="0" smtClean="0"/>
              <a:t>3</a:t>
            </a:r>
            <a:endParaRPr lang="en-US" sz="2800" b="1" dirty="0"/>
          </a:p>
        </p:txBody>
      </p:sp>
      <p:sp>
        <p:nvSpPr>
          <p:cNvPr id="11" name="Podnaslov 2"/>
          <p:cNvSpPr txBox="1">
            <a:spLocks/>
          </p:cNvSpPr>
          <p:nvPr/>
        </p:nvSpPr>
        <p:spPr>
          <a:xfrm>
            <a:off x="3074801" y="3831152"/>
            <a:ext cx="3674307" cy="1028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tx1"/>
                </a:solidFill>
              </a:rPr>
              <a:t>Book</a:t>
            </a:r>
            <a:r>
              <a:rPr lang="sl-SI" sz="1400" b="1" dirty="0" smtClean="0">
                <a:solidFill>
                  <a:schemeClr val="tx1"/>
                </a:solidFill>
              </a:rPr>
              <a:t>: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sl-SI" sz="1400" b="1" dirty="0" smtClean="0">
                <a:solidFill>
                  <a:schemeClr val="tx1"/>
                </a:solidFill>
              </a:rPr>
              <a:t>48, 49, 50, 52</a:t>
            </a:r>
            <a:endParaRPr lang="en-US" sz="1400" b="1" dirty="0" smtClean="0">
              <a:solidFill>
                <a:schemeClr val="tx1"/>
              </a:solidFill>
            </a:endParaRPr>
          </a:p>
          <a:p>
            <a:r>
              <a:rPr lang="en-US" sz="1400" b="1" dirty="0" smtClean="0">
                <a:solidFill>
                  <a:schemeClr val="tx1"/>
                </a:solidFill>
              </a:rPr>
              <a:t>Workbook</a:t>
            </a:r>
            <a:r>
              <a:rPr lang="sl-SI" sz="1400" b="1" dirty="0" smtClean="0">
                <a:solidFill>
                  <a:schemeClr val="tx1"/>
                </a:solidFill>
              </a:rPr>
              <a:t>: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sl-SI" sz="1400" b="1" dirty="0" smtClean="0">
                <a:solidFill>
                  <a:schemeClr val="tx1"/>
                </a:solidFill>
              </a:rPr>
              <a:t>46</a:t>
            </a:r>
            <a:r>
              <a:rPr lang="en-US" sz="1400" b="1" dirty="0" smtClean="0">
                <a:solidFill>
                  <a:schemeClr val="tx1"/>
                </a:solidFill>
              </a:rPr>
              <a:t>–</a:t>
            </a:r>
            <a:r>
              <a:rPr lang="sl-SI" sz="1400" b="1" dirty="0" smtClean="0">
                <a:solidFill>
                  <a:schemeClr val="tx1"/>
                </a:solidFill>
              </a:rPr>
              <a:t>49, 52, 53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rivate events, weddings, reunions, parties as a low-cost solu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/>
          <a:stretch/>
        </p:blipFill>
        <p:spPr bwMode="auto">
          <a:xfrm rot="10800000">
            <a:off x="-149073" y="-28811"/>
            <a:ext cx="929307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95536" y="1382911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sl-SI" sz="6000" b="1" dirty="0" smtClean="0">
                <a:latin typeface="Algerian" panose="04020705040A02060702" pitchFamily="82" charset="0"/>
              </a:rPr>
              <a:t> LET‘S REPEAT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pic>
        <p:nvPicPr>
          <p:cNvPr id="6146" name="Picture 2" descr="Free Forge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90" l="0" r="100000">
                        <a14:foregroundMark x1="9766" y1="15121" x2="25586" y2="31855"/>
                        <a14:foregroundMark x1="18750" y1="39919" x2="26367" y2="44758"/>
                        <a14:foregroundMark x1="14258" y1="35081" x2="27344" y2="3427"/>
                        <a14:foregroundMark x1="4297" y1="5444" x2="38672" y2="18145"/>
                        <a14:foregroundMark x1="38086" y1="21371" x2="6250" y2="30242"/>
                        <a14:foregroundMark x1="5469" y1="10484" x2="9766" y2="29637"/>
                        <a14:foregroundMark x1="46875" y1="38710" x2="60352" y2="40121"/>
                        <a14:foregroundMark x1="76758" y1="29234" x2="81250" y2="47782"/>
                        <a14:foregroundMark x1="61914" y1="96976" x2="66992" y2="96774"/>
                        <a14:foregroundMark x1="77344" y1="93750" x2="83789" y2="92944"/>
                        <a14:foregroundMark x1="86133" y1="40927" x2="86133" y2="48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99" y="2472644"/>
            <a:ext cx="4228728" cy="40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grada vsebine 2">
            <a:extLst>
              <a:ext uri="{FF2B5EF4-FFF2-40B4-BE49-F238E27FC236}">
                <a16:creationId xmlns:a16="http://schemas.microsoft.com/office/drawing/2014/main" xmlns="" id="{EFD8E907-E1ED-4B61-83F4-B65444C3C615}"/>
              </a:ext>
            </a:extLst>
          </p:cNvPr>
          <p:cNvSpPr txBox="1">
            <a:spLocks/>
          </p:cNvSpPr>
          <p:nvPr/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3600" dirty="0" smtClean="0">
                <a:solidFill>
                  <a:srgbClr val="CC9900"/>
                </a:solidFill>
              </a:rPr>
              <a:t>LISTEN AND REPEAT.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2800" dirty="0">
              <a:solidFill>
                <a:srgbClr val="CC99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 smtClean="0"/>
              <a:t>Poslušaj </a:t>
            </a:r>
            <a:r>
              <a:rPr lang="sl-SI" sz="1600" dirty="0"/>
              <a:t>in ponovi.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D33A4FFA-899C-4A62-8D5C-4D8B7D3F7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2118555"/>
            <a:ext cx="4126710" cy="3489251"/>
          </a:xfrm>
          <a:prstGeom prst="roundRect">
            <a:avLst/>
          </a:prstGeom>
        </p:spPr>
      </p:pic>
      <p:pic>
        <p:nvPicPr>
          <p:cNvPr id="2" name="52 Skladba 5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365" y="3279983"/>
            <a:ext cx="1166396" cy="116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grada vsebine 2">
            <a:extLst>
              <a:ext uri="{FF2B5EF4-FFF2-40B4-BE49-F238E27FC236}">
                <a16:creationId xmlns:a16="http://schemas.microsoft.com/office/drawing/2014/main" xmlns="" id="{166B151A-4984-4C64-A7F7-56516A9998CB}"/>
              </a:ext>
            </a:extLst>
          </p:cNvPr>
          <p:cNvSpPr txBox="1">
            <a:spLocks/>
          </p:cNvSpPr>
          <p:nvPr/>
        </p:nvSpPr>
        <p:spPr>
          <a:xfrm>
            <a:off x="419236" y="1196752"/>
            <a:ext cx="8229600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4400" dirty="0">
                <a:solidFill>
                  <a:srgbClr val="CC9900"/>
                </a:solidFill>
              </a:rPr>
              <a:t>OPPOSITES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rgbClr val="CC9900"/>
                </a:solidFill>
              </a:rPr>
              <a:t>LISTEN AND REPEAT.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ponovi.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240AADF-3BBC-4399-AA94-51554EA10A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793162" y="2636912"/>
            <a:ext cx="5573900" cy="3677625"/>
          </a:xfrm>
          <a:prstGeom prst="rect">
            <a:avLst/>
          </a:prstGeom>
        </p:spPr>
      </p:pic>
      <p:pic>
        <p:nvPicPr>
          <p:cNvPr id="4" name="U45-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864277DD-BDE2-4091-B162-9F40BC689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5780" y="5001625"/>
            <a:ext cx="1312912" cy="13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rivate events, weddings, reunions, parties as a low-cost solu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/>
          <a:stretch/>
        </p:blipFill>
        <p:spPr bwMode="auto">
          <a:xfrm rot="10800000">
            <a:off x="-149073" y="-28811"/>
            <a:ext cx="929307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95536" y="1382911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sl-SI" sz="6000" b="1" dirty="0" smtClean="0">
                <a:latin typeface="Algerian" panose="04020705040A02060702" pitchFamily="82" charset="0"/>
              </a:rPr>
              <a:t> NUMBERS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pic>
        <p:nvPicPr>
          <p:cNvPr id="14338" name="Picture 2" descr="Vector calculator for free download about (23) vector calculator. sort by  newest firs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0" b="98370" l="9524" r="100000">
                        <a14:foregroundMark x1="27976" y1="80978" x2="56845" y2="9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87409"/>
            <a:ext cx="3888432" cy="425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80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CC9900"/>
                </a:solidFill>
              </a:rPr>
              <a:t>LISTEN AND REPEAT.</a:t>
            </a:r>
          </a:p>
          <a:p>
            <a:pPr marL="0" indent="0">
              <a:buNone/>
            </a:pPr>
            <a:r>
              <a:rPr lang="sl-SI" sz="1800" dirty="0" smtClean="0"/>
              <a:t>Poslušaj in ponovi.</a:t>
            </a:r>
            <a:endParaRPr lang="sl-SI" sz="4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63 Skladba 6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1772816"/>
            <a:ext cx="609600" cy="6096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78" y="2924944"/>
            <a:ext cx="8820650" cy="205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6856068" y="140126"/>
            <a:ext cx="210551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2800" b="1" dirty="0" smtClean="0"/>
              <a:t>BOOK – P. 48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2802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CC9900"/>
                </a:solidFill>
              </a:rPr>
              <a:t>LISTEN AND CIRCLE THE CORRECT NUMBER.</a:t>
            </a:r>
          </a:p>
          <a:p>
            <a:pPr marL="0" indent="0">
              <a:buNone/>
            </a:pPr>
            <a:r>
              <a:rPr lang="sl-SI" sz="1800" dirty="0" smtClean="0"/>
              <a:t>Poslušaj in obkroži (zapiši) pravo število.</a:t>
            </a:r>
          </a:p>
          <a:p>
            <a:pPr marL="0" indent="0">
              <a:buNone/>
            </a:pPr>
            <a:endParaRPr lang="sl-SI" sz="1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A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B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C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D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E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CC9900"/>
                </a:solidFill>
              </a:rPr>
              <a:t>F</a:t>
            </a:r>
          </a:p>
          <a:p>
            <a:pPr marL="0" indent="0">
              <a:buNone/>
            </a:pPr>
            <a:endParaRPr lang="sl-SI" sz="4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64 Skladba 6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168" y="2293640"/>
            <a:ext cx="919336" cy="91933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55576" y="2852936"/>
            <a:ext cx="7200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20</a:t>
            </a:r>
          </a:p>
          <a:p>
            <a:r>
              <a:rPr lang="sl-SI" sz="3200" dirty="0" smtClean="0"/>
              <a:t>17</a:t>
            </a:r>
          </a:p>
          <a:p>
            <a:r>
              <a:rPr lang="sl-SI" sz="3200" dirty="0" smtClean="0"/>
              <a:t>11</a:t>
            </a:r>
          </a:p>
          <a:p>
            <a:r>
              <a:rPr lang="sl-SI" sz="3200" dirty="0" smtClean="0"/>
              <a:t>14</a:t>
            </a:r>
          </a:p>
          <a:p>
            <a:r>
              <a:rPr lang="sl-SI" sz="3200" dirty="0" smtClean="0"/>
              <a:t>19</a:t>
            </a:r>
          </a:p>
          <a:p>
            <a:r>
              <a:rPr lang="sl-SI" sz="3200" dirty="0" smtClean="0"/>
              <a:t>16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17032"/>
            <a:ext cx="6999073" cy="185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6856068" y="140126"/>
            <a:ext cx="210551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l-SI" sz="2800" b="1" dirty="0" smtClean="0"/>
              <a:t>BOOK – P. 49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760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</TotalTime>
  <Words>330</Words>
  <Application>Microsoft Office PowerPoint</Application>
  <PresentationFormat>Diaprojekcija na zaslonu (4:3)</PresentationFormat>
  <Paragraphs>83</Paragraphs>
  <Slides>24</Slides>
  <Notes>0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5" baseType="lpstr">
      <vt:lpstr>Officeova tema</vt:lpstr>
      <vt:lpstr>PowerPointova predstavitev</vt:lpstr>
      <vt:lpstr>PowerPointova predstavitev</vt:lpstr>
      <vt:lpstr>PowerPointova predstavitev</vt:lpstr>
      <vt:lpstr> LET‘S REPEAT </vt:lpstr>
      <vt:lpstr>PowerPointova predstavitev</vt:lpstr>
      <vt:lpstr>PowerPointova predstavitev</vt:lpstr>
      <vt:lpstr> NUMBERS </vt:lpstr>
      <vt:lpstr>PowerPointova predstavitev</vt:lpstr>
      <vt:lpstr>PowerPointova predstavitev</vt:lpstr>
      <vt:lpstr>PowerPointova predstavitev</vt:lpstr>
      <vt:lpstr>NUMBERS 11–20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BREAK TIME!!!</vt:lpstr>
      <vt:lpstr>PowerPointova predstavitev</vt:lpstr>
      <vt:lpstr>PowerPointova predstavitev</vt:lpstr>
      <vt:lpstr>PowerPointova predstavitev</vt:lpstr>
      <vt:lpstr> THAT IS ALL FOR THIS WEEK!  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MY FAMILY  unit 4</dc:title>
  <dc:creator>AljaP</dc:creator>
  <cp:lastModifiedBy>AljaP</cp:lastModifiedBy>
  <cp:revision>47</cp:revision>
  <dcterms:created xsi:type="dcterms:W3CDTF">2020-03-24T18:06:29Z</dcterms:created>
  <dcterms:modified xsi:type="dcterms:W3CDTF">2021-01-03T18:07:31Z</dcterms:modified>
</cp:coreProperties>
</file>