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7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1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0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9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1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0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7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2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0B5A-793E-4DC0-9F67-0BD391473A2A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586A-345B-45FA-A5AF-662CB81C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0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bra Animal Template Background For PowerPoint - Animal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9" y="2060848"/>
            <a:ext cx="848375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1140950" y="590823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>
                <a:latin typeface="Algerian" panose="04020705040A02060702" pitchFamily="82" charset="0"/>
              </a:rPr>
              <a:t> </a:t>
            </a:r>
            <a:r>
              <a:rPr lang="sl-SI" sz="3600" b="1" dirty="0" err="1" smtClean="0">
                <a:latin typeface="Algerian" panose="04020705040A02060702" pitchFamily="82" charset="0"/>
              </a:rPr>
              <a:t>toys</a:t>
            </a:r>
            <a:endParaRPr lang="sl-SI" sz="3600" b="1" dirty="0" smtClean="0">
              <a:latin typeface="Algerian" panose="04020705040A02060702" pitchFamily="82" charset="0"/>
            </a:endParaRPr>
          </a:p>
          <a:p>
            <a:r>
              <a:rPr lang="sl-SI" sz="2400" b="1" dirty="0" smtClean="0">
                <a:solidFill>
                  <a:schemeClr val="bg1">
                    <a:lumMod val="50000"/>
                  </a:schemeClr>
                </a:solidFill>
              </a:rPr>
              <a:t>UNIT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2400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1003980" y="1700808"/>
            <a:ext cx="3674307" cy="124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Book</a:t>
            </a:r>
            <a:r>
              <a:rPr lang="sl-SI" sz="1800" b="1" dirty="0" smtClean="0">
                <a:solidFill>
                  <a:schemeClr val="tx1"/>
                </a:solidFill>
              </a:rPr>
              <a:t>: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sl-SI" sz="1800" b="1" dirty="0" smtClean="0">
                <a:solidFill>
                  <a:schemeClr val="tx1"/>
                </a:solidFill>
              </a:rPr>
              <a:t>56, 57</a:t>
            </a:r>
            <a:endParaRPr lang="sl-SI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Workbook</a:t>
            </a:r>
            <a:r>
              <a:rPr lang="sl-SI" sz="1800" b="1" dirty="0" smtClean="0">
                <a:solidFill>
                  <a:schemeClr val="tx1"/>
                </a:solidFill>
              </a:rPr>
              <a:t>: 36-53</a:t>
            </a:r>
            <a:endParaRPr lang="sl-SI" sz="1800" b="1" dirty="0" smtClean="0">
              <a:solidFill>
                <a:schemeClr val="tx1"/>
              </a:solidFill>
            </a:endParaRPr>
          </a:p>
          <a:p>
            <a:r>
              <a:rPr lang="sl-SI" sz="1800" b="1" dirty="0" smtClean="0">
                <a:solidFill>
                  <a:schemeClr val="tx1"/>
                </a:solidFill>
              </a:rPr>
              <a:t>NOTEBOOK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Oblak 1"/>
          <p:cNvSpPr/>
          <p:nvPr/>
        </p:nvSpPr>
        <p:spPr>
          <a:xfrm rot="629136">
            <a:off x="827584" y="332656"/>
            <a:ext cx="4392488" cy="2756765"/>
          </a:xfrm>
          <a:prstGeom prst="cloudCallout">
            <a:avLst>
              <a:gd name="adj1" fmla="val 76406"/>
              <a:gd name="adj2" fmla="val 552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2227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865738" y="581779"/>
            <a:ext cx="269979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BOOK, P. 56</a:t>
            </a:r>
          </a:p>
          <a:p>
            <a:pPr algn="ctr"/>
            <a:r>
              <a:rPr lang="sl-SI" sz="2400" b="1" dirty="0" smtClean="0"/>
              <a:t>NOTEBOOK</a:t>
            </a:r>
            <a:endParaRPr lang="en-US" sz="2400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5152" y="446733"/>
            <a:ext cx="8229600" cy="796950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CHATTERBOX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Ograda vsebine 9"/>
          <p:cNvSpPr txBox="1">
            <a:spLocks noGrp="1"/>
          </p:cNvSpPr>
          <p:nvPr>
            <p:ph idx="1"/>
          </p:nvPr>
        </p:nvSpPr>
        <p:spPr>
          <a:xfrm>
            <a:off x="539552" y="1626878"/>
            <a:ext cx="4608512" cy="425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dirty="0" smtClean="0"/>
              <a:t>OPEN YOUR BOOK ON PAGE 56.</a:t>
            </a:r>
            <a:br>
              <a:rPr lang="sl-SI" sz="2400" dirty="0" smtClean="0"/>
            </a:br>
            <a:r>
              <a:rPr lang="sl-SI" sz="1200" dirty="0" smtClean="0"/>
              <a:t>Odpri knjigo na strani 56. </a:t>
            </a:r>
          </a:p>
          <a:p>
            <a:pPr marL="342900" indent="-342900">
              <a:buAutoNum type="arabicPeriod"/>
            </a:pPr>
            <a:endParaRPr lang="sl-SI" sz="1200" dirty="0" smtClean="0"/>
          </a:p>
          <a:p>
            <a:pPr marL="342900" indent="-342900">
              <a:buFontTx/>
              <a:buAutoNum type="arabicPeriod"/>
            </a:pPr>
            <a:r>
              <a:rPr lang="sl-SI" sz="2400" dirty="0" smtClean="0"/>
              <a:t>OPEN YOUR NOTEBOOK AND WRITE TITLE „CHATTERBOX“.</a:t>
            </a:r>
            <a:br>
              <a:rPr lang="sl-SI" sz="2400" dirty="0" smtClean="0"/>
            </a:br>
            <a:r>
              <a:rPr lang="sl-SI" sz="1200" dirty="0" smtClean="0"/>
              <a:t>Odpri zvezek in napiši naslov </a:t>
            </a:r>
            <a:r>
              <a:rPr lang="sl-SI" sz="1200" dirty="0" smtClean="0">
                <a:solidFill>
                  <a:srgbClr val="C00000"/>
                </a:solidFill>
              </a:rPr>
              <a:t>CHATTERBOX.</a:t>
            </a:r>
          </a:p>
          <a:p>
            <a:pPr marL="342900" indent="-342900">
              <a:buFontTx/>
              <a:buAutoNum type="arabicPeriod"/>
            </a:pPr>
            <a:endParaRPr lang="sl-SI" sz="1200" dirty="0" smtClean="0"/>
          </a:p>
          <a:p>
            <a:pPr marL="342900" indent="-342900">
              <a:buFontTx/>
              <a:buAutoNum type="arabicPeriod"/>
            </a:pPr>
            <a:r>
              <a:rPr lang="sl-SI" sz="2400" dirty="0" smtClean="0"/>
              <a:t>WRITE AND MATCH. </a:t>
            </a:r>
            <a:br>
              <a:rPr lang="sl-SI" sz="2400" dirty="0" smtClean="0"/>
            </a:br>
            <a:r>
              <a:rPr lang="sl-SI" sz="1100" dirty="0" smtClean="0"/>
              <a:t>Napiši in poveži. </a:t>
            </a:r>
          </a:p>
          <a:p>
            <a:pPr marL="0" indent="0">
              <a:buNone/>
            </a:pP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err="1" smtClean="0">
                <a:solidFill>
                  <a:srgbClr val="C00000"/>
                </a:solidFill>
              </a:rPr>
              <a:t>Example</a:t>
            </a:r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1050" dirty="0" smtClean="0">
                <a:solidFill>
                  <a:srgbClr val="C00000"/>
                </a:solidFill>
              </a:rPr>
              <a:t>(primer):  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>
                <a:solidFill>
                  <a:srgbClr val="C00000"/>
                </a:solidFill>
              </a:rPr>
              <a:t>A: </a:t>
            </a:r>
            <a:r>
              <a:rPr lang="sl-SI" sz="2400" dirty="0" err="1" smtClean="0"/>
              <a:t>What</a:t>
            </a:r>
            <a:r>
              <a:rPr lang="sl-SI" sz="2400" dirty="0" smtClean="0"/>
              <a:t>‘s </a:t>
            </a:r>
            <a:r>
              <a:rPr lang="sl-SI" sz="2400" dirty="0" err="1" smtClean="0"/>
              <a:t>this</a:t>
            </a:r>
            <a:r>
              <a:rPr lang="sl-SI" sz="2400" dirty="0" smtClean="0"/>
              <a:t>?</a:t>
            </a:r>
            <a:br>
              <a:rPr lang="sl-SI" sz="2400" dirty="0" smtClean="0"/>
            </a:br>
            <a:r>
              <a:rPr lang="sl-SI" sz="2400" dirty="0" smtClean="0">
                <a:solidFill>
                  <a:srgbClr val="C00000"/>
                </a:solidFill>
              </a:rPr>
              <a:t>B:</a:t>
            </a:r>
            <a:r>
              <a:rPr lang="sl-SI" sz="2400" dirty="0" smtClean="0"/>
              <a:t>It‘s a </a:t>
            </a:r>
            <a:r>
              <a:rPr lang="sl-SI" sz="2400" dirty="0" err="1" smtClean="0"/>
              <a:t>teddy</a:t>
            </a:r>
            <a:r>
              <a:rPr lang="sl-SI" sz="2400" dirty="0" smtClean="0"/>
              <a:t> </a:t>
            </a:r>
            <a:r>
              <a:rPr lang="sl-SI" sz="2400" dirty="0" err="1" smtClean="0"/>
              <a:t>bear</a:t>
            </a:r>
            <a:r>
              <a:rPr lang="sl-SI" sz="2400" dirty="0" smtClean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22619" r="55156" b="6250"/>
          <a:stretch/>
        </p:blipFill>
        <p:spPr bwMode="auto">
          <a:xfrm>
            <a:off x="4716016" y="2132856"/>
            <a:ext cx="3744416" cy="402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476672"/>
            <a:ext cx="727958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>
                <a:solidFill>
                  <a:srgbClr val="CC9900"/>
                </a:solidFill>
              </a:rPr>
              <a:t>LISTEN AND CHECK YOUR NOTES.</a:t>
            </a:r>
          </a:p>
          <a:p>
            <a:pPr marL="0" indent="0">
              <a:buNone/>
            </a:pPr>
            <a:r>
              <a:rPr lang="sl-SI" sz="2000" dirty="0" smtClean="0"/>
              <a:t>Poslušaj in preveri zapiske.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7"/>
            <a:ext cx="4752528" cy="49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1 Skladba 7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2852936"/>
            <a:ext cx="1256061" cy="12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4"/>
            <a:ext cx="9181481" cy="685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467544" y="908720"/>
            <a:ext cx="7992888" cy="1396752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CHECK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IF YOU HAVE SOLVED ALL THE TASKS IN THE WORKBOOK (FROM PAGE 36 TO PAGE 53). FILL IN THE MISSING TASKS.</a:t>
            </a:r>
            <a:endParaRPr lang="sl-SI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8580" indent="0" algn="ctr">
              <a:buNone/>
            </a:pPr>
            <a:r>
              <a:rPr lang="sl-SI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Preveri, če imaš rešene vse naloge v delovnem zvezku (od stani 36 do strani 53). </a:t>
            </a:r>
          </a:p>
          <a:p>
            <a:pPr marL="68580" indent="0" algn="ctr">
              <a:buNone/>
            </a:pPr>
            <a:r>
              <a:rPr lang="sl-SI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Manjkajoče naloge dopolni.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788024" y="-27384"/>
            <a:ext cx="38164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WORKBOOK: p</a:t>
            </a:r>
            <a:r>
              <a:rPr lang="sl-SI" sz="2400" b="1" dirty="0" smtClean="0"/>
              <a:t>. </a:t>
            </a:r>
            <a:r>
              <a:rPr lang="sl-SI" sz="2400" b="1" dirty="0" smtClean="0"/>
              <a:t>36–53</a:t>
            </a:r>
            <a:endParaRPr lang="en-GB" sz="2400" b="1" dirty="0"/>
          </a:p>
        </p:txBody>
      </p:sp>
      <p:pic>
        <p:nvPicPr>
          <p:cNvPr id="5" name="Picture 2" descr="Rezultat iskanja slik za my sai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39" y="3140968"/>
            <a:ext cx="2451069" cy="30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0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REVISION – ponovitev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tx2"/>
                </a:solidFill>
              </a:rPr>
              <a:t>REPEAT UNIT 3 VOCABULARY </a:t>
            </a:r>
            <a:r>
              <a:rPr lang="sl-SI" sz="1600" dirty="0" smtClean="0">
                <a:solidFill>
                  <a:schemeClr val="tx2"/>
                </a:solidFill>
              </a:rPr>
              <a:t>(ponovi besedišče 3. enote):</a:t>
            </a:r>
            <a:endParaRPr lang="sl-SI" sz="2400" dirty="0" smtClean="0">
              <a:solidFill>
                <a:schemeClr val="tx2"/>
              </a:solidFill>
            </a:endParaRPr>
          </a:p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TOYS </a:t>
            </a:r>
            <a:r>
              <a:rPr lang="sl-SI" sz="1600" dirty="0" smtClean="0">
                <a:solidFill>
                  <a:schemeClr val="accent3">
                    <a:lumMod val="50000"/>
                  </a:schemeClr>
                </a:solidFill>
              </a:rPr>
              <a:t>(igrače),</a:t>
            </a:r>
            <a:endParaRPr lang="sl-SI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l-SI" sz="2400" dirty="0" smtClean="0">
                <a:solidFill>
                  <a:srgbClr val="C00000"/>
                </a:solidFill>
              </a:rPr>
              <a:t>NUMBERS (10–20) </a:t>
            </a:r>
            <a:r>
              <a:rPr lang="sl-SI" sz="1600" dirty="0" smtClean="0">
                <a:solidFill>
                  <a:srgbClr val="C00000"/>
                </a:solidFill>
              </a:rPr>
              <a:t>(števila),</a:t>
            </a:r>
            <a:endParaRPr lang="sl-SI" sz="2400" dirty="0" smtClean="0">
              <a:solidFill>
                <a:srgbClr val="C00000"/>
              </a:solidFill>
            </a:endParaRPr>
          </a:p>
          <a:p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OPPOSITES </a:t>
            </a:r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</a:rPr>
              <a:t>(nasprotja).</a:t>
            </a:r>
            <a:endParaRPr lang="sl-SI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psittaciform | Definition &amp; Characteristics | Britann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8" r="10685"/>
          <a:stretch/>
        </p:blipFill>
        <p:spPr bwMode="auto">
          <a:xfrm>
            <a:off x="1763688" y="3933056"/>
            <a:ext cx="1263397" cy="25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ni oblaček 4"/>
          <p:cNvSpPr/>
          <p:nvPr/>
        </p:nvSpPr>
        <p:spPr>
          <a:xfrm rot="243658">
            <a:off x="2864194" y="3284984"/>
            <a:ext cx="1778312" cy="1296144"/>
          </a:xfrm>
          <a:prstGeom prst="wedgeEllipseCallout">
            <a:avLst>
              <a:gd name="adj1" fmla="val -65947"/>
              <a:gd name="adj2" fmla="val 360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REPEAT, REPEAT, REPEAT …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7" name="Picture 2" descr="psittaciform | Definition &amp; Characteristics | Britann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-816" r="36461" b="816"/>
          <a:stretch/>
        </p:blipFill>
        <p:spPr bwMode="auto">
          <a:xfrm>
            <a:off x="5796136" y="4078707"/>
            <a:ext cx="1883162" cy="23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ni oblaček 7"/>
          <p:cNvSpPr/>
          <p:nvPr/>
        </p:nvSpPr>
        <p:spPr>
          <a:xfrm rot="21116525">
            <a:off x="3866534" y="4791688"/>
            <a:ext cx="1778312" cy="1296144"/>
          </a:xfrm>
          <a:prstGeom prst="wedgeEllipseCallout">
            <a:avLst>
              <a:gd name="adj1" fmla="val 69292"/>
              <a:gd name="adj2" fmla="val -43369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WHAT? WHERE?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Ovalni oblaček 8"/>
          <p:cNvSpPr/>
          <p:nvPr/>
        </p:nvSpPr>
        <p:spPr>
          <a:xfrm rot="243658">
            <a:off x="5793712" y="2452614"/>
            <a:ext cx="2530006" cy="1296144"/>
          </a:xfrm>
          <a:prstGeom prst="wedgeEllipseCallout">
            <a:avLst>
              <a:gd name="adj1" fmla="val 8618"/>
              <a:gd name="adj2" fmla="val 8816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EVERYTHIG!!!</a:t>
            </a:r>
          </a:p>
          <a:p>
            <a:pPr algn="ctr"/>
            <a:r>
              <a:rPr lang="sl-SI" b="1" dirty="0" smtClean="0">
                <a:solidFill>
                  <a:srgbClr val="C00000"/>
                </a:solidFill>
              </a:rPr>
              <a:t>BOOK PAGE 57.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1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54">
                        <a14:foregroundMark x1="20752" y1="3172" x2="29831" y2="68470"/>
                        <a14:foregroundMark x1="24125" y1="63433" x2="0" y2="37127"/>
                        <a14:foregroundMark x1="6226" y1="12127" x2="28016" y2="49067"/>
                        <a14:foregroundMark x1="35149" y1="15299" x2="33463" y2="37687"/>
                        <a14:foregroundMark x1="36446" y1="32090" x2="37354" y2="19403"/>
                        <a14:foregroundMark x1="34760" y1="13433" x2="24384" y2="2612"/>
                        <a14:foregroundMark x1="26719" y1="2985" x2="24384" y2="2052"/>
                        <a14:foregroundMark x1="27626" y1="5970" x2="13878" y2="42164"/>
                        <a14:foregroundMark x1="2464" y1="11381" x2="5318" y2="41978"/>
                        <a14:foregroundMark x1="11543" y1="38060" x2="18677" y2="6530"/>
                        <a14:foregroundMark x1="29183" y1="21082" x2="27237" y2="6903"/>
                        <a14:foregroundMark x1="25940" y1="13619" x2="25162" y2="25933"/>
                        <a14:foregroundMark x1="12711" y1="11567" x2="12581" y2="7463"/>
                        <a14:foregroundMark x1="19326" y1="48134" x2="28145" y2="64739"/>
                        <a14:foregroundMark x1="2983" y1="51306" x2="1427" y2="6716"/>
                        <a14:foregroundMark x1="1427" y1="14739" x2="649" y2="36381"/>
                        <a14:foregroundMark x1="908" y1="9142" x2="649" y2="16978"/>
                        <a14:backgroundMark x1="9598" y1="67164" x2="15175" y2="73507"/>
                        <a14:backgroundMark x1="42931" y1="61007" x2="84565" y2="43470"/>
                        <a14:backgroundMark x1="40597" y1="38993" x2="42283" y2="85075"/>
                        <a14:backgroundMark x1="19585" y1="75373" x2="12322" y2="58955"/>
                        <a14:backgroundMark x1="16342" y1="57090" x2="16342" y2="57090"/>
                        <a14:backgroundMark x1="18547" y1="63993" x2="18547" y2="63993"/>
                        <a14:backgroundMark x1="21790" y1="69963" x2="23865" y2="74440"/>
                        <a14:backgroundMark x1="18288" y1="63993" x2="18029" y2="60261"/>
                        <a14:backgroundMark x1="20493" y1="66418" x2="19844" y2="65112"/>
                        <a14:backgroundMark x1="18029" y1="60261" x2="18029" y2="5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4"/>
          <a:stretch/>
        </p:blipFill>
        <p:spPr bwMode="auto">
          <a:xfrm>
            <a:off x="0" y="2492896"/>
            <a:ext cx="683125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-1044624" y="879065"/>
            <a:ext cx="11718393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l-SI" sz="4000" dirty="0" smtClean="0">
                <a:latin typeface="Algerian" panose="04020705040A02060702" pitchFamily="82" charset="0"/>
                <a:cs typeface="Aharoni" panose="02010803020104030203" pitchFamily="2" charset="-79"/>
              </a:rPr>
              <a:t/>
            </a:r>
            <a:br>
              <a:rPr lang="sl-SI" sz="4000" dirty="0" smtClean="0">
                <a:latin typeface="Algerian" panose="04020705040A02060702" pitchFamily="82" charset="0"/>
                <a:cs typeface="Aharoni" panose="02010803020104030203" pitchFamily="2" charset="-79"/>
              </a:rPr>
            </a:br>
            <a:r>
              <a:rPr lang="sl-SI" sz="4000" dirty="0" smtClean="0">
                <a:latin typeface="Algerian" panose="04020705040A02060702" pitchFamily="82" charset="0"/>
                <a:cs typeface="Aharoni" panose="02010803020104030203" pitchFamily="2" charset="-79"/>
              </a:rPr>
              <a:t>THAT IS ALL FOR THIS WEEK! </a:t>
            </a:r>
            <a:br>
              <a:rPr lang="sl-SI" sz="4000" dirty="0" smtClean="0">
                <a:latin typeface="Algerian" panose="04020705040A02060702" pitchFamily="82" charset="0"/>
                <a:cs typeface="Aharoni" panose="02010803020104030203" pitchFamily="2" charset="-79"/>
              </a:rPr>
            </a:br>
            <a:endParaRPr lang="en-US" sz="1600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347864" y="3212976"/>
            <a:ext cx="31188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NICE DAY, 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GOODBYE! </a:t>
            </a:r>
            <a:endParaRPr lang="en-US" sz="27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7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95</Words>
  <Application>Microsoft Office PowerPoint</Application>
  <PresentationFormat>Diaprojekcija na zaslonu (4:3)</PresentationFormat>
  <Paragraphs>32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PowerPointova predstavitev</vt:lpstr>
      <vt:lpstr>CHATTERBOX</vt:lpstr>
      <vt:lpstr>PowerPointova predstavitev</vt:lpstr>
      <vt:lpstr>PowerPointova predstavitev</vt:lpstr>
      <vt:lpstr>REVISION – ponovitev </vt:lpstr>
      <vt:lpstr> THAT IS ALL FOR THIS WEEK!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AljaP</dc:creator>
  <cp:lastModifiedBy>AljaP</cp:lastModifiedBy>
  <cp:revision>3</cp:revision>
  <dcterms:created xsi:type="dcterms:W3CDTF">2021-01-09T21:51:06Z</dcterms:created>
  <dcterms:modified xsi:type="dcterms:W3CDTF">2021-01-09T22:10:20Z</dcterms:modified>
</cp:coreProperties>
</file>