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15" r:id="rId12"/>
    <p:sldId id="308" r:id="rId13"/>
    <p:sldId id="309" r:id="rId14"/>
    <p:sldId id="310" r:id="rId15"/>
    <p:sldId id="311" r:id="rId16"/>
    <p:sldId id="312" r:id="rId17"/>
    <p:sldId id="302" r:id="rId18"/>
    <p:sldId id="303" r:id="rId19"/>
    <p:sldId id="304" r:id="rId20"/>
    <p:sldId id="305" r:id="rId21"/>
    <p:sldId id="306" r:id="rId22"/>
    <p:sldId id="314" r:id="rId2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20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BF959-0EF7-4205-80E9-8477B670E28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18A31-3238-487E-B569-518D5141F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8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1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0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2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2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5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8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7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8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8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7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1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72630-01CD-48AD-A58D-5205E614206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7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lDZA54Bi8s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uuv0Lc3cXk" TargetMode="External"/><Relationship Id="rId2" Type="http://schemas.openxmlformats.org/officeDocument/2006/relationships/hyperlink" Target="https://www.youtube.com/watch?v=HWr4NE87qS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V3X26zXJN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ame Of A Family And The House Stock Vector - Illustration of animal,  frame: 63858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1" b="13340"/>
          <a:stretch/>
        </p:blipFill>
        <p:spPr bwMode="auto">
          <a:xfrm>
            <a:off x="0" y="0"/>
            <a:ext cx="94139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60040" y="299695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Broadway" panose="04040905080B02020502" pitchFamily="82" charset="0"/>
              </a:rPr>
              <a:t>MEET MY FAMILY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unit 4</a:t>
            </a:r>
            <a:endParaRPr lang="en-US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134072" y="4509120"/>
            <a:ext cx="3309803" cy="102857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Book page 58–</a:t>
            </a:r>
            <a:r>
              <a:rPr lang="sl-SI" dirty="0" smtClean="0"/>
              <a:t>60</a:t>
            </a:r>
            <a:endParaRPr lang="en-US" dirty="0" smtClean="0"/>
          </a:p>
          <a:p>
            <a:pPr algn="ctr"/>
            <a:r>
              <a:rPr lang="en-US" dirty="0" smtClean="0"/>
              <a:t>Workbook page 54–</a:t>
            </a:r>
            <a:r>
              <a:rPr lang="sl-SI" dirty="0" smtClean="0"/>
              <a:t>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8" t="21796" r="10656" b="18113"/>
          <a:stretch/>
        </p:blipFill>
        <p:spPr>
          <a:xfrm rot="5400000">
            <a:off x="5052054" y="2156858"/>
            <a:ext cx="2928323" cy="417646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405960"/>
          </a:xfrm>
        </p:spPr>
        <p:txBody>
          <a:bodyPr>
            <a:normAutofit/>
          </a:bodyPr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FAMILY MEMBERS </a:t>
            </a:r>
            <a:r>
              <a:rPr lang="sl-SI" dirty="0"/>
              <a:t/>
            </a:r>
            <a:br>
              <a:rPr lang="sl-SI" dirty="0"/>
            </a:br>
            <a:r>
              <a:rPr lang="sl-SI" sz="2400" dirty="0" smtClean="0"/>
              <a:t>družinski člani</a:t>
            </a:r>
            <a:endParaRPr lang="en-US" sz="2400" dirty="0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683568" y="1772816"/>
            <a:ext cx="7137241" cy="43924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PARENTS</a:t>
            </a:r>
            <a:r>
              <a:rPr lang="sl-SI" dirty="0" smtClean="0"/>
              <a:t> – starši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FATHER – DAD</a:t>
            </a:r>
            <a:r>
              <a:rPr lang="sl-SI" dirty="0" smtClean="0"/>
              <a:t> – oče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MOTHER – MUM </a:t>
            </a:r>
            <a:r>
              <a:rPr lang="sl-SI" dirty="0" smtClean="0"/>
              <a:t>– mama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SON </a:t>
            </a:r>
            <a:r>
              <a:rPr lang="sl-SI" dirty="0" smtClean="0"/>
              <a:t>– sin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DAUGHTER</a:t>
            </a:r>
            <a:r>
              <a:rPr lang="sl-SI" dirty="0" smtClean="0"/>
              <a:t> – hči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BABY</a:t>
            </a:r>
            <a:r>
              <a:rPr lang="sl-SI" dirty="0" smtClean="0"/>
              <a:t> – dojenček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SISTER</a:t>
            </a:r>
            <a:r>
              <a:rPr lang="sl-SI" dirty="0"/>
              <a:t> </a:t>
            </a:r>
            <a:r>
              <a:rPr lang="sl-SI" dirty="0" smtClean="0"/>
              <a:t>– sestra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BROTHER</a:t>
            </a:r>
            <a:r>
              <a:rPr lang="sl-SI" dirty="0" smtClean="0"/>
              <a:t> – brat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GRANDPARENTS</a:t>
            </a:r>
            <a:r>
              <a:rPr lang="sl-SI" dirty="0" smtClean="0"/>
              <a:t> – stari starši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GRANDMA</a:t>
            </a:r>
            <a:r>
              <a:rPr lang="sl-SI" dirty="0" smtClean="0"/>
              <a:t> – babica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GRANDPA</a:t>
            </a:r>
            <a:r>
              <a:rPr lang="sl-SI" dirty="0" smtClean="0"/>
              <a:t> – dedek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GRANDDAUGHTER</a:t>
            </a:r>
            <a:r>
              <a:rPr lang="sl-SI" dirty="0" smtClean="0"/>
              <a:t> – vnukinja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GRANDSON</a:t>
            </a:r>
            <a:r>
              <a:rPr lang="sl-SI" dirty="0" smtClean="0"/>
              <a:t> – vnuk </a:t>
            </a:r>
            <a:endParaRPr lang="en-US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716016" y="-532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chemeClr val="bg1"/>
                </a:solidFill>
              </a:rPr>
              <a:t>NOTEBOOK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372200" y="148564"/>
            <a:ext cx="268163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1600" b="1" dirty="0" smtClean="0"/>
              <a:t>NOTEBOOK – ZAPIS V ZVEZEK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517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2"/>
                </a:solidFill>
              </a:rPr>
              <a:t>ABOUT MY FAMILY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939336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WATCH.  </a:t>
            </a:r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</a:t>
            </a:r>
            <a:r>
              <a:rPr lang="en-GB" sz="2400" dirty="0" smtClean="0">
                <a:hlinkClick r:id="rId2"/>
              </a:rPr>
              <a:t>www.youtube.com/watch?v=lDZA54Bi8sg</a:t>
            </a:r>
            <a:endParaRPr lang="sl-SI" sz="24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5904656" cy="3319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85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15108"/>
            <a:ext cx="8153850" cy="5242892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sl-SI" dirty="0" smtClean="0"/>
              <a:t>Kadar </a:t>
            </a:r>
            <a:r>
              <a:rPr lang="sl-SI" dirty="0"/>
              <a:t>želiš </a:t>
            </a:r>
            <a:r>
              <a:rPr lang="sl-SI" dirty="0" smtClean="0"/>
              <a:t>vprašati, </a:t>
            </a:r>
            <a:r>
              <a:rPr lang="sl-SI" dirty="0"/>
              <a:t>čigavo je kaj, uporabiš vprašalnico </a:t>
            </a:r>
            <a:r>
              <a:rPr lang="sl-SI" dirty="0">
                <a:solidFill>
                  <a:srgbClr val="C00000"/>
                </a:solidFill>
              </a:rPr>
              <a:t>WHOSE</a:t>
            </a:r>
            <a:r>
              <a:rPr lang="sl-SI" dirty="0"/>
              <a:t>. Pri odgovoru poleg imena ali besede zapišeš  </a:t>
            </a:r>
            <a:r>
              <a:rPr lang="sl-SI" dirty="0">
                <a:solidFill>
                  <a:srgbClr val="C00000"/>
                </a:solidFill>
              </a:rPr>
              <a:t>‘</a:t>
            </a:r>
            <a:r>
              <a:rPr lang="sl-SI" dirty="0" smtClean="0">
                <a:solidFill>
                  <a:srgbClr val="C00000"/>
                </a:solidFill>
              </a:rPr>
              <a:t>s. </a:t>
            </a:r>
            <a:endParaRPr lang="sl-SI" dirty="0">
              <a:solidFill>
                <a:srgbClr val="C00000"/>
              </a:solidFill>
            </a:endParaRPr>
          </a:p>
          <a:p>
            <a:pPr marL="68580" indent="0"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r>
              <a:rPr lang="sl-SI" sz="3400" u="sng" dirty="0" err="1" smtClean="0">
                <a:solidFill>
                  <a:srgbClr val="C00000"/>
                </a:solidFill>
              </a:rPr>
              <a:t>Whose</a:t>
            </a:r>
            <a:r>
              <a:rPr lang="sl-SI" sz="3400" dirty="0" smtClean="0"/>
              <a:t> </a:t>
            </a:r>
            <a:r>
              <a:rPr lang="sl-SI" sz="3400" dirty="0" err="1"/>
              <a:t>book</a:t>
            </a:r>
            <a:r>
              <a:rPr lang="sl-SI" sz="3400" dirty="0"/>
              <a:t> is </a:t>
            </a:r>
            <a:r>
              <a:rPr lang="sl-SI" sz="3400" dirty="0" err="1" smtClean="0"/>
              <a:t>this</a:t>
            </a:r>
            <a:r>
              <a:rPr lang="sl-SI" sz="3400" dirty="0" smtClean="0"/>
              <a:t>?	</a:t>
            </a:r>
            <a:r>
              <a:rPr lang="sl-SI" sz="2000" dirty="0" smtClean="0"/>
              <a:t>Čigava knjiga je to?</a:t>
            </a:r>
            <a:endParaRPr lang="sl-SI" sz="2000" dirty="0"/>
          </a:p>
          <a:p>
            <a:r>
              <a:rPr lang="sl-SI" sz="3400" dirty="0" err="1"/>
              <a:t>This</a:t>
            </a:r>
            <a:r>
              <a:rPr lang="sl-SI" sz="3400" dirty="0"/>
              <a:t> is </a:t>
            </a:r>
            <a:r>
              <a:rPr lang="sl-SI" sz="3400" u="sng" dirty="0"/>
              <a:t>Tina</a:t>
            </a:r>
            <a:r>
              <a:rPr lang="sl-SI" sz="3400" u="sng" dirty="0">
                <a:solidFill>
                  <a:srgbClr val="C00000"/>
                </a:solidFill>
              </a:rPr>
              <a:t>‘s</a:t>
            </a:r>
            <a:r>
              <a:rPr lang="sl-SI" sz="3400" dirty="0"/>
              <a:t> </a:t>
            </a:r>
            <a:r>
              <a:rPr lang="sl-SI" sz="3400" dirty="0" err="1"/>
              <a:t>book</a:t>
            </a:r>
            <a:r>
              <a:rPr lang="sl-SI" sz="3400" dirty="0"/>
              <a:t>. </a:t>
            </a:r>
            <a:r>
              <a:rPr lang="sl-SI" sz="3400" dirty="0" smtClean="0"/>
              <a:t>	</a:t>
            </a:r>
            <a:r>
              <a:rPr lang="sl-SI" sz="2000" dirty="0" smtClean="0"/>
              <a:t>To je Tinina knjiga.</a:t>
            </a:r>
            <a:endParaRPr lang="sl-SI" sz="2000" dirty="0"/>
          </a:p>
          <a:p>
            <a:endParaRPr lang="sl-SI" sz="3400" dirty="0"/>
          </a:p>
          <a:p>
            <a:r>
              <a:rPr lang="sl-SI" sz="3400" u="sng" dirty="0" err="1">
                <a:solidFill>
                  <a:srgbClr val="C00000"/>
                </a:solidFill>
              </a:rPr>
              <a:t>Whose</a:t>
            </a:r>
            <a:r>
              <a:rPr lang="sl-SI" sz="3400" dirty="0"/>
              <a:t> car is </a:t>
            </a:r>
            <a:r>
              <a:rPr lang="sl-SI" sz="3400" dirty="0" err="1"/>
              <a:t>this</a:t>
            </a:r>
            <a:r>
              <a:rPr lang="sl-SI" sz="3400" dirty="0" smtClean="0"/>
              <a:t>?	</a:t>
            </a:r>
            <a:r>
              <a:rPr lang="sl-SI" sz="2000" dirty="0" smtClean="0"/>
              <a:t>Čigav avto je to?</a:t>
            </a:r>
            <a:endParaRPr lang="sl-SI" sz="2000" dirty="0"/>
          </a:p>
          <a:p>
            <a:r>
              <a:rPr lang="sl-SI" sz="3400" dirty="0" err="1"/>
              <a:t>This</a:t>
            </a:r>
            <a:r>
              <a:rPr lang="sl-SI" sz="3400" dirty="0"/>
              <a:t> is </a:t>
            </a:r>
            <a:r>
              <a:rPr lang="sl-SI" sz="3400" u="sng" dirty="0" err="1"/>
              <a:t>dad</a:t>
            </a:r>
            <a:r>
              <a:rPr lang="sl-SI" sz="3400" u="sng" dirty="0">
                <a:solidFill>
                  <a:srgbClr val="C00000"/>
                </a:solidFill>
              </a:rPr>
              <a:t>‘s</a:t>
            </a:r>
            <a:r>
              <a:rPr lang="sl-SI" sz="3400" u="sng" dirty="0"/>
              <a:t> </a:t>
            </a:r>
            <a:r>
              <a:rPr lang="sl-SI" sz="3400" dirty="0"/>
              <a:t>car. </a:t>
            </a:r>
            <a:r>
              <a:rPr lang="sl-SI" sz="3400" dirty="0" smtClean="0"/>
              <a:t>	</a:t>
            </a:r>
            <a:r>
              <a:rPr lang="sl-SI" sz="2000" dirty="0" smtClean="0"/>
              <a:t>To je očetov avto. </a:t>
            </a:r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endParaRPr lang="sl-SI" sz="1200" dirty="0"/>
          </a:p>
          <a:p>
            <a:pPr marL="68580" indent="0">
              <a:buNone/>
            </a:pPr>
            <a:r>
              <a:rPr lang="sl-SI" dirty="0" smtClean="0"/>
              <a:t>Da boš lažje razumel/-a si poglej spodnje posnetke. </a:t>
            </a:r>
            <a:r>
              <a:rPr lang="sl-SI" sz="1900" dirty="0" smtClean="0">
                <a:hlinkClick r:id="rId2"/>
              </a:rPr>
              <a:t>https</a:t>
            </a:r>
            <a:r>
              <a:rPr lang="sl-SI" sz="1900" dirty="0">
                <a:hlinkClick r:id="rId2"/>
              </a:rPr>
              <a:t>://</a:t>
            </a:r>
            <a:r>
              <a:rPr lang="sl-SI" sz="1900" dirty="0" smtClean="0">
                <a:hlinkClick r:id="rId2"/>
              </a:rPr>
              <a:t>www.youtube.com/watch?v=HWr4NE87qSg</a:t>
            </a:r>
            <a:endParaRPr lang="sl-SI" sz="1900" dirty="0" smtClean="0"/>
          </a:p>
          <a:p>
            <a:pPr marL="0" indent="0">
              <a:buNone/>
            </a:pPr>
            <a:r>
              <a:rPr lang="sl-SI" sz="1900" dirty="0" smtClean="0">
                <a:hlinkClick r:id="rId3"/>
              </a:rPr>
              <a:t>https://www.youtube.com/watch?v=uuuv0Lc3cXk</a:t>
            </a:r>
            <a:endParaRPr lang="sl-SI" sz="1900" dirty="0" smtClean="0"/>
          </a:p>
          <a:p>
            <a:pPr marL="0" indent="0">
              <a:buNone/>
            </a:pPr>
            <a:r>
              <a:rPr lang="sl-SI" sz="1900" dirty="0" smtClean="0">
                <a:hlinkClick r:id="rId4"/>
              </a:rPr>
              <a:t>https</a:t>
            </a:r>
            <a:r>
              <a:rPr lang="sl-SI" sz="1900" dirty="0">
                <a:hlinkClick r:id="rId4"/>
              </a:rPr>
              <a:t>://www.youtube.com/watch?v=TV3X26zXJNE</a:t>
            </a:r>
            <a:endParaRPr lang="en-US" sz="19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007096" y="476672"/>
            <a:ext cx="8136904" cy="9944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3600" b="1" dirty="0" smtClean="0">
                <a:solidFill>
                  <a:schemeClr val="tx2"/>
                </a:solidFill>
              </a:rPr>
              <a:t>WHOSE?  </a:t>
            </a:r>
            <a:r>
              <a:rPr lang="sl-SI" sz="2000" dirty="0" smtClean="0">
                <a:solidFill>
                  <a:schemeClr val="tx1"/>
                </a:solidFill>
              </a:rPr>
              <a:t>Čigav?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endParaRPr lang="sl-SI" sz="2400" dirty="0" smtClean="0">
              <a:solidFill>
                <a:schemeClr val="tx1"/>
              </a:solidFill>
            </a:endParaRPr>
          </a:p>
          <a:p>
            <a:pPr algn="ctr"/>
            <a:r>
              <a:rPr lang="sl-SI" sz="3200" b="1" dirty="0" smtClean="0">
                <a:solidFill>
                  <a:schemeClr val="tx2"/>
                </a:solidFill>
              </a:rPr>
              <a:t>WHOSE … IS THIS?  </a:t>
            </a:r>
            <a:r>
              <a:rPr lang="sl-SI" sz="2000" dirty="0" smtClean="0">
                <a:solidFill>
                  <a:schemeClr val="tx1"/>
                </a:solidFill>
              </a:rPr>
              <a:t>Čigav/-a/-o … je to?</a:t>
            </a:r>
          </a:p>
        </p:txBody>
      </p:sp>
    </p:spTree>
    <p:extLst>
      <p:ext uri="{BB962C8B-B14F-4D97-AF65-F5344CB8AC3E}">
        <p14:creationId xmlns:p14="http://schemas.microsoft.com/office/powerpoint/2010/main" val="54700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10198" y="116632"/>
            <a:ext cx="7594250" cy="1872398"/>
          </a:xfrm>
        </p:spPr>
        <p:txBody>
          <a:bodyPr>
            <a:normAutofit/>
          </a:bodyPr>
          <a:lstStyle/>
          <a:p>
            <a:r>
              <a:rPr lang="sl-SI" sz="4400" b="1" dirty="0" smtClean="0">
                <a:solidFill>
                  <a:srgbClr val="C00000"/>
                </a:solidFill>
              </a:rPr>
              <a:t>WHOSE? </a:t>
            </a:r>
            <a:br>
              <a:rPr lang="sl-SI" sz="4400" b="1" dirty="0" smtClean="0">
                <a:solidFill>
                  <a:srgbClr val="C00000"/>
                </a:solidFill>
              </a:rPr>
            </a:br>
            <a:r>
              <a:rPr lang="sl-SI" sz="3100" dirty="0" smtClean="0"/>
              <a:t>Čigav?</a:t>
            </a:r>
            <a:endParaRPr lang="en-US" sz="31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60040" y="1963612"/>
            <a:ext cx="8964488" cy="42737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sl-SI" sz="2800" dirty="0" err="1" smtClean="0">
                <a:solidFill>
                  <a:srgbClr val="C00000"/>
                </a:solidFill>
              </a:rPr>
              <a:t>Whose</a:t>
            </a:r>
            <a:r>
              <a:rPr lang="sl-SI" sz="2800" dirty="0" smtClean="0"/>
              <a:t> </a:t>
            </a:r>
            <a:r>
              <a:rPr lang="sl-SI" sz="2800" dirty="0" err="1" smtClean="0"/>
              <a:t>ball</a:t>
            </a:r>
            <a:r>
              <a:rPr lang="sl-SI" sz="2800" dirty="0" smtClean="0"/>
              <a:t> is </a:t>
            </a:r>
            <a:r>
              <a:rPr lang="sl-SI" sz="2800" dirty="0" err="1" smtClean="0"/>
              <a:t>this</a:t>
            </a:r>
            <a:r>
              <a:rPr lang="sl-SI" sz="2800" dirty="0" smtClean="0"/>
              <a:t>? 		</a:t>
            </a:r>
            <a:r>
              <a:rPr lang="en-US" sz="2800" dirty="0" smtClean="0"/>
              <a:t>This is </a:t>
            </a:r>
            <a:r>
              <a:rPr lang="en-US" sz="2800" u="sng" dirty="0" smtClean="0"/>
              <a:t>Peter</a:t>
            </a:r>
            <a:r>
              <a:rPr lang="en-US" sz="2800" u="sng" dirty="0" smtClean="0">
                <a:solidFill>
                  <a:srgbClr val="C00000"/>
                </a:solidFill>
              </a:rPr>
              <a:t>'s</a:t>
            </a:r>
            <a:r>
              <a:rPr lang="en-US" sz="2800" dirty="0" smtClean="0"/>
              <a:t> ball.      </a:t>
            </a:r>
            <a:endParaRPr lang="sl-SI" sz="2800" dirty="0" smtClean="0"/>
          </a:p>
          <a:p>
            <a:pPr marL="68580" indent="0">
              <a:buNone/>
            </a:pPr>
            <a:endParaRPr lang="sl-SI" sz="2800" dirty="0" smtClean="0"/>
          </a:p>
          <a:p>
            <a:pPr marL="68580" indent="0">
              <a:buNone/>
            </a:pPr>
            <a:r>
              <a:rPr lang="sl-SI" sz="2800" dirty="0" err="1" smtClean="0">
                <a:solidFill>
                  <a:srgbClr val="C00000"/>
                </a:solidFill>
              </a:rPr>
              <a:t>Whose</a:t>
            </a:r>
            <a:r>
              <a:rPr lang="sl-SI" sz="2800" dirty="0" smtClean="0">
                <a:solidFill>
                  <a:srgbClr val="C00000"/>
                </a:solidFill>
              </a:rPr>
              <a:t> </a:t>
            </a:r>
            <a:r>
              <a:rPr lang="sl-SI" sz="2800" dirty="0" smtClean="0"/>
              <a:t>kite is </a:t>
            </a:r>
            <a:r>
              <a:rPr lang="sl-SI" sz="2800" dirty="0" err="1" smtClean="0"/>
              <a:t>this</a:t>
            </a:r>
            <a:r>
              <a:rPr lang="sl-SI" sz="2800" dirty="0" smtClean="0"/>
              <a:t>? 		</a:t>
            </a:r>
            <a:r>
              <a:rPr lang="en-US" sz="2800" dirty="0" smtClean="0"/>
              <a:t>This is </a:t>
            </a:r>
            <a:r>
              <a:rPr lang="en-US" sz="2800" u="sng" dirty="0" smtClean="0"/>
              <a:t>Maja</a:t>
            </a:r>
            <a:r>
              <a:rPr lang="en-US" sz="2800" u="sng" dirty="0" smtClean="0">
                <a:solidFill>
                  <a:srgbClr val="C00000"/>
                </a:solidFill>
              </a:rPr>
              <a:t>'s</a:t>
            </a:r>
            <a:r>
              <a:rPr lang="en-US" sz="2800" dirty="0" smtClean="0"/>
              <a:t> kite.</a:t>
            </a:r>
          </a:p>
          <a:p>
            <a:pPr marL="68580" indent="0">
              <a:buNone/>
            </a:pPr>
            <a:endParaRPr lang="sl-SI" sz="2800" dirty="0" smtClean="0"/>
          </a:p>
          <a:p>
            <a:pPr marL="68580" indent="0">
              <a:buNone/>
            </a:pPr>
            <a:r>
              <a:rPr lang="sl-SI" sz="2800" dirty="0" err="1" smtClean="0">
                <a:solidFill>
                  <a:srgbClr val="C00000"/>
                </a:solidFill>
              </a:rPr>
              <a:t>Whose</a:t>
            </a:r>
            <a:r>
              <a:rPr lang="sl-SI" sz="2800" dirty="0" smtClean="0">
                <a:solidFill>
                  <a:srgbClr val="C00000"/>
                </a:solidFill>
              </a:rPr>
              <a:t> </a:t>
            </a:r>
            <a:r>
              <a:rPr lang="sl-SI" sz="2800" dirty="0" err="1" smtClean="0"/>
              <a:t>goldfish</a:t>
            </a:r>
            <a:r>
              <a:rPr lang="sl-SI" sz="2800" dirty="0" smtClean="0"/>
              <a:t> is </a:t>
            </a:r>
            <a:r>
              <a:rPr lang="sl-SI" sz="2800" dirty="0" err="1" smtClean="0"/>
              <a:t>this</a:t>
            </a:r>
            <a:r>
              <a:rPr lang="sl-SI" sz="2800" dirty="0" smtClean="0"/>
              <a:t>? 		</a:t>
            </a:r>
            <a:r>
              <a:rPr lang="en-US" sz="2800" dirty="0" smtClean="0"/>
              <a:t>It's my </a:t>
            </a:r>
            <a:r>
              <a:rPr lang="en-US" sz="2800" u="sng" dirty="0" smtClean="0"/>
              <a:t>mum</a:t>
            </a:r>
            <a:r>
              <a:rPr lang="en-US" sz="2800" u="sng" dirty="0" smtClean="0">
                <a:solidFill>
                  <a:srgbClr val="C00000"/>
                </a:solidFill>
              </a:rPr>
              <a:t>'s </a:t>
            </a:r>
            <a:r>
              <a:rPr lang="en-US" sz="2800" dirty="0" smtClean="0"/>
              <a:t>goldfish.      </a:t>
            </a:r>
            <a:endParaRPr lang="sl-SI" sz="2800" dirty="0" smtClean="0"/>
          </a:p>
          <a:p>
            <a:pPr marL="68580" indent="0">
              <a:buNone/>
            </a:pPr>
            <a:endParaRPr lang="sl-SI" sz="2800" dirty="0" smtClean="0"/>
          </a:p>
          <a:p>
            <a:pPr marL="68580" indent="0">
              <a:buNone/>
            </a:pPr>
            <a:r>
              <a:rPr lang="sl-SI" sz="2800" dirty="0" err="1" smtClean="0">
                <a:solidFill>
                  <a:srgbClr val="C00000"/>
                </a:solidFill>
              </a:rPr>
              <a:t>Whose</a:t>
            </a:r>
            <a:r>
              <a:rPr lang="sl-SI" sz="2800" dirty="0" smtClean="0"/>
              <a:t> </a:t>
            </a:r>
            <a:r>
              <a:rPr lang="sl-SI" sz="2800" dirty="0" err="1" smtClean="0"/>
              <a:t>snake</a:t>
            </a:r>
            <a:r>
              <a:rPr lang="sl-SI" sz="2800" dirty="0" smtClean="0"/>
              <a:t> is </a:t>
            </a:r>
            <a:r>
              <a:rPr lang="sl-SI" sz="2800" dirty="0" err="1" smtClean="0"/>
              <a:t>this</a:t>
            </a:r>
            <a:r>
              <a:rPr lang="sl-SI" sz="2800" dirty="0" smtClean="0"/>
              <a:t>? 		</a:t>
            </a:r>
            <a:r>
              <a:rPr lang="en-US" sz="2800" dirty="0" smtClean="0"/>
              <a:t>It's my </a:t>
            </a:r>
            <a:r>
              <a:rPr lang="en-US" sz="2800" u="sng" dirty="0" smtClean="0"/>
              <a:t>brother</a:t>
            </a:r>
            <a:r>
              <a:rPr lang="en-US" sz="2800" u="sng" dirty="0" smtClean="0">
                <a:solidFill>
                  <a:srgbClr val="C00000"/>
                </a:solidFill>
              </a:rPr>
              <a:t>'s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snake.</a:t>
            </a:r>
          </a:p>
          <a:p>
            <a:endParaRPr lang="en-US" sz="2800" dirty="0"/>
          </a:p>
        </p:txBody>
      </p:sp>
      <p:pic>
        <p:nvPicPr>
          <p:cNvPr id="5" name="Slika 4" descr="Povezana sli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72820"/>
            <a:ext cx="792088" cy="78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Rezultat iskanja slik za kite clipar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578" y="2952751"/>
            <a:ext cx="908422" cy="8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Rezultat iskanja slik za goldfish clip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86" y="3960862"/>
            <a:ext cx="843946" cy="73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Rezultat iskanja slik za snake clip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89" y="5040982"/>
            <a:ext cx="742243" cy="7642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jeZBesedilom 8"/>
          <p:cNvSpPr txBox="1"/>
          <p:nvPr/>
        </p:nvSpPr>
        <p:spPr>
          <a:xfrm>
            <a:off x="4716016" y="-5324"/>
            <a:ext cx="42484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NOTEBOOK – 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120667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352928" cy="67148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ASK AND ANSWER!</a:t>
            </a:r>
            <a:r>
              <a:rPr lang="sl-SI" sz="3200" dirty="0">
                <a:solidFill>
                  <a:srgbClr val="C00000"/>
                </a:solidFill>
              </a:rPr>
              <a:t> </a:t>
            </a:r>
            <a:r>
              <a:rPr lang="sl-SI" sz="3200" dirty="0" smtClean="0">
                <a:solidFill>
                  <a:srgbClr val="C00000"/>
                </a:solidFill>
              </a:rPr>
              <a:t/>
            </a:r>
            <a:br>
              <a:rPr lang="sl-SI" sz="3200" dirty="0" smtClean="0">
                <a:solidFill>
                  <a:srgbClr val="C00000"/>
                </a:solidFill>
              </a:rPr>
            </a:br>
            <a:r>
              <a:rPr lang="sl-SI" sz="2000" dirty="0" smtClean="0"/>
              <a:t>Vprašaj in odgovori</a:t>
            </a:r>
            <a:r>
              <a:rPr lang="sl-SI" sz="3200" dirty="0" smtClean="0"/>
              <a:t>.</a:t>
            </a:r>
            <a:endParaRPr lang="en-US" sz="3200" dirty="0"/>
          </a:p>
        </p:txBody>
      </p:sp>
      <p:pic>
        <p:nvPicPr>
          <p:cNvPr id="15366" name="Slika 4" descr="Rezultat iskanja slik za dog clipart black and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07" y="1480830"/>
            <a:ext cx="816875" cy="10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Slika 12" descr="Rezultat iskanja slik za CAT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843" y="2812407"/>
            <a:ext cx="921649" cy="10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Slika 8" descr="Rezultat iskanja slik za cow clipart black and 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14" y="4132382"/>
            <a:ext cx="1367048" cy="107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lika 12" descr="Rezultat iskanja slik za plane CLIP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11" y="5500534"/>
            <a:ext cx="1182751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jeZBesedilom 5"/>
          <p:cNvSpPr txBox="1"/>
          <p:nvPr/>
        </p:nvSpPr>
        <p:spPr>
          <a:xfrm>
            <a:off x="2223175" y="2488242"/>
            <a:ext cx="20882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Mary</a:t>
            </a:r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r>
              <a:rPr lang="sl-SI" b="1" dirty="0" smtClean="0"/>
              <a:t>Jack</a:t>
            </a:r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r>
              <a:rPr lang="sl-SI" b="1" dirty="0" err="1" smtClean="0"/>
              <a:t>farmer</a:t>
            </a:r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 smtClean="0"/>
          </a:p>
          <a:p>
            <a:r>
              <a:rPr lang="sl-SI" b="1" dirty="0" smtClean="0"/>
              <a:t>Tim </a:t>
            </a:r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en-US" b="1" dirty="0"/>
          </a:p>
        </p:txBody>
      </p:sp>
      <p:sp>
        <p:nvSpPr>
          <p:cNvPr id="15" name="Ograda vsebine 4"/>
          <p:cNvSpPr txBox="1">
            <a:spLocks/>
          </p:cNvSpPr>
          <p:nvPr/>
        </p:nvSpPr>
        <p:spPr>
          <a:xfrm>
            <a:off x="3267291" y="1389328"/>
            <a:ext cx="5841213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 err="1" smtClean="0">
                <a:solidFill>
                  <a:srgbClr val="C00000"/>
                </a:solidFill>
              </a:rPr>
              <a:t>Whose</a:t>
            </a:r>
            <a:r>
              <a:rPr lang="sl-SI" b="1" dirty="0" smtClean="0"/>
              <a:t> dog is </a:t>
            </a:r>
            <a:r>
              <a:rPr lang="sl-SI" b="1" dirty="0" err="1" smtClean="0"/>
              <a:t>this</a:t>
            </a:r>
            <a:r>
              <a:rPr lang="sl-SI" b="1" dirty="0" smtClean="0"/>
              <a:t>?</a:t>
            </a:r>
          </a:p>
          <a:p>
            <a:r>
              <a:rPr lang="sl-SI" b="1" dirty="0" err="1" smtClean="0"/>
              <a:t>This</a:t>
            </a:r>
            <a:r>
              <a:rPr lang="sl-SI" b="1" dirty="0" smtClean="0"/>
              <a:t> is Mary</a:t>
            </a:r>
            <a:r>
              <a:rPr lang="sl-SI" b="1" dirty="0" smtClean="0">
                <a:solidFill>
                  <a:srgbClr val="C00000"/>
                </a:solidFill>
              </a:rPr>
              <a:t>‘s </a:t>
            </a:r>
            <a:r>
              <a:rPr lang="sl-SI" b="1" dirty="0" smtClean="0"/>
              <a:t>dog.</a:t>
            </a:r>
          </a:p>
          <a:p>
            <a:endParaRPr lang="sl-SI" b="1" dirty="0" smtClean="0"/>
          </a:p>
          <a:p>
            <a:r>
              <a:rPr lang="sl-SI" b="1" dirty="0" err="1" smtClean="0">
                <a:solidFill>
                  <a:srgbClr val="C00000"/>
                </a:solidFill>
              </a:rPr>
              <a:t>Whose</a:t>
            </a:r>
            <a:r>
              <a:rPr lang="sl-SI" b="1" dirty="0" smtClean="0"/>
              <a:t> </a:t>
            </a:r>
            <a:r>
              <a:rPr lang="sl-SI" b="1" dirty="0" err="1" smtClean="0"/>
              <a:t>cat</a:t>
            </a:r>
            <a:r>
              <a:rPr lang="sl-SI" b="1" dirty="0" smtClean="0"/>
              <a:t> is </a:t>
            </a:r>
            <a:r>
              <a:rPr lang="sl-SI" b="1" dirty="0" err="1" smtClean="0"/>
              <a:t>this</a:t>
            </a:r>
            <a:r>
              <a:rPr lang="sl-SI" b="1" dirty="0" smtClean="0"/>
              <a:t>?</a:t>
            </a:r>
          </a:p>
          <a:p>
            <a:r>
              <a:rPr lang="sl-SI" b="1" dirty="0" err="1" smtClean="0"/>
              <a:t>This</a:t>
            </a:r>
            <a:r>
              <a:rPr lang="sl-SI" b="1" dirty="0" smtClean="0"/>
              <a:t> is Jack</a:t>
            </a:r>
            <a:r>
              <a:rPr lang="sl-SI" b="1" dirty="0" smtClean="0">
                <a:solidFill>
                  <a:srgbClr val="C00000"/>
                </a:solidFill>
              </a:rPr>
              <a:t>‘s </a:t>
            </a:r>
            <a:r>
              <a:rPr lang="sl-SI" b="1" dirty="0" err="1" smtClean="0"/>
              <a:t>cat</a:t>
            </a:r>
            <a:r>
              <a:rPr lang="sl-SI" b="1" dirty="0" smtClean="0"/>
              <a:t>.</a:t>
            </a:r>
          </a:p>
          <a:p>
            <a:endParaRPr lang="sl-SI" b="1" dirty="0" smtClean="0"/>
          </a:p>
          <a:p>
            <a:r>
              <a:rPr lang="sl-SI" b="1" dirty="0" err="1" smtClean="0">
                <a:solidFill>
                  <a:srgbClr val="C00000"/>
                </a:solidFill>
              </a:rPr>
              <a:t>Whose</a:t>
            </a:r>
            <a:r>
              <a:rPr lang="sl-SI" b="1" dirty="0" smtClean="0"/>
              <a:t> </a:t>
            </a:r>
            <a:r>
              <a:rPr lang="sl-SI" b="1" dirty="0" err="1" smtClean="0"/>
              <a:t>cow</a:t>
            </a:r>
            <a:r>
              <a:rPr lang="sl-SI" b="1" dirty="0" smtClean="0"/>
              <a:t> is </a:t>
            </a:r>
            <a:r>
              <a:rPr lang="sl-SI" b="1" dirty="0" err="1" smtClean="0"/>
              <a:t>this</a:t>
            </a:r>
            <a:r>
              <a:rPr lang="sl-SI" b="1" dirty="0" smtClean="0"/>
              <a:t>?</a:t>
            </a:r>
          </a:p>
          <a:p>
            <a:r>
              <a:rPr lang="sl-SI" b="1" dirty="0" err="1" smtClean="0"/>
              <a:t>This</a:t>
            </a:r>
            <a:r>
              <a:rPr lang="sl-SI" b="1" dirty="0" smtClean="0"/>
              <a:t> is </a:t>
            </a:r>
            <a:r>
              <a:rPr lang="sl-SI" b="1" dirty="0" err="1" smtClean="0"/>
              <a:t>farmer</a:t>
            </a:r>
            <a:r>
              <a:rPr lang="sl-SI" b="1" dirty="0" smtClean="0">
                <a:solidFill>
                  <a:srgbClr val="C00000"/>
                </a:solidFill>
              </a:rPr>
              <a:t>‘s </a:t>
            </a:r>
            <a:r>
              <a:rPr lang="sl-SI" b="1" dirty="0" err="1" smtClean="0"/>
              <a:t>cow</a:t>
            </a:r>
            <a:r>
              <a:rPr lang="sl-SI" b="1" dirty="0" smtClean="0"/>
              <a:t>.</a:t>
            </a:r>
          </a:p>
          <a:p>
            <a:endParaRPr lang="sl-SI" b="1" dirty="0" smtClean="0"/>
          </a:p>
          <a:p>
            <a:r>
              <a:rPr lang="sl-SI" b="1" dirty="0" err="1" smtClean="0">
                <a:solidFill>
                  <a:srgbClr val="C00000"/>
                </a:solidFill>
              </a:rPr>
              <a:t>Whose</a:t>
            </a:r>
            <a:r>
              <a:rPr lang="sl-SI" b="1" dirty="0" smtClean="0">
                <a:solidFill>
                  <a:srgbClr val="C00000"/>
                </a:solidFill>
              </a:rPr>
              <a:t> </a:t>
            </a:r>
            <a:r>
              <a:rPr lang="sl-SI" b="1" dirty="0" smtClean="0"/>
              <a:t>plane is </a:t>
            </a:r>
            <a:r>
              <a:rPr lang="sl-SI" b="1" dirty="0" err="1" smtClean="0"/>
              <a:t>this</a:t>
            </a:r>
            <a:r>
              <a:rPr lang="sl-SI" b="1" dirty="0" smtClean="0"/>
              <a:t>?</a:t>
            </a:r>
          </a:p>
          <a:p>
            <a:r>
              <a:rPr lang="sl-SI" b="1" dirty="0" err="1" smtClean="0"/>
              <a:t>This</a:t>
            </a:r>
            <a:r>
              <a:rPr lang="sl-SI" b="1" dirty="0" smtClean="0"/>
              <a:t> is Tim</a:t>
            </a:r>
            <a:r>
              <a:rPr lang="sl-SI" b="1" dirty="0" smtClean="0">
                <a:solidFill>
                  <a:srgbClr val="C00000"/>
                </a:solidFill>
              </a:rPr>
              <a:t>‘s </a:t>
            </a:r>
            <a:r>
              <a:rPr lang="sl-SI" b="1" dirty="0" smtClean="0"/>
              <a:t>plane.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339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11560" y="1412776"/>
            <a:ext cx="8175716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 smtClean="0">
                <a:solidFill>
                  <a:schemeClr val="tx2"/>
                </a:solidFill>
              </a:rPr>
              <a:t>LOOK AT THE  PICTURE OF TIM‘S FAMILY ON PAGE 60, EXERCISE B. SAY WHO‘S WHO.</a:t>
            </a:r>
            <a:r>
              <a:rPr lang="sl-SI" sz="3400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Glej</a:t>
            </a:r>
            <a:r>
              <a:rPr lang="en-US" dirty="0" smtClean="0"/>
              <a:t> </a:t>
            </a:r>
            <a:r>
              <a:rPr lang="en-US" dirty="0" err="1" smtClean="0"/>
              <a:t>sliko</a:t>
            </a:r>
            <a:r>
              <a:rPr lang="en-US" dirty="0" smtClean="0"/>
              <a:t> </a:t>
            </a:r>
            <a:r>
              <a:rPr lang="en-US" dirty="0" err="1" smtClean="0"/>
              <a:t>Timove</a:t>
            </a:r>
            <a:r>
              <a:rPr lang="en-US" dirty="0" smtClean="0"/>
              <a:t> </a:t>
            </a:r>
            <a:r>
              <a:rPr lang="en-US" dirty="0" err="1" smtClean="0"/>
              <a:t>družine</a:t>
            </a:r>
            <a:r>
              <a:rPr lang="en-US" dirty="0" smtClean="0"/>
              <a:t> in </a:t>
            </a:r>
            <a:r>
              <a:rPr lang="en-US" dirty="0" err="1" smtClean="0"/>
              <a:t>povej</a:t>
            </a:r>
            <a:r>
              <a:rPr lang="en-US" dirty="0" smtClean="0"/>
              <a:t>, </a:t>
            </a:r>
            <a:r>
              <a:rPr lang="en-US" dirty="0" err="1" smtClean="0"/>
              <a:t>kdo</a:t>
            </a:r>
            <a:r>
              <a:rPr lang="en-US" dirty="0" smtClean="0"/>
              <a:t> je </a:t>
            </a:r>
            <a:r>
              <a:rPr lang="en-US" dirty="0" err="1" smtClean="0"/>
              <a:t>kdo</a:t>
            </a:r>
            <a:r>
              <a:rPr lang="en-US" dirty="0" smtClean="0"/>
              <a:t>.)</a:t>
            </a:r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endParaRPr lang="sl-SI" dirty="0" smtClean="0">
              <a:solidFill>
                <a:srgbClr val="C00000"/>
              </a:solidFill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Answers</a:t>
            </a:r>
            <a:r>
              <a:rPr lang="sl-SI" dirty="0" smtClean="0">
                <a:solidFill>
                  <a:srgbClr val="C00000"/>
                </a:solidFill>
              </a:rPr>
              <a:t> </a:t>
            </a:r>
            <a:r>
              <a:rPr lang="sl-SI" dirty="0" smtClean="0"/>
              <a:t>(rešitve)</a:t>
            </a:r>
            <a:r>
              <a:rPr lang="en-US" dirty="0" smtClean="0"/>
              <a:t>: </a:t>
            </a:r>
          </a:p>
          <a:p>
            <a:pPr marL="68580" indent="0">
              <a:buNone/>
            </a:pPr>
            <a:r>
              <a:rPr lang="en-US" dirty="0" smtClean="0"/>
              <a:t>Tim‘s grandpa is number 8.</a:t>
            </a:r>
          </a:p>
          <a:p>
            <a:pPr marL="68580" indent="0">
              <a:buNone/>
            </a:pPr>
            <a:r>
              <a:rPr lang="en-US" dirty="0" smtClean="0"/>
              <a:t>Tim‘s mum is number 6.</a:t>
            </a:r>
          </a:p>
          <a:p>
            <a:pPr marL="68580" indent="0">
              <a:buNone/>
            </a:pPr>
            <a:r>
              <a:rPr lang="en-US" dirty="0" smtClean="0"/>
              <a:t>Tim‘s dad is number 5.</a:t>
            </a:r>
          </a:p>
          <a:p>
            <a:pPr marL="68580" indent="0">
              <a:buNone/>
            </a:pPr>
            <a:r>
              <a:rPr lang="en-US" dirty="0" smtClean="0"/>
              <a:t>Tim‘s sister is number 4.</a:t>
            </a:r>
          </a:p>
          <a:p>
            <a:pPr marL="68580" indent="0">
              <a:buNone/>
            </a:pPr>
            <a:r>
              <a:rPr lang="en-US" dirty="0" smtClean="0"/>
              <a:t>Tim‘s cat is number 3. </a:t>
            </a:r>
          </a:p>
          <a:p>
            <a:pPr marL="68580" indent="0">
              <a:buNone/>
            </a:pPr>
            <a:r>
              <a:rPr lang="en-US" dirty="0" smtClean="0"/>
              <a:t>Tim‘s bird is number 2.</a:t>
            </a:r>
          </a:p>
          <a:p>
            <a:pPr marL="68580" indent="0">
              <a:buNone/>
            </a:pPr>
            <a:r>
              <a:rPr lang="en-US" dirty="0" smtClean="0"/>
              <a:t>Number 5 and 6 are Tim‘s parents.</a:t>
            </a:r>
          </a:p>
          <a:p>
            <a:pPr marL="68580" indent="0">
              <a:buNone/>
            </a:pPr>
            <a:r>
              <a:rPr lang="en-US" dirty="0" smtClean="0"/>
              <a:t>Number 7 and 8 are Tim‘s grandparents.</a:t>
            </a:r>
          </a:p>
          <a:p>
            <a:pPr marL="68580" indent="0">
              <a:buNone/>
            </a:pPr>
            <a:r>
              <a:rPr lang="en-US" dirty="0" smtClean="0"/>
              <a:t>And Tim is number 1.</a:t>
            </a:r>
          </a:p>
          <a:p>
            <a:pPr marL="68580" indent="0">
              <a:buNone/>
            </a:pPr>
            <a:endParaRPr lang="sl-SI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5" t="28174" r="36193" b="17424"/>
          <a:stretch/>
        </p:blipFill>
        <p:spPr bwMode="auto">
          <a:xfrm>
            <a:off x="4430451" y="2276872"/>
            <a:ext cx="4389195" cy="280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716016" y="-532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chemeClr val="bg1"/>
                </a:solidFill>
              </a:rPr>
              <a:t>BOOK – p. 60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5796136" y="117787"/>
            <a:ext cx="299114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b="1" dirty="0" smtClean="0"/>
              <a:t>BOOK – P. 60, </a:t>
            </a:r>
            <a:r>
              <a:rPr lang="sl-SI" sz="2800" b="1" dirty="0" err="1" smtClean="0"/>
              <a:t>ex</a:t>
            </a:r>
            <a:r>
              <a:rPr lang="sl-SI" sz="2800" b="1" dirty="0" smtClean="0"/>
              <a:t>. 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4237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4" t="38095" r="35411" b="15675"/>
          <a:stretch/>
        </p:blipFill>
        <p:spPr bwMode="auto">
          <a:xfrm>
            <a:off x="684520" y="2204864"/>
            <a:ext cx="768735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8064896" cy="1143000"/>
          </a:xfrm>
        </p:spPr>
        <p:txBody>
          <a:bodyPr>
            <a:noAutofit/>
          </a:bodyPr>
          <a:lstStyle/>
          <a:p>
            <a:r>
              <a:rPr lang="sl-SI" sz="3200" dirty="0" smtClean="0">
                <a:solidFill>
                  <a:schemeClr val="tx2"/>
                </a:solidFill>
              </a:rPr>
              <a:t>WHOSE ARE THESE ANIMALS AND TOYS?</a:t>
            </a: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2400" dirty="0" smtClean="0"/>
              <a:t>(Čigave so te živali in igrače?)</a:t>
            </a:r>
            <a:endParaRPr lang="en-US" sz="24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716016" y="-532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chemeClr val="bg1"/>
                </a:solidFill>
              </a:rPr>
              <a:t>BOOK – p. 60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915816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David‘s</a:t>
            </a:r>
            <a:endParaRPr lang="en-US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066331" y="388530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Hookie</a:t>
            </a:r>
            <a:r>
              <a:rPr lang="sl-SI" dirty="0" smtClean="0"/>
              <a:t>‘s</a:t>
            </a:r>
            <a:endParaRPr lang="en-US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050967" y="38820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Polly</a:t>
            </a:r>
            <a:r>
              <a:rPr lang="sl-SI" dirty="0" smtClean="0"/>
              <a:t>‘s</a:t>
            </a:r>
            <a:endParaRPr lang="en-US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7229082" y="38880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Dad</a:t>
            </a:r>
            <a:r>
              <a:rPr lang="sl-SI" dirty="0" smtClean="0"/>
              <a:t>‘s</a:t>
            </a:r>
            <a:endParaRPr lang="en-US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979712" y="389701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Bob‘s</a:t>
            </a:r>
            <a:endParaRPr lang="en-US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3921585" y="3882032"/>
            <a:ext cx="1213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Granny</a:t>
            </a:r>
            <a:r>
              <a:rPr lang="sl-SI" dirty="0" smtClean="0"/>
              <a:t>‘s</a:t>
            </a:r>
            <a:endParaRPr lang="en-US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5940152" y="140126"/>
            <a:ext cx="298152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b="1" dirty="0" smtClean="0"/>
              <a:t>BOOK – P. 60, </a:t>
            </a:r>
            <a:r>
              <a:rPr lang="sl-SI" sz="2800" b="1" dirty="0" err="1" smtClean="0"/>
              <a:t>ex</a:t>
            </a:r>
            <a:r>
              <a:rPr lang="sl-SI" sz="2800" b="1" dirty="0" smtClean="0"/>
              <a:t>. 4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3974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DO THE EXERCISES ON PAGES 54, 55, 56</a:t>
            </a:r>
            <a:r>
              <a:rPr lang="sl-SI" dirty="0" smtClean="0">
                <a:solidFill>
                  <a:schemeClr val="tx2"/>
                </a:solidFill>
              </a:rPr>
              <a:t>, 57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endParaRPr lang="sl-SI" dirty="0" smtClean="0">
              <a:solidFill>
                <a:schemeClr val="tx2"/>
              </a:solidFill>
            </a:endParaRPr>
          </a:p>
          <a:p>
            <a:pPr marL="68580" indent="0" algn="ctr">
              <a:buNone/>
            </a:pPr>
            <a:r>
              <a:rPr lang="sl-SI" sz="2000" dirty="0" smtClean="0"/>
              <a:t>(Reši naloge na straneh 54, 55, 56, 57.)</a:t>
            </a:r>
          </a:p>
          <a:p>
            <a:pPr marL="68580" indent="0">
              <a:buNone/>
            </a:pPr>
            <a:endParaRPr lang="sl-SI" sz="2000" dirty="0" smtClean="0"/>
          </a:p>
          <a:p>
            <a:pPr marL="68580" indent="0">
              <a:buNone/>
            </a:pPr>
            <a:endParaRPr lang="sl-SI" sz="2000" dirty="0"/>
          </a:p>
          <a:p>
            <a:pPr marL="68580" indent="0">
              <a:buNone/>
            </a:pPr>
            <a:endParaRPr lang="sl-SI" sz="2000" dirty="0" smtClean="0"/>
          </a:p>
          <a:p>
            <a:pPr marL="68580" indent="0">
              <a:buNone/>
            </a:pPr>
            <a:endParaRPr lang="sl-SI" sz="2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686881" y="40705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</a:rPr>
              <a:t>WORKBOOK – p. 54, 55, 56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Rezultat iskanja slik za my sai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19" y="3068960"/>
            <a:ext cx="2612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860032" y="209982"/>
            <a:ext cx="412555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400" b="1" dirty="0" smtClean="0"/>
              <a:t>WORKBOOK – P. 54, 55, 56, 57.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580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395083" y="4005064"/>
            <a:ext cx="6777317" cy="1827565"/>
          </a:xfrm>
        </p:spPr>
        <p:txBody>
          <a:bodyPr/>
          <a:lstStyle/>
          <a:p>
            <a:pPr marL="6858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Now check the answers in your workbook!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5604" name="Picture 4" descr="Rezultat iskanja slik za well d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15" y="1412776"/>
            <a:ext cx="62674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5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6" t="32441" r="30837" b="6250"/>
          <a:stretch/>
        </p:blipFill>
        <p:spPr bwMode="auto">
          <a:xfrm>
            <a:off x="899592" y="188640"/>
            <a:ext cx="7200800" cy="655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788024" y="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chemeClr val="bg1"/>
                </a:solidFill>
              </a:rPr>
              <a:t>REŠITVE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t="25607" r="62717" b="26309"/>
          <a:stretch/>
        </p:blipFill>
        <p:spPr>
          <a:xfrm>
            <a:off x="1699351" y="1182539"/>
            <a:ext cx="1288473" cy="184265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4" t="20907" r="12367" b="31009"/>
          <a:stretch/>
        </p:blipFill>
        <p:spPr>
          <a:xfrm>
            <a:off x="1699351" y="2990201"/>
            <a:ext cx="1288473" cy="1842655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2778937" y="3340285"/>
            <a:ext cx="6041535" cy="131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</a:t>
            </a: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my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tx2"/>
                </a:solidFill>
              </a:rPr>
              <a:t>BROTHER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am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his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tx2"/>
                </a:solidFill>
              </a:rPr>
              <a:t>SISTER</a:t>
            </a: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771801" y="1700808"/>
            <a:ext cx="3888432" cy="69397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</a:t>
            </a: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sl-SI" dirty="0" smtClean="0">
                <a:solidFill>
                  <a:schemeClr val="tx2"/>
                </a:solidFill>
              </a:rPr>
              <a:t> ME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3" t="28074" r="65067" b="26676"/>
          <a:stretch/>
        </p:blipFill>
        <p:spPr>
          <a:xfrm>
            <a:off x="1699351" y="5214987"/>
            <a:ext cx="789709" cy="1238349"/>
          </a:xfrm>
          <a:prstGeom prst="rect">
            <a:avLst/>
          </a:prstGeom>
        </p:spPr>
      </p:pic>
      <p:sp>
        <p:nvSpPr>
          <p:cNvPr id="9" name="Naslov 1"/>
          <p:cNvSpPr txBox="1">
            <a:spLocks/>
          </p:cNvSpPr>
          <p:nvPr/>
        </p:nvSpPr>
        <p:spPr>
          <a:xfrm>
            <a:off x="2915817" y="5045107"/>
            <a:ext cx="4390287" cy="8063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</a:t>
            </a: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our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tx2"/>
                </a:solidFill>
              </a:rPr>
              <a:t>BABY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0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9" t="20219" r="41183" b="51889"/>
          <a:stretch/>
        </p:blipFill>
        <p:spPr bwMode="auto">
          <a:xfrm>
            <a:off x="120059" y="1844824"/>
            <a:ext cx="440666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788024" y="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chemeClr val="bg1"/>
                </a:solidFill>
              </a:rPr>
              <a:t>REŠITVE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7" t="48425" r="36558" b="11760"/>
          <a:stretch/>
        </p:blipFill>
        <p:spPr bwMode="auto">
          <a:xfrm>
            <a:off x="4408571" y="1412776"/>
            <a:ext cx="4987965" cy="41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4788024" y="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chemeClr val="bg1"/>
                </a:solidFill>
              </a:rPr>
              <a:t>REŠITVE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7" t="14881" r="34965" b="8144"/>
          <a:stretch/>
        </p:blipFill>
        <p:spPr bwMode="auto">
          <a:xfrm>
            <a:off x="1907704" y="0"/>
            <a:ext cx="4896544" cy="689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56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rame Of A Family And The House Stock Vector - Illustration of animal,  frame: 63858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1" b="13340"/>
          <a:stretch/>
        </p:blipFill>
        <p:spPr bwMode="auto">
          <a:xfrm>
            <a:off x="0" y="0"/>
            <a:ext cx="94139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2397365" y="2933700"/>
            <a:ext cx="5019850" cy="990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l-SI" sz="4000" dirty="0" smtClean="0">
                <a:solidFill>
                  <a:srgbClr val="C00000"/>
                </a:solidFill>
                <a:latin typeface="Broadway" panose="04040905080B02020502" pitchFamily="82" charset="0"/>
                <a:cs typeface="Aharoni" panose="02010803020104030203" pitchFamily="2" charset="-79"/>
              </a:rPr>
              <a:t/>
            </a:r>
            <a:br>
              <a:rPr lang="sl-SI" sz="4000" dirty="0" smtClean="0">
                <a:solidFill>
                  <a:srgbClr val="C00000"/>
                </a:solidFill>
                <a:latin typeface="Broadway" panose="04040905080B02020502" pitchFamily="82" charset="0"/>
                <a:cs typeface="Aharoni" panose="02010803020104030203" pitchFamily="2" charset="-79"/>
              </a:rPr>
            </a:br>
            <a:r>
              <a:rPr lang="sl-SI" sz="4000" dirty="0" smtClean="0">
                <a:solidFill>
                  <a:srgbClr val="C00000"/>
                </a:solidFill>
                <a:latin typeface="Broadway" panose="04040905080B02020502" pitchFamily="82" charset="0"/>
                <a:cs typeface="Aharoni" panose="02010803020104030203" pitchFamily="2" charset="-79"/>
              </a:rPr>
              <a:t>THAT IS ALL FOR THIS WEEK! </a:t>
            </a:r>
            <a:br>
              <a:rPr lang="sl-SI" sz="4000" dirty="0" smtClean="0">
                <a:solidFill>
                  <a:srgbClr val="C00000"/>
                </a:solidFill>
                <a:latin typeface="Broadway" panose="04040905080B02020502" pitchFamily="82" charset="0"/>
                <a:cs typeface="Aharoni" panose="02010803020104030203" pitchFamily="2" charset="-79"/>
              </a:rPr>
            </a:br>
            <a:endParaRPr lang="en-US" sz="1600" dirty="0">
              <a:solidFill>
                <a:srgbClr val="C00000"/>
              </a:solidFill>
              <a:latin typeface="Broadway" panose="04040905080B02020502" pitchFamily="82" charset="0"/>
              <a:cs typeface="Aharoni" panose="02010803020104030203" pitchFamily="2" charset="-79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3347863" y="4863058"/>
            <a:ext cx="311885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HAVE A NICE DAY, </a:t>
            </a:r>
          </a:p>
          <a:p>
            <a:pPr algn="ctr"/>
            <a:r>
              <a:rPr lang="sl-SI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GOODBYE! </a:t>
            </a:r>
            <a:endParaRPr lang="en-US" sz="27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401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51920" y="1004631"/>
            <a:ext cx="4536504" cy="131285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Th</a:t>
            </a:r>
            <a:r>
              <a:rPr lang="sl-SI" dirty="0" err="1" smtClean="0"/>
              <a:t>ese</a:t>
            </a:r>
            <a:r>
              <a:rPr lang="en-US" dirty="0" smtClean="0"/>
              <a:t> are my </a:t>
            </a:r>
            <a:r>
              <a:rPr lang="en-US" dirty="0" smtClean="0">
                <a:solidFill>
                  <a:schemeClr val="tx2"/>
                </a:solidFill>
              </a:rPr>
              <a:t>GRANDPARENTS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31996" r="59499" b="35425"/>
          <a:stretch/>
        </p:blipFill>
        <p:spPr>
          <a:xfrm>
            <a:off x="1927416" y="836712"/>
            <a:ext cx="2202873" cy="164869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9" t="25214" r="15081" b="22137"/>
          <a:stretch/>
        </p:blipFill>
        <p:spPr>
          <a:xfrm>
            <a:off x="1979712" y="4457328"/>
            <a:ext cx="1039091" cy="16764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6" t="23675" r="62284" b="23675"/>
          <a:stretch/>
        </p:blipFill>
        <p:spPr>
          <a:xfrm>
            <a:off x="1979712" y="2780928"/>
            <a:ext cx="1039091" cy="1676400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3018803" y="2924944"/>
            <a:ext cx="4536504" cy="131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This 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is </a:t>
            </a:r>
            <a:r>
              <a:rPr lang="sl-SI" dirty="0" err="1" smtClean="0">
                <a:solidFill>
                  <a:schemeClr val="tx1"/>
                </a:solidFill>
              </a:rPr>
              <a:t>my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GRANDPA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2874787" y="4635594"/>
            <a:ext cx="4536504" cy="131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This 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is </a:t>
            </a:r>
            <a:r>
              <a:rPr lang="sl-SI" dirty="0" err="1" smtClean="0">
                <a:solidFill>
                  <a:schemeClr val="tx1"/>
                </a:solidFill>
              </a:rPr>
              <a:t>my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GRAND</a:t>
            </a:r>
            <a:r>
              <a:rPr lang="sl-SI" dirty="0" smtClean="0">
                <a:solidFill>
                  <a:schemeClr val="tx2"/>
                </a:solidFill>
              </a:rPr>
              <a:t>MA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51920" y="1004631"/>
            <a:ext cx="4536504" cy="131285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Th</a:t>
            </a:r>
            <a:r>
              <a:rPr lang="sl-SI" dirty="0" err="1" smtClean="0"/>
              <a:t>ese</a:t>
            </a:r>
            <a:r>
              <a:rPr lang="en-US" dirty="0" smtClean="0"/>
              <a:t> are my </a:t>
            </a:r>
            <a:r>
              <a:rPr lang="en-US" dirty="0" smtClean="0">
                <a:solidFill>
                  <a:schemeClr val="tx2"/>
                </a:solidFill>
              </a:rPr>
              <a:t>PARENTS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29958" r="8982" b="37463"/>
          <a:stretch/>
        </p:blipFill>
        <p:spPr>
          <a:xfrm>
            <a:off x="2102411" y="859469"/>
            <a:ext cx="2202873" cy="1648691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3203848" y="3068395"/>
            <a:ext cx="4248472" cy="131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This 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is </a:t>
            </a:r>
            <a:r>
              <a:rPr lang="sl-SI" dirty="0" err="1" smtClean="0">
                <a:solidFill>
                  <a:schemeClr val="tx1"/>
                </a:solidFill>
              </a:rPr>
              <a:t>my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2"/>
                </a:solidFill>
              </a:rPr>
              <a:t>FATHER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3059832" y="4779045"/>
            <a:ext cx="4536504" cy="131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This 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is </a:t>
            </a:r>
            <a:r>
              <a:rPr lang="sl-SI" dirty="0" err="1" smtClean="0">
                <a:solidFill>
                  <a:schemeClr val="tx1"/>
                </a:solidFill>
              </a:rPr>
              <a:t>my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2"/>
                </a:solidFill>
              </a:rPr>
              <a:t>MOTHER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t="20439" r="64963" b="21139"/>
          <a:stretch/>
        </p:blipFill>
        <p:spPr>
          <a:xfrm>
            <a:off x="1895906" y="2817733"/>
            <a:ext cx="942109" cy="181417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1" t="21121" r="13551" b="20457"/>
          <a:stretch/>
        </p:blipFill>
        <p:spPr>
          <a:xfrm>
            <a:off x="1901699" y="4528383"/>
            <a:ext cx="942109" cy="181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3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4" t="31572" r="8519" b="39065"/>
          <a:stretch/>
        </p:blipFill>
        <p:spPr>
          <a:xfrm>
            <a:off x="1115615" y="3284984"/>
            <a:ext cx="3198150" cy="201622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4" t="31572" r="8519" b="39065"/>
          <a:stretch/>
        </p:blipFill>
        <p:spPr>
          <a:xfrm>
            <a:off x="5271002" y="3284984"/>
            <a:ext cx="3198150" cy="201622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31996" r="59499" b="35425"/>
          <a:stretch/>
        </p:blipFill>
        <p:spPr>
          <a:xfrm>
            <a:off x="1613254" y="904495"/>
            <a:ext cx="2202873" cy="164869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29958" r="8982" b="37463"/>
          <a:stretch/>
        </p:blipFill>
        <p:spPr>
          <a:xfrm>
            <a:off x="6012159" y="830496"/>
            <a:ext cx="2202873" cy="1648691"/>
          </a:xfrm>
          <a:prstGeom prst="rect">
            <a:avLst/>
          </a:prstGeom>
        </p:spPr>
      </p:pic>
      <p:sp>
        <p:nvSpPr>
          <p:cNvPr id="11" name="Naslov 1"/>
          <p:cNvSpPr txBox="1">
            <a:spLocks/>
          </p:cNvSpPr>
          <p:nvPr/>
        </p:nvSpPr>
        <p:spPr>
          <a:xfrm>
            <a:off x="5148064" y="2401105"/>
            <a:ext cx="3780360" cy="4834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err="1" smtClean="0">
                <a:solidFill>
                  <a:schemeClr val="tx1"/>
                </a:solidFill>
              </a:rPr>
              <a:t>Th</a:t>
            </a:r>
            <a:r>
              <a:rPr lang="sl-SI" sz="2400" dirty="0" err="1" smtClean="0">
                <a:solidFill>
                  <a:schemeClr val="tx1"/>
                </a:solidFill>
              </a:rPr>
              <a:t>ese</a:t>
            </a:r>
            <a:r>
              <a:rPr lang="en-US" sz="2400" dirty="0" smtClean="0">
                <a:solidFill>
                  <a:schemeClr val="tx1"/>
                </a:solidFill>
              </a:rPr>
              <a:t> are my</a:t>
            </a:r>
            <a:r>
              <a:rPr lang="en-US" sz="2400" dirty="0" smtClean="0">
                <a:solidFill>
                  <a:srgbClr val="CC9900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PARENTS</a:t>
            </a:r>
            <a:r>
              <a:rPr lang="en-US" sz="2400" dirty="0" smtClean="0">
                <a:solidFill>
                  <a:schemeClr val="tx1"/>
                </a:solidFill>
              </a:rPr>
              <a:t>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389119" y="2340526"/>
            <a:ext cx="5053059" cy="538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err="1" smtClean="0">
                <a:solidFill>
                  <a:schemeClr val="tx1"/>
                </a:solidFill>
              </a:rPr>
              <a:t>Th</a:t>
            </a:r>
            <a:r>
              <a:rPr lang="sl-SI" sz="2400" dirty="0" err="1" smtClean="0">
                <a:solidFill>
                  <a:schemeClr val="tx1"/>
                </a:solidFill>
              </a:rPr>
              <a:t>ese</a:t>
            </a:r>
            <a:r>
              <a:rPr lang="en-US" sz="2400" dirty="0" smtClean="0">
                <a:solidFill>
                  <a:schemeClr val="tx1"/>
                </a:solidFill>
              </a:rPr>
              <a:t> are my </a:t>
            </a:r>
            <a:r>
              <a:rPr lang="sl-SI" sz="2400" dirty="0" smtClean="0">
                <a:solidFill>
                  <a:schemeClr val="tx2"/>
                </a:solidFill>
              </a:rPr>
              <a:t>GRANDP</a:t>
            </a:r>
            <a:r>
              <a:rPr lang="en-US" sz="2400" dirty="0" smtClean="0">
                <a:solidFill>
                  <a:schemeClr val="tx2"/>
                </a:solidFill>
              </a:rPr>
              <a:t>ARENTS</a:t>
            </a:r>
            <a:r>
              <a:rPr lang="en-US" sz="2400" dirty="0" smtClean="0">
                <a:solidFill>
                  <a:schemeClr val="tx1"/>
                </a:solidFill>
              </a:rPr>
              <a:t>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389119" y="5270629"/>
            <a:ext cx="4758945" cy="11106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3200" dirty="0" err="1" smtClean="0">
                <a:solidFill>
                  <a:schemeClr val="tx1"/>
                </a:solidFill>
              </a:rPr>
              <a:t>We</a:t>
            </a:r>
            <a:r>
              <a:rPr lang="sl-SI" sz="3200" dirty="0" smtClean="0">
                <a:solidFill>
                  <a:schemeClr val="tx1"/>
                </a:solidFill>
              </a:rPr>
              <a:t> are </a:t>
            </a:r>
            <a:r>
              <a:rPr lang="sl-SI" sz="3200" dirty="0" err="1" smtClean="0">
                <a:solidFill>
                  <a:schemeClr val="tx1"/>
                </a:solidFill>
              </a:rPr>
              <a:t>their</a:t>
            </a:r>
            <a:r>
              <a:rPr lang="sl-SI" sz="3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sl-SI" sz="3200" dirty="0" smtClean="0">
                <a:solidFill>
                  <a:schemeClr val="tx2"/>
                </a:solidFill>
              </a:rPr>
              <a:t>GRANDCHILDREN</a:t>
            </a:r>
            <a:r>
              <a:rPr lang="en-US" sz="3200" dirty="0" smtClean="0">
                <a:solidFill>
                  <a:schemeClr val="tx1"/>
                </a:solidFill>
              </a:rPr>
              <a:t>!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Naslov 1"/>
          <p:cNvSpPr txBox="1">
            <a:spLocks/>
          </p:cNvSpPr>
          <p:nvPr/>
        </p:nvSpPr>
        <p:spPr>
          <a:xfrm>
            <a:off x="5239782" y="5832345"/>
            <a:ext cx="3747626" cy="4834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3200" dirty="0" err="1" smtClean="0">
                <a:solidFill>
                  <a:schemeClr val="tx1"/>
                </a:solidFill>
              </a:rPr>
              <a:t>We</a:t>
            </a:r>
            <a:r>
              <a:rPr lang="sl-SI" sz="3200" dirty="0" smtClean="0">
                <a:solidFill>
                  <a:schemeClr val="tx1"/>
                </a:solidFill>
              </a:rPr>
              <a:t> are </a:t>
            </a:r>
            <a:r>
              <a:rPr lang="sl-SI" sz="3200" dirty="0" err="1" smtClean="0">
                <a:solidFill>
                  <a:schemeClr val="tx1"/>
                </a:solidFill>
              </a:rPr>
              <a:t>their</a:t>
            </a:r>
            <a:r>
              <a:rPr lang="sl-SI" sz="3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sl-SI" sz="3200" dirty="0" smtClean="0">
                <a:solidFill>
                  <a:schemeClr val="tx2"/>
                </a:solidFill>
              </a:rPr>
              <a:t>CHILDREN</a:t>
            </a:r>
            <a:r>
              <a:rPr lang="en-US" sz="3200" dirty="0" smtClean="0">
                <a:solidFill>
                  <a:schemeClr val="tx1"/>
                </a:solidFill>
              </a:rPr>
              <a:t>!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5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33131" r="8982" b="37463"/>
          <a:stretch/>
        </p:blipFill>
        <p:spPr>
          <a:xfrm>
            <a:off x="2938405" y="692696"/>
            <a:ext cx="3078796" cy="207981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4" t="31572" r="24936" b="39065"/>
          <a:stretch/>
        </p:blipFill>
        <p:spPr>
          <a:xfrm>
            <a:off x="712734" y="3169777"/>
            <a:ext cx="1603626" cy="20162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7" t="31572" r="8519" b="39065"/>
          <a:stretch/>
        </p:blipFill>
        <p:spPr>
          <a:xfrm>
            <a:off x="6452927" y="3065733"/>
            <a:ext cx="1599075" cy="2016224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2569591" y="2772513"/>
            <a:ext cx="3816424" cy="6564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err="1" smtClean="0">
                <a:solidFill>
                  <a:schemeClr val="tx1"/>
                </a:solidFill>
              </a:rPr>
              <a:t>Th</a:t>
            </a:r>
            <a:r>
              <a:rPr lang="sl-SI" sz="2800" dirty="0" err="1" smtClean="0">
                <a:solidFill>
                  <a:schemeClr val="tx1"/>
                </a:solidFill>
              </a:rPr>
              <a:t>ese</a:t>
            </a:r>
            <a:r>
              <a:rPr lang="en-US" sz="2800" dirty="0" smtClean="0">
                <a:solidFill>
                  <a:schemeClr val="tx1"/>
                </a:solidFill>
              </a:rPr>
              <a:t> are my </a:t>
            </a:r>
            <a:r>
              <a:rPr lang="en-US" sz="2800" dirty="0" smtClean="0">
                <a:solidFill>
                  <a:schemeClr val="tx2"/>
                </a:solidFill>
              </a:rPr>
              <a:t>PARENTS</a:t>
            </a:r>
            <a:r>
              <a:rPr lang="en-US" sz="2800" dirty="0" smtClean="0">
                <a:solidFill>
                  <a:schemeClr val="tx1"/>
                </a:solidFill>
              </a:rPr>
              <a:t>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589371" y="5229200"/>
            <a:ext cx="2349034" cy="11090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dirty="0" err="1" smtClean="0">
                <a:solidFill>
                  <a:schemeClr val="tx1"/>
                </a:solidFill>
              </a:rPr>
              <a:t>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is </a:t>
            </a:r>
            <a:r>
              <a:rPr lang="sl-SI" dirty="0" err="1" smtClean="0">
                <a:solidFill>
                  <a:schemeClr val="tx1"/>
                </a:solidFill>
              </a:rPr>
              <a:t>their</a:t>
            </a:r>
            <a:endParaRPr lang="sl-SI" dirty="0" smtClean="0">
              <a:solidFill>
                <a:schemeClr val="tx1"/>
              </a:solidFill>
            </a:endParaRPr>
          </a:p>
          <a:p>
            <a:pPr algn="ctr"/>
            <a:r>
              <a:rPr lang="sl-SI" dirty="0" smtClean="0">
                <a:solidFill>
                  <a:schemeClr val="tx2"/>
                </a:solidFill>
              </a:rPr>
              <a:t>SON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5580112" y="5157192"/>
            <a:ext cx="2997107" cy="11090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dirty="0" smtClean="0">
                <a:solidFill>
                  <a:schemeClr val="tx1"/>
                </a:solidFill>
              </a:rPr>
              <a:t>I am </a:t>
            </a:r>
            <a:r>
              <a:rPr lang="sl-SI" dirty="0" err="1" smtClean="0">
                <a:solidFill>
                  <a:schemeClr val="tx1"/>
                </a:solidFill>
              </a:rPr>
              <a:t>their</a:t>
            </a:r>
            <a:endParaRPr lang="sl-SI" dirty="0" smtClean="0">
              <a:solidFill>
                <a:schemeClr val="tx1"/>
              </a:solidFill>
            </a:endParaRPr>
          </a:p>
          <a:p>
            <a:pPr algn="ctr"/>
            <a:r>
              <a:rPr lang="sl-SI" dirty="0" smtClean="0">
                <a:solidFill>
                  <a:schemeClr val="tx2"/>
                </a:solidFill>
              </a:rPr>
              <a:t>DAUGHTER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4" t="31572" r="24936" b="39065"/>
          <a:stretch/>
        </p:blipFill>
        <p:spPr>
          <a:xfrm>
            <a:off x="1145196" y="3212976"/>
            <a:ext cx="1603626" cy="20162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7" t="31572" r="8519" b="39065"/>
          <a:stretch/>
        </p:blipFill>
        <p:spPr>
          <a:xfrm>
            <a:off x="5631055" y="3328033"/>
            <a:ext cx="1599075" cy="2016224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2390746" y="2596940"/>
            <a:ext cx="4762305" cy="572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err="1" smtClean="0">
                <a:solidFill>
                  <a:schemeClr val="tx1"/>
                </a:solidFill>
              </a:rPr>
              <a:t>Th</a:t>
            </a:r>
            <a:r>
              <a:rPr lang="sl-SI" sz="2800" dirty="0" err="1" smtClean="0">
                <a:solidFill>
                  <a:schemeClr val="tx1"/>
                </a:solidFill>
              </a:rPr>
              <a:t>ese</a:t>
            </a:r>
            <a:r>
              <a:rPr lang="en-US" sz="2800" dirty="0" smtClean="0">
                <a:solidFill>
                  <a:schemeClr val="tx1"/>
                </a:solidFill>
              </a:rPr>
              <a:t> are my </a:t>
            </a:r>
            <a:r>
              <a:rPr lang="sl-SI" sz="2800" dirty="0" smtClean="0">
                <a:solidFill>
                  <a:schemeClr val="tx2"/>
                </a:solidFill>
              </a:rPr>
              <a:t>GRAND</a:t>
            </a:r>
            <a:r>
              <a:rPr lang="en-US" sz="2800" dirty="0" smtClean="0">
                <a:solidFill>
                  <a:schemeClr val="tx2"/>
                </a:solidFill>
              </a:rPr>
              <a:t>PARENTS</a:t>
            </a:r>
            <a:r>
              <a:rPr lang="en-US" sz="2800" dirty="0" smtClean="0">
                <a:solidFill>
                  <a:schemeClr val="tx1"/>
                </a:solidFill>
              </a:rPr>
              <a:t>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755576" y="5229200"/>
            <a:ext cx="2715279" cy="11090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dirty="0" err="1" smtClean="0">
                <a:solidFill>
                  <a:schemeClr val="tx1"/>
                </a:solidFill>
              </a:rPr>
              <a:t>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is </a:t>
            </a:r>
            <a:r>
              <a:rPr lang="sl-SI" dirty="0" err="1" smtClean="0">
                <a:solidFill>
                  <a:schemeClr val="tx1"/>
                </a:solidFill>
              </a:rPr>
              <a:t>their</a:t>
            </a:r>
            <a:endParaRPr lang="sl-SI" dirty="0" smtClean="0">
              <a:solidFill>
                <a:schemeClr val="tx1"/>
              </a:solidFill>
            </a:endParaRPr>
          </a:p>
          <a:p>
            <a:pPr algn="ctr"/>
            <a:r>
              <a:rPr lang="sl-SI" dirty="0" smtClean="0">
                <a:solidFill>
                  <a:schemeClr val="tx2"/>
                </a:solidFill>
              </a:rPr>
              <a:t>GRANDSON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4283968" y="5344257"/>
            <a:ext cx="4293251" cy="1109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3700" dirty="0" smtClean="0">
                <a:solidFill>
                  <a:schemeClr val="tx1"/>
                </a:solidFill>
              </a:rPr>
              <a:t>I am </a:t>
            </a:r>
            <a:r>
              <a:rPr lang="sl-SI" sz="3700" dirty="0" err="1" smtClean="0">
                <a:solidFill>
                  <a:schemeClr val="tx1"/>
                </a:solidFill>
              </a:rPr>
              <a:t>their</a:t>
            </a:r>
            <a:endParaRPr lang="sl-SI" sz="3700" dirty="0" smtClean="0">
              <a:solidFill>
                <a:schemeClr val="tx1"/>
              </a:solidFill>
            </a:endParaRPr>
          </a:p>
          <a:p>
            <a:pPr algn="ctr"/>
            <a:r>
              <a:rPr lang="sl-SI" sz="3700" dirty="0" smtClean="0">
                <a:solidFill>
                  <a:schemeClr val="tx2"/>
                </a:solidFill>
              </a:rPr>
              <a:t>GRANDDAUGHTER</a:t>
            </a:r>
            <a:r>
              <a:rPr lang="en-US" sz="3700" dirty="0" smtClean="0">
                <a:solidFill>
                  <a:schemeClr val="tx1"/>
                </a:solidFill>
              </a:rPr>
              <a:t>!</a:t>
            </a:r>
            <a:r>
              <a:rPr lang="sl-SI" sz="3700" dirty="0" smtClean="0">
                <a:solidFill>
                  <a:schemeClr val="tx1"/>
                </a:solidFill>
              </a:rPr>
              <a:t> </a:t>
            </a:r>
            <a:endParaRPr lang="en-US" sz="3700" dirty="0">
              <a:solidFill>
                <a:schemeClr val="tx1"/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31996" r="59499" b="35425"/>
          <a:stretch/>
        </p:blipFill>
        <p:spPr>
          <a:xfrm>
            <a:off x="3304650" y="720037"/>
            <a:ext cx="2785723" cy="208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4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U58-2 (1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4438" y="4724400"/>
            <a:ext cx="609600" cy="609600"/>
          </a:xfrm>
          <a:ln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0" t="53967" r="37419" b="6251"/>
          <a:stretch/>
        </p:blipFill>
        <p:spPr bwMode="auto">
          <a:xfrm>
            <a:off x="4932039" y="1988839"/>
            <a:ext cx="4127591" cy="366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2"/>
          <p:cNvSpPr txBox="1">
            <a:spLocks/>
          </p:cNvSpPr>
          <p:nvPr/>
        </p:nvSpPr>
        <p:spPr>
          <a:xfrm>
            <a:off x="179512" y="195153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800" dirty="0" smtClean="0">
                <a:solidFill>
                  <a:schemeClr val="tx2"/>
                </a:solidFill>
              </a:rPr>
              <a:t>OPEN </a:t>
            </a:r>
            <a:r>
              <a:rPr lang="en-US" sz="2800" dirty="0" smtClean="0">
                <a:solidFill>
                  <a:schemeClr val="tx2"/>
                </a:solidFill>
              </a:rPr>
              <a:t>YOUR</a:t>
            </a:r>
            <a:r>
              <a:rPr lang="sl-SI" sz="2800" dirty="0" smtClean="0">
                <a:solidFill>
                  <a:schemeClr val="tx2"/>
                </a:solidFill>
              </a:rPr>
              <a:t> BOOK AT PAGE 58.</a:t>
            </a:r>
          </a:p>
          <a:p>
            <a:pPr marL="68580" indent="0">
              <a:buFont typeface="Arial" panose="020B0604020202020204" pitchFamily="34" charset="0"/>
              <a:buNone/>
            </a:pPr>
            <a:r>
              <a:rPr lang="sl-SI" sz="1600" dirty="0" smtClean="0"/>
              <a:t>(Odpri učbenik na strani 58.)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chemeClr val="tx2"/>
                </a:solidFill>
              </a:rPr>
              <a:t>LISTEN, LOOK AND POINT.</a:t>
            </a:r>
          </a:p>
          <a:p>
            <a:pPr marL="0" indent="0">
              <a:buNone/>
            </a:pPr>
            <a:r>
              <a:rPr lang="sl-SI" sz="1600" dirty="0" smtClean="0"/>
              <a:t>(Poslušaj, poglej in pokaži.)</a:t>
            </a:r>
            <a:endParaRPr lang="sl-SI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C990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856068" y="140126"/>
            <a:ext cx="210551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b="1" dirty="0" smtClean="0"/>
              <a:t>BOOK – P. 58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6754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800" dirty="0" smtClean="0">
                <a:solidFill>
                  <a:schemeClr val="tx2"/>
                </a:solidFill>
              </a:rPr>
              <a:t>OPEN </a:t>
            </a:r>
            <a:r>
              <a:rPr lang="en-US" sz="2800" dirty="0" smtClean="0">
                <a:solidFill>
                  <a:schemeClr val="tx2"/>
                </a:solidFill>
              </a:rPr>
              <a:t>YOUR</a:t>
            </a:r>
            <a:r>
              <a:rPr lang="sl-SI" sz="2800" dirty="0" smtClean="0">
                <a:solidFill>
                  <a:schemeClr val="tx2"/>
                </a:solidFill>
              </a:rPr>
              <a:t> BOOK AT PAGE 59, </a:t>
            </a:r>
            <a:r>
              <a:rPr lang="en-US" sz="2800" dirty="0" smtClean="0">
                <a:solidFill>
                  <a:schemeClr val="tx2"/>
                </a:solidFill>
              </a:rPr>
              <a:t>EXERCISE</a:t>
            </a:r>
            <a:r>
              <a:rPr lang="sl-SI" sz="2800" dirty="0" smtClean="0">
                <a:solidFill>
                  <a:schemeClr val="tx2"/>
                </a:solidFill>
              </a:rPr>
              <a:t> 2.</a:t>
            </a:r>
          </a:p>
          <a:p>
            <a:pPr marL="68580" indent="0">
              <a:buNone/>
            </a:pPr>
            <a:r>
              <a:rPr lang="sl-SI" sz="1600" dirty="0" smtClean="0"/>
              <a:t>(</a:t>
            </a:r>
            <a:r>
              <a:rPr lang="sl-SI" sz="1600" dirty="0"/>
              <a:t>Odpri učbenik na strani </a:t>
            </a:r>
            <a:r>
              <a:rPr lang="sl-SI" sz="1600" dirty="0" smtClean="0"/>
              <a:t>58, naloga 2.)</a:t>
            </a:r>
            <a:endParaRPr lang="sl-SI" sz="1600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LISTEN.</a:t>
            </a:r>
          </a:p>
          <a:p>
            <a:pPr marL="0" indent="0">
              <a:buNone/>
            </a:pPr>
            <a:r>
              <a:rPr lang="sl-SI" sz="1800" dirty="0" smtClean="0"/>
              <a:t>(Poslušaj.)</a:t>
            </a:r>
            <a:endParaRPr lang="en-US" sz="1800" dirty="0">
              <a:solidFill>
                <a:srgbClr val="CC9900"/>
              </a:solidFill>
            </a:endParaRPr>
          </a:p>
        </p:txBody>
      </p:sp>
      <p:pic>
        <p:nvPicPr>
          <p:cNvPr id="5" name="U59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7427" y="4413697"/>
            <a:ext cx="6096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33333" r="33875" b="33333"/>
          <a:stretch/>
        </p:blipFill>
        <p:spPr bwMode="auto">
          <a:xfrm>
            <a:off x="2007065" y="3134069"/>
            <a:ext cx="6981869" cy="249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6856068" y="140126"/>
            <a:ext cx="210551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b="1" dirty="0" smtClean="0"/>
              <a:t>BOOK – P. 59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64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</TotalTime>
  <Words>545</Words>
  <Application>Microsoft Office PowerPoint</Application>
  <PresentationFormat>Diaprojekcija na zaslonu (4:3)</PresentationFormat>
  <Paragraphs>151</Paragraphs>
  <Slides>22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3" baseType="lpstr">
      <vt:lpstr>Officeova tema</vt:lpstr>
      <vt:lpstr>MEET MY FAMILY  unit 4</vt:lpstr>
      <vt:lpstr>PowerPointova predstavitev</vt:lpstr>
      <vt:lpstr>These are my GRANDPARENTS!</vt:lpstr>
      <vt:lpstr>These are my PARENTS!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FAMILY MEMBERS  družinski člani</vt:lpstr>
      <vt:lpstr>ABOUT MY FAMILY</vt:lpstr>
      <vt:lpstr>PowerPointova predstavitev</vt:lpstr>
      <vt:lpstr>WHOSE?  Čigav?</vt:lpstr>
      <vt:lpstr>ASK AND ANSWER!  Vprašaj in odgovori.</vt:lpstr>
      <vt:lpstr>PowerPointova predstavitev</vt:lpstr>
      <vt:lpstr>WHOSE ARE THESE ANIMALS AND TOYS? (Čigave so te živali in igrače?)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THAT IS ALL FOR THIS WEEK!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MY FAMILY  unit 4</dc:title>
  <dc:creator>AljaP</dc:creator>
  <cp:lastModifiedBy>AljaP</cp:lastModifiedBy>
  <cp:revision>40</cp:revision>
  <dcterms:created xsi:type="dcterms:W3CDTF">2020-03-24T18:06:29Z</dcterms:created>
  <dcterms:modified xsi:type="dcterms:W3CDTF">2021-01-22T18:31:48Z</dcterms:modified>
</cp:coreProperties>
</file>