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4FD11-3A53-4848-A6EE-E9F2A3EC5F5B}" v="186" dt="2021-01-19T18:28:32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jca goltes" userId="9eb9d80cdbb9583c" providerId="LiveId" clId="{C9980370-7E24-4954-809D-0E4BBEE8B006}"/>
    <pc:docChg chg="modSld">
      <pc:chgData name="mojca goltes" userId="9eb9d80cdbb9583c" providerId="LiveId" clId="{C9980370-7E24-4954-809D-0E4BBEE8B006}" dt="2021-01-20T07:17:14.019" v="20" actId="1076"/>
      <pc:docMkLst>
        <pc:docMk/>
      </pc:docMkLst>
      <pc:sldChg chg="modSp mod">
        <pc:chgData name="mojca goltes" userId="9eb9d80cdbb9583c" providerId="LiveId" clId="{C9980370-7E24-4954-809D-0E4BBEE8B006}" dt="2021-01-20T07:17:14.019" v="20" actId="1076"/>
        <pc:sldMkLst>
          <pc:docMk/>
          <pc:sldMk cId="3035350278" sldId="257"/>
        </pc:sldMkLst>
        <pc:spChg chg="mod">
          <ac:chgData name="mojca goltes" userId="9eb9d80cdbb9583c" providerId="LiveId" clId="{C9980370-7E24-4954-809D-0E4BBEE8B006}" dt="2021-01-20T07:16:22.573" v="14" actId="1076"/>
          <ac:spMkLst>
            <pc:docMk/>
            <pc:sldMk cId="3035350278" sldId="257"/>
            <ac:spMk id="2" creationId="{9C27B366-F603-4F8D-869D-F1701056E770}"/>
          </ac:spMkLst>
        </pc:spChg>
        <pc:spChg chg="mod">
          <ac:chgData name="mojca goltes" userId="9eb9d80cdbb9583c" providerId="LiveId" clId="{C9980370-7E24-4954-809D-0E4BBEE8B006}" dt="2021-01-20T07:17:14.019" v="20" actId="1076"/>
          <ac:spMkLst>
            <pc:docMk/>
            <pc:sldMk cId="3035350278" sldId="257"/>
            <ac:spMk id="13" creationId="{A637E553-E45F-49F5-AEF8-D103E454E8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FE89DB-3954-4912-9DB4-A358C0A24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BD70A37-CAD1-4370-AC1A-88C94E0B7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BB0341-3D56-4B68-A964-1C5185E5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602CCB-A8B5-478A-B3BD-6551373A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E26BC01-70B7-4274-9D85-8B0D8770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42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6D4684-3610-444B-A4DB-BCF4044A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AA0F1B5-2478-4A85-B311-8472C0ACB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7FE8E7-7E9E-4DC3-9FCA-41C94F3F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5D65CF-8035-461A-A593-3AFBC3FA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E1FE92-98B9-42D7-A909-5DB49DF8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1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FFB8B9E-13AA-4443-90C9-DD153762A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FE27A04-B496-4A1D-A7F0-0B5399946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D5D034-AD9B-4FF8-92FD-774355BF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C9ABCD4-C753-41A7-A173-2C98894D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FB43AD-5AD7-4FC2-9D13-051082C6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134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C0F02-35C4-49F4-8E97-9A587D3A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B78DFF-972C-435A-9BE2-354A9706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ABE07B5-5CF6-4874-9301-C18409DF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08D99E-EBDF-4E74-84C8-EB01B39D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9811DC-1F3A-419C-8BCC-E30D06FD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333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65171-33CE-422C-A61F-1639C657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EFDA0D-8186-41E6-A3BC-0F98B8027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49A8DD9-D7D8-43E5-B81B-7D74F59D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F66A50-F1A0-450C-B3C4-C4B8F2F0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69F4C1-56FB-4DA5-BD2D-1EA22071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01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8D9EE-C6CB-41B3-BB52-D7D5E191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28DB78-56A8-4381-B59A-93AF71AE0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495DB7C-6291-4CED-A343-947AD14C1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5250102-9609-4FE8-B777-43C11D4E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C38FC01-FFD6-4446-A352-378BC181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5681E4F-97A2-40BA-B0E0-A45D0365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57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8C64A-41DA-4C49-ACFF-E061D353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CA75270-6712-413A-8D0B-57C17472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E76645-8F22-4B04-9D28-4CD1BE616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47A32A8-D74F-4D23-BBC9-A70EF3817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07B50DB-ACF2-4ACE-B046-6C8D85E7E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9B5253A-94FF-473E-88E2-9B4F7E44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71B24B6-9B65-4AE1-BB13-4530AE35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16DB8A5-2B7B-4B5C-B510-10877AF8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47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0D95AA-D525-4E8F-BB54-B417539D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5E6BBE4-0639-4EC0-AFB3-902EBF59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34AD2F8-377B-4F36-A8BA-256CB5EF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3D26FD2-3E2D-4783-8E04-4823A22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98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03C3296-8406-4535-9F8C-DAF1896B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47EE519-F2D9-45E3-B93B-E3BD169C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D5664BA-4974-44DF-83B4-50D4FBFD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938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68E3E6-8D6F-4F33-ACDC-02AD224E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664DCA-A698-4041-A1E2-BD03DE69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A8A7B76-E9F9-41A3-AAC9-EC7337CD7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11BDB38-DF07-4549-9E5C-76505E4C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65B21EC-74DE-4470-AE3F-80341530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1E9B483-A73F-42F1-B237-AF3B13BD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94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5F512-A6F1-4001-AC7C-90246471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BF00A5F-358A-4AC4-886D-30A19A767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1009EB5-1447-4B4D-9366-03EA98767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10A99DE-557A-4D29-AA75-501652DD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2E0A61-350C-49F6-892D-2DF0B6B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3ED261F-0A70-40A5-BD92-69BEC71E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39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C15C2A2-55DA-4C0A-9986-8C2EFC2D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ACC9FFE-AF66-4607-9B8D-D4D07F9FE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E49500-05E9-4588-98A2-B64E7DD65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5317-BF91-4C82-8957-3C8FAD981CE9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3641F8D-D846-4ED9-809E-67A1473E7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B343A9-314D-4387-8DD3-ABC9AD77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A78A-FE6F-4398-A709-EC8A51237A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65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tquiz.org/sl/practicetest?1w4ln0mzmc0" TargetMode="External"/><Relationship Id="rId2" Type="http://schemas.openxmlformats.org/officeDocument/2006/relationships/hyperlink" Target="https://www.uciteljska.net/kvizi/HotPot/Slovenscina/Kuza/h-k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atquiz.org/sl/practicetest?1z4ln0sx82q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870D2C-19FC-4DD2-A5B8-88573523B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Autofit/>
          </a:bodyPr>
          <a:lstStyle/>
          <a:p>
            <a:r>
              <a:rPr lang="sl-SI" sz="8000" b="1" dirty="0">
                <a:solidFill>
                  <a:schemeClr val="accent3">
                    <a:lumMod val="75000"/>
                  </a:schemeClr>
                </a:solidFill>
              </a:rPr>
              <a:t>PREDLOG</a:t>
            </a:r>
            <a:br>
              <a:rPr lang="sl-SI" sz="8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sl-SI" sz="8000" b="1" dirty="0">
                <a:solidFill>
                  <a:schemeClr val="accent3">
                    <a:lumMod val="75000"/>
                  </a:schemeClr>
                </a:solidFill>
              </a:rPr>
              <a:t>K / H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27B366-F603-4F8D-869D-F1701056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33" y="12249"/>
            <a:ext cx="10005134" cy="1432748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bg1"/>
                </a:solidFill>
                <a:latin typeface="Calisto MT" pitchFamily="18" charset="0"/>
                <a:cs typeface="Calibri" pitchFamily="34" charset="0"/>
              </a:rPr>
              <a:t>Pred katerimi besedami pišemo predlog </a:t>
            </a:r>
            <a:r>
              <a:rPr lang="sl-SI" sz="4000" b="1" dirty="0">
                <a:solidFill>
                  <a:schemeClr val="bg1"/>
                </a:solidFill>
                <a:latin typeface="Calisto MT" pitchFamily="18" charset="0"/>
                <a:cs typeface="Calibri" pitchFamily="34" charset="0"/>
              </a:rPr>
              <a:t>K</a:t>
            </a:r>
            <a:r>
              <a:rPr lang="sl-SI" sz="3600" dirty="0">
                <a:solidFill>
                  <a:schemeClr val="bg1"/>
                </a:solidFill>
                <a:latin typeface="Calisto MT" pitchFamily="18" charset="0"/>
                <a:cs typeface="Calibri" pitchFamily="34" charset="0"/>
              </a:rPr>
              <a:t>, pred katerimi pa </a:t>
            </a:r>
            <a:r>
              <a:rPr lang="sl-SI" sz="4000" b="1" dirty="0">
                <a:solidFill>
                  <a:schemeClr val="bg1"/>
                </a:solidFill>
                <a:latin typeface="Calisto MT" pitchFamily="18" charset="0"/>
                <a:cs typeface="Calibri" pitchFamily="34" charset="0"/>
              </a:rPr>
              <a:t>H</a:t>
            </a:r>
            <a:r>
              <a:rPr lang="sl-SI" sz="3600" dirty="0">
                <a:solidFill>
                  <a:schemeClr val="bg1"/>
                </a:solidFill>
                <a:latin typeface="Calisto MT" pitchFamily="18" charset="0"/>
                <a:cs typeface="Calibri" pitchFamily="34" charset="0"/>
              </a:rPr>
              <a:t>? </a:t>
            </a:r>
            <a:r>
              <a:rPr lang="sl-SI" sz="3600" dirty="0">
                <a:latin typeface="Calisto MT" pitchFamily="18" charset="0"/>
                <a:cs typeface="Calibri" pitchFamily="34" charset="0"/>
              </a:rPr>
              <a:t/>
            </a:r>
            <a:br>
              <a:rPr lang="sl-SI" sz="3600" dirty="0">
                <a:latin typeface="Calisto MT" pitchFamily="18" charset="0"/>
                <a:cs typeface="Calibri" pitchFamily="34" charset="0"/>
              </a:rPr>
            </a:br>
            <a:endParaRPr lang="sl-SI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20F77B2-52A7-4A50-83BF-F2098ACD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9" y="1825625"/>
            <a:ext cx="11026451" cy="5032375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</a:t>
            </a:r>
          </a:p>
          <a:p>
            <a:endParaRPr lang="sl-SI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B357BBB-ACE3-43D0-B9B8-478BD7BF5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6889" l="5778" r="98667">
                        <a14:foregroundMark x1="70222" y1="37333" x2="74222" y2="51556"/>
                        <a14:foregroundMark x1="88000" y1="76000" x2="89778" y2="91556"/>
                        <a14:foregroundMark x1="13778" y1="80000" x2="34222" y2="93778"/>
                        <a14:foregroundMark x1="34222" y1="93778" x2="55556" y2="92889"/>
                        <a14:foregroundMark x1="57778" y1="95111" x2="84444" y2="94667"/>
                        <a14:foregroundMark x1="84444" y1="94667" x2="93333" y2="94667"/>
                        <a14:foregroundMark x1="94222" y1="90222" x2="98667" y2="96889"/>
                        <a14:foregroundMark x1="11556" y1="81778" x2="10222" y2="96000"/>
                        <a14:foregroundMark x1="8000" y1="92000" x2="5778" y2="96444"/>
                        <a14:foregroundMark x1="36444" y1="14667" x2="58222" y2="6222"/>
                        <a14:foregroundMark x1="58222" y1="6222" x2="63556" y2="11111"/>
                        <a14:foregroundMark x1="44889" y1="3556" x2="50667" y2="1333"/>
                        <a14:foregroundMark x1="66667" y1="67111" x2="68000" y2="68444"/>
                        <a14:backgroundMark x1="81333" y1="16000" x2="93778" y2="37333"/>
                        <a14:backgroundMark x1="93778" y1="37333" x2="94222" y2="40889"/>
                        <a14:backgroundMark x1="74222" y1="12889" x2="97333" y2="40889"/>
                        <a14:backgroundMark x1="77333" y1="13333" x2="93778" y2="32889"/>
                        <a14:backgroundMark x1="93778" y1="32889" x2="96444" y2="44889"/>
                        <a14:backgroundMark x1="46667" y1="17778" x2="47111" y2="21778"/>
                        <a14:backgroundMark x1="27556" y1="8000" x2="9333" y2="28000"/>
                        <a14:backgroundMark x1="9333" y1="28000" x2="6222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762" y="2116139"/>
            <a:ext cx="1898640" cy="1898640"/>
          </a:xfrm>
          <a:prstGeom prst="rect">
            <a:avLst/>
          </a:prstGeom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id="{A637E553-E45F-49F5-AEF8-D103E454E8F5}"/>
              </a:ext>
            </a:extLst>
          </p:cNvPr>
          <p:cNvSpPr/>
          <p:nvPr/>
        </p:nvSpPr>
        <p:spPr>
          <a:xfrm>
            <a:off x="6743127" y="785709"/>
            <a:ext cx="4535611" cy="348762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/>
              <a:t>Pred besedami, ki se začnejo s črko </a:t>
            </a:r>
            <a:r>
              <a:rPr lang="sl-SI" sz="3600" b="1" dirty="0"/>
              <a:t>K</a:t>
            </a:r>
            <a:r>
              <a:rPr lang="sl-SI" sz="3600" dirty="0"/>
              <a:t> ali </a:t>
            </a:r>
            <a:r>
              <a:rPr lang="sl-SI" sz="3600" b="1" dirty="0"/>
              <a:t>G</a:t>
            </a:r>
            <a:r>
              <a:rPr lang="sl-SI" sz="3600" dirty="0"/>
              <a:t>, napišemo predlog </a:t>
            </a:r>
            <a:r>
              <a:rPr lang="sl-SI" sz="3600" b="1" dirty="0"/>
              <a:t>H</a:t>
            </a:r>
            <a:r>
              <a:rPr lang="sl-SI" sz="3600" dirty="0"/>
              <a:t>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55C9465-B12A-4929-857F-419DEC04E4A6}"/>
              </a:ext>
            </a:extLst>
          </p:cNvPr>
          <p:cNvSpPr txBox="1"/>
          <p:nvPr/>
        </p:nvSpPr>
        <p:spPr>
          <a:xfrm>
            <a:off x="6859044" y="4503699"/>
            <a:ext cx="6123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njigi			</a:t>
            </a: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ledališču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obi			</a:t>
            </a: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ugalnici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ukalu		</a:t>
            </a: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rožniku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redi			</a:t>
            </a:r>
            <a:r>
              <a:rPr lang="sl-SI" sz="2400" dirty="0">
                <a:solidFill>
                  <a:srgbClr val="C00000"/>
                </a:solidFill>
              </a:rPr>
              <a:t>h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ostanju</a:t>
            </a:r>
          </a:p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5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E443D-3AEF-40B6-BFCF-F51C8EF8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12" y="-246831"/>
            <a:ext cx="11597640" cy="188372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besedami, ki se začnejo </a:t>
            </a:r>
            <a:r>
              <a:rPr lang="sl-SI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vsemi ostalimi črkami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stoji predlog </a:t>
            </a:r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b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48A1B5A-CFC7-43B3-AADA-CF4F276FA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008" y="4260850"/>
            <a:ext cx="1896020" cy="1902117"/>
          </a:xfrm>
          <a:prstGeom prst="rect">
            <a:avLst/>
          </a:prstGeo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30AD3BC7-CB20-46AC-896D-DD88149FF9F4}"/>
              </a:ext>
            </a:extLst>
          </p:cNvPr>
          <p:cNvSpPr/>
          <p:nvPr/>
        </p:nvSpPr>
        <p:spPr>
          <a:xfrm>
            <a:off x="254000" y="230505"/>
            <a:ext cx="5415280" cy="37998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/>
              <a:t>Pred besedami, ki se začnejo </a:t>
            </a:r>
            <a:r>
              <a:rPr lang="sl-SI" sz="3600" u="sng" dirty="0"/>
              <a:t>z vsemi ostalimi črkami</a:t>
            </a:r>
            <a:r>
              <a:rPr lang="sl-SI" sz="3600" dirty="0"/>
              <a:t>, stoji predlog </a:t>
            </a:r>
            <a:r>
              <a:rPr lang="sl-SI" sz="3600" b="1" dirty="0"/>
              <a:t>K</a:t>
            </a:r>
            <a:r>
              <a:rPr lang="sl-SI" sz="3600" dirty="0"/>
              <a:t> .</a:t>
            </a:r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8D85E0C5-AE88-4DFE-BAA1-6C5D4A300FB0}"/>
              </a:ext>
            </a:extLst>
          </p:cNvPr>
          <p:cNvCxnSpPr>
            <a:cxnSpLocks/>
          </p:cNvCxnSpPr>
          <p:nvPr/>
        </p:nvCxnSpPr>
        <p:spPr>
          <a:xfrm>
            <a:off x="1657350" y="4410075"/>
            <a:ext cx="2586176" cy="18930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7032E418-A291-48A5-BDCF-7A736F4DBB8C}"/>
              </a:ext>
            </a:extLst>
          </p:cNvPr>
          <p:cNvCxnSpPr/>
          <p:nvPr/>
        </p:nvCxnSpPr>
        <p:spPr>
          <a:xfrm flipH="1">
            <a:off x="1411550" y="4509856"/>
            <a:ext cx="2831976" cy="17932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CE71B98-F508-4F9D-8315-EEF7FD6CBD15}"/>
              </a:ext>
            </a:extLst>
          </p:cNvPr>
          <p:cNvSpPr txBox="1"/>
          <p:nvPr/>
        </p:nvSpPr>
        <p:spPr>
          <a:xfrm>
            <a:off x="7359588" y="1381749"/>
            <a:ext cx="248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m</a:t>
            </a:r>
            <a:r>
              <a:rPr lang="sl-SI" sz="3200" dirty="0"/>
              <a:t>ami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ED91DD9-4CF6-4A4D-8B1E-8CEA432765C5}"/>
              </a:ext>
            </a:extLst>
          </p:cNvPr>
          <p:cNvSpPr txBox="1"/>
          <p:nvPr/>
        </p:nvSpPr>
        <p:spPr>
          <a:xfrm>
            <a:off x="7359588" y="2760955"/>
            <a:ext cx="1651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s</a:t>
            </a:r>
            <a:r>
              <a:rPr lang="sl-SI" sz="3200" dirty="0"/>
              <a:t>oncu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63981F2-8F5C-43A6-BAAD-DF03A5840358}"/>
              </a:ext>
            </a:extLst>
          </p:cNvPr>
          <p:cNvSpPr txBox="1"/>
          <p:nvPr/>
        </p:nvSpPr>
        <p:spPr>
          <a:xfrm>
            <a:off x="8859914" y="2253417"/>
            <a:ext cx="192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u</a:t>
            </a:r>
            <a:r>
              <a:rPr lang="sl-SI" sz="3200" dirty="0"/>
              <a:t>čiteljici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6B42DF4-AC8F-43D0-AADA-B70DE6F9D144}"/>
              </a:ext>
            </a:extLst>
          </p:cNvPr>
          <p:cNvSpPr txBox="1"/>
          <p:nvPr/>
        </p:nvSpPr>
        <p:spPr>
          <a:xfrm>
            <a:off x="6773662" y="3790765"/>
            <a:ext cx="235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z</a:t>
            </a:r>
            <a:r>
              <a:rPr lang="sl-SI" sz="3200" dirty="0"/>
              <a:t>dravniku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65542A7-7817-4BE2-8C85-B68B21744AC8}"/>
              </a:ext>
            </a:extLst>
          </p:cNvPr>
          <p:cNvSpPr txBox="1"/>
          <p:nvPr/>
        </p:nvSpPr>
        <p:spPr>
          <a:xfrm>
            <a:off x="9392574" y="4323425"/>
            <a:ext cx="227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 </a:t>
            </a:r>
            <a:r>
              <a:rPr lang="sl-SI" sz="3200" b="1" dirty="0"/>
              <a:t>p</a:t>
            </a:r>
            <a:r>
              <a:rPr lang="sl-SI" sz="3200" dirty="0"/>
              <a:t>rijateljici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69BF4AE7-EF41-4C87-AC8E-7957B78A22C7}"/>
              </a:ext>
            </a:extLst>
          </p:cNvPr>
          <p:cNvSpPr txBox="1"/>
          <p:nvPr/>
        </p:nvSpPr>
        <p:spPr>
          <a:xfrm>
            <a:off x="6214371" y="4692757"/>
            <a:ext cx="2272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m</a:t>
            </a:r>
            <a:r>
              <a:rPr lang="sl-SI" sz="3200" dirty="0"/>
              <a:t>ehaniku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B02221E-AAF5-4EDB-B905-3B47367AD5A0}"/>
              </a:ext>
            </a:extLst>
          </p:cNvPr>
          <p:cNvSpPr txBox="1"/>
          <p:nvPr/>
        </p:nvSpPr>
        <p:spPr>
          <a:xfrm>
            <a:off x="9126245" y="5306969"/>
            <a:ext cx="198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t</a:t>
            </a:r>
            <a:r>
              <a:rPr lang="sl-SI" sz="3200" dirty="0"/>
              <a:t>eleviziji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A4BB90C-08F6-4621-8A85-A470AAEEE720}"/>
              </a:ext>
            </a:extLst>
          </p:cNvPr>
          <p:cNvSpPr txBox="1"/>
          <p:nvPr/>
        </p:nvSpPr>
        <p:spPr>
          <a:xfrm>
            <a:off x="9010835" y="568171"/>
            <a:ext cx="225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c</a:t>
            </a:r>
            <a:r>
              <a:rPr lang="sl-SI" sz="3200" dirty="0"/>
              <a:t>vetju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64849962-7880-4B71-A598-E79F78D88D06}"/>
              </a:ext>
            </a:extLst>
          </p:cNvPr>
          <p:cNvSpPr txBox="1"/>
          <p:nvPr/>
        </p:nvSpPr>
        <p:spPr>
          <a:xfrm>
            <a:off x="6825642" y="5594749"/>
            <a:ext cx="179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p</a:t>
            </a:r>
            <a:r>
              <a:rPr lang="sl-SI" sz="3200" dirty="0"/>
              <a:t>ostelji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5DB30C3-CA14-4A54-8429-A0F87E1E24AE}"/>
              </a:ext>
            </a:extLst>
          </p:cNvPr>
          <p:cNvSpPr txBox="1"/>
          <p:nvPr/>
        </p:nvSpPr>
        <p:spPr>
          <a:xfrm>
            <a:off x="10422385" y="5885895"/>
            <a:ext cx="17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a</a:t>
            </a:r>
            <a:r>
              <a:rPr lang="sl-SI" sz="3200" dirty="0"/>
              <a:t>vtu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D541B848-F563-493D-A608-3FF48BEF7AA5}"/>
              </a:ext>
            </a:extLst>
          </p:cNvPr>
          <p:cNvSpPr txBox="1"/>
          <p:nvPr/>
        </p:nvSpPr>
        <p:spPr>
          <a:xfrm>
            <a:off x="9960723" y="2970549"/>
            <a:ext cx="17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</a:t>
            </a:r>
            <a:r>
              <a:rPr lang="sl-SI" sz="3200" dirty="0"/>
              <a:t> </a:t>
            </a:r>
            <a:r>
              <a:rPr lang="sl-SI" sz="3200" b="1" dirty="0"/>
              <a:t>b</a:t>
            </a:r>
            <a:r>
              <a:rPr lang="sl-SI" sz="3200" dirty="0"/>
              <a:t>anani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09A6F94C-655E-4621-AE5E-ABBB487C0A88}"/>
              </a:ext>
            </a:extLst>
          </p:cNvPr>
          <p:cNvSpPr txBox="1"/>
          <p:nvPr/>
        </p:nvSpPr>
        <p:spPr>
          <a:xfrm>
            <a:off x="10059879" y="1379209"/>
            <a:ext cx="192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k </a:t>
            </a:r>
            <a:r>
              <a:rPr lang="sl-SI" sz="3200" b="1" dirty="0"/>
              <a:t>f</a:t>
            </a:r>
            <a:r>
              <a:rPr lang="sl-SI" sz="3200" dirty="0"/>
              <a:t>rizerju</a:t>
            </a:r>
          </a:p>
        </p:txBody>
      </p:sp>
    </p:spTree>
    <p:extLst>
      <p:ext uri="{BB962C8B-B14F-4D97-AF65-F5344CB8AC3E}">
        <p14:creationId xmlns:p14="http://schemas.microsoft.com/office/powerpoint/2010/main" val="37165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758296-5C09-450F-ADB3-6BEA3663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766"/>
            <a:ext cx="10515600" cy="1188381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Črki K in H izgovarjamo </a:t>
            </a:r>
            <a:r>
              <a:rPr lang="sl-SI" sz="4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skupaj</a:t>
            </a:r>
            <a:r>
              <a:rPr lang="sl-SI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naslednjo besedo, vendar ju pišemo </a:t>
            </a:r>
            <a:r>
              <a:rPr lang="sl-SI" sz="4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ločeno</a:t>
            </a:r>
            <a:r>
              <a:rPr lang="sl-SI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AE4A58A-9E07-48E6-98BC-CF41FB0D7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0" b="90313" l="3950" r="96050">
                        <a14:foregroundMark x1="39293" y1="11250" x2="47609" y2="8750"/>
                        <a14:foregroundMark x1="88981" y1="49063" x2="90021" y2="54063"/>
                        <a14:foregroundMark x1="96050" y1="55625" x2="96050" y2="55625"/>
                        <a14:foregroundMark x1="59667" y1="89063" x2="38254" y2="88125"/>
                        <a14:foregroundMark x1="38254" y1="88125" x2="38046" y2="88438"/>
                        <a14:foregroundMark x1="38462" y1="59688" x2="42620" y2="74063"/>
                        <a14:foregroundMark x1="42620" y1="74063" x2="40541" y2="62500"/>
                        <a14:foregroundMark x1="44075" y1="58438" x2="44075" y2="74375"/>
                        <a14:foregroundMark x1="44075" y1="74375" x2="43451" y2="76875"/>
                        <a14:foregroundMark x1="39085" y1="66250" x2="40333" y2="77500"/>
                        <a14:foregroundMark x1="30353" y1="90000" x2="25572" y2="90313"/>
                        <a14:foregroundMark x1="22869" y1="84375" x2="6237" y2="82813"/>
                        <a14:foregroundMark x1="46154" y1="65313" x2="45322" y2="68438"/>
                        <a14:foregroundMark x1="41788" y1="56875" x2="41996" y2="63438"/>
                        <a14:foregroundMark x1="17879" y1="60000" x2="15800" y2="70938"/>
                        <a14:foregroundMark x1="18711" y1="59062" x2="19127" y2="64688"/>
                        <a14:foregroundMark x1="15593" y1="58438" x2="16632" y2="64688"/>
                        <a14:foregroundMark x1="5405" y1="77500" x2="6237" y2="74688"/>
                        <a14:foregroundMark x1="3950" y1="48750" x2="6653" y2="50313"/>
                        <a14:foregroundMark x1="19127" y1="66250" x2="18711" y2="70938"/>
                        <a14:foregroundMark x1="77547" y1="14375" x2="80249" y2="26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8567" y="1690688"/>
            <a:ext cx="4581525" cy="304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508B761-9D97-4D93-8C7F-800CA4F2D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9" b="89256" l="9135" r="89904">
                        <a14:foregroundMark x1="21635" y1="11157" x2="29808" y2="17769"/>
                        <a14:foregroundMark x1="37981" y1="7025" x2="32212" y2="6198"/>
                        <a14:foregroundMark x1="30288" y1="5785" x2="25962" y2="3719"/>
                        <a14:foregroundMark x1="27885" y1="28512" x2="23558" y2="52893"/>
                        <a14:foregroundMark x1="23558" y1="52893" x2="30288" y2="39669"/>
                        <a14:foregroundMark x1="89423" y1="48760" x2="87019" y2="50000"/>
                        <a14:foregroundMark x1="51923" y1="71074" x2="54808" y2="74793"/>
                        <a14:backgroundMark x1="23077" y1="99587" x2="52404" y2="98760"/>
                        <a14:backgroundMark x1="52404" y1="98760" x2="24038" y2="97107"/>
                        <a14:backgroundMark x1="75962" y1="98347" x2="21635" y2="987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6536" y="2504643"/>
            <a:ext cx="1351135" cy="1571994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60B085E-D7C8-42E6-9DCB-7FBE3C04804F}"/>
              </a:ext>
            </a:extLst>
          </p:cNvPr>
          <p:cNvSpPr txBox="1"/>
          <p:nvPr/>
        </p:nvSpPr>
        <p:spPr>
          <a:xfrm>
            <a:off x="2527963" y="5167312"/>
            <a:ext cx="675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Rdeča Kapica gre </a:t>
            </a:r>
            <a:r>
              <a:rPr lang="sl-SI" sz="3600" dirty="0">
                <a:solidFill>
                  <a:srgbClr val="FF0000"/>
                </a:solidFill>
              </a:rPr>
              <a:t>k</a:t>
            </a:r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 babici na obisk.</a:t>
            </a:r>
          </a:p>
        </p:txBody>
      </p:sp>
      <p:sp>
        <p:nvSpPr>
          <p:cNvPr id="8" name="Lok 7">
            <a:extLst>
              <a:ext uri="{FF2B5EF4-FFF2-40B4-BE49-F238E27FC236}">
                <a16:creationId xmlns:a16="http://schemas.microsoft.com/office/drawing/2014/main" id="{F05A6497-946D-45E8-A73A-A04BFEDC2507}"/>
              </a:ext>
            </a:extLst>
          </p:cNvPr>
          <p:cNvSpPr/>
          <p:nvPr/>
        </p:nvSpPr>
        <p:spPr>
          <a:xfrm rot="9103489">
            <a:off x="5948417" y="5511141"/>
            <a:ext cx="319596" cy="248158"/>
          </a:xfrm>
          <a:prstGeom prst="arc">
            <a:avLst>
              <a:gd name="adj1" fmla="val 13899522"/>
              <a:gd name="adj2" fmla="val 66441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Lok 8">
            <a:extLst>
              <a:ext uri="{FF2B5EF4-FFF2-40B4-BE49-F238E27FC236}">
                <a16:creationId xmlns:a16="http://schemas.microsoft.com/office/drawing/2014/main" id="{46F710B2-82FD-4EED-B49A-614884195BAE}"/>
              </a:ext>
            </a:extLst>
          </p:cNvPr>
          <p:cNvSpPr/>
          <p:nvPr/>
        </p:nvSpPr>
        <p:spPr>
          <a:xfrm rot="9213189">
            <a:off x="5479775" y="2718643"/>
            <a:ext cx="4156132" cy="1784059"/>
          </a:xfrm>
          <a:prstGeom prst="arc">
            <a:avLst>
              <a:gd name="adj1" fmla="val 13976489"/>
              <a:gd name="adj2" fmla="val 56624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Lok 9">
            <a:extLst>
              <a:ext uri="{FF2B5EF4-FFF2-40B4-BE49-F238E27FC236}">
                <a16:creationId xmlns:a16="http://schemas.microsoft.com/office/drawing/2014/main" id="{BBE97A36-2BDA-4B59-97FB-A363E40FC97B}"/>
              </a:ext>
            </a:extLst>
          </p:cNvPr>
          <p:cNvSpPr/>
          <p:nvPr/>
        </p:nvSpPr>
        <p:spPr>
          <a:xfrm rot="9213189">
            <a:off x="5847252" y="2895975"/>
            <a:ext cx="2605680" cy="1307168"/>
          </a:xfrm>
          <a:prstGeom prst="arc">
            <a:avLst>
              <a:gd name="adj1" fmla="val 13976489"/>
              <a:gd name="adj2" fmla="val 2086206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9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CF650-7AD6-49A8-8DED-5A007D1D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47646"/>
            <a:ext cx="10515600" cy="1070423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sl-SI" sz="3600" dirty="0">
                <a:solidFill>
                  <a:schemeClr val="bg1"/>
                </a:solidFill>
              </a:rPr>
              <a:t>Kmalu bomo lahko obiskali živalski vrt. Kam vse nas bo peljala pot?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641D957-36D5-4D32-B47B-DB308426E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760" y="1634160"/>
            <a:ext cx="7589520" cy="4495617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1B412908-DBB1-4456-93CF-53244DDBC33A}"/>
              </a:ext>
            </a:extLst>
          </p:cNvPr>
          <p:cNvSpPr/>
          <p:nvPr/>
        </p:nvSpPr>
        <p:spPr>
          <a:xfrm>
            <a:off x="7114540" y="1633568"/>
            <a:ext cx="711200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EAB116EA-3F6C-410C-A25D-A06BEC0920DA}"/>
              </a:ext>
            </a:extLst>
          </p:cNvPr>
          <p:cNvSpPr/>
          <p:nvPr/>
        </p:nvSpPr>
        <p:spPr>
          <a:xfrm>
            <a:off x="5821680" y="1727200"/>
            <a:ext cx="711200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C04FD296-15E8-4E16-89AB-0C0B352F9F90}"/>
              </a:ext>
            </a:extLst>
          </p:cNvPr>
          <p:cNvSpPr/>
          <p:nvPr/>
        </p:nvSpPr>
        <p:spPr>
          <a:xfrm>
            <a:off x="3019989" y="4523648"/>
            <a:ext cx="830651" cy="700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DD697786-2F03-440F-BBA7-B87A85FD7F98}"/>
              </a:ext>
            </a:extLst>
          </p:cNvPr>
          <p:cNvSpPr/>
          <p:nvPr/>
        </p:nvSpPr>
        <p:spPr>
          <a:xfrm>
            <a:off x="2319724" y="3680992"/>
            <a:ext cx="1030260" cy="700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50059D89-3242-45F5-AC89-3A83666992A6}"/>
              </a:ext>
            </a:extLst>
          </p:cNvPr>
          <p:cNvSpPr/>
          <p:nvPr/>
        </p:nvSpPr>
        <p:spPr>
          <a:xfrm>
            <a:off x="2409258" y="2270426"/>
            <a:ext cx="1030259" cy="792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BD51DCA4-AD0A-488E-A7BF-3286C66855E3}"/>
              </a:ext>
            </a:extLst>
          </p:cNvPr>
          <p:cNvSpPr/>
          <p:nvPr/>
        </p:nvSpPr>
        <p:spPr>
          <a:xfrm>
            <a:off x="3019989" y="1742730"/>
            <a:ext cx="915256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3C80BAB-D62A-459F-90DC-CB68B247A503}"/>
              </a:ext>
            </a:extLst>
          </p:cNvPr>
          <p:cNvSpPr/>
          <p:nvPr/>
        </p:nvSpPr>
        <p:spPr>
          <a:xfrm>
            <a:off x="7377568" y="4927121"/>
            <a:ext cx="1105604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C83B95D4-C756-4A9D-8709-473C2DB26D5B}"/>
              </a:ext>
            </a:extLst>
          </p:cNvPr>
          <p:cNvSpPr/>
          <p:nvPr/>
        </p:nvSpPr>
        <p:spPr>
          <a:xfrm>
            <a:off x="6308228" y="4838608"/>
            <a:ext cx="1000760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1BEC6423-24B3-4EF0-B1F8-26FDA4551A6B}"/>
              </a:ext>
            </a:extLst>
          </p:cNvPr>
          <p:cNvSpPr/>
          <p:nvPr/>
        </p:nvSpPr>
        <p:spPr>
          <a:xfrm>
            <a:off x="3913436" y="3793180"/>
            <a:ext cx="711200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C329D6BE-5310-4F9E-82BC-1D7CA6598A26}"/>
              </a:ext>
            </a:extLst>
          </p:cNvPr>
          <p:cNvSpPr/>
          <p:nvPr/>
        </p:nvSpPr>
        <p:spPr>
          <a:xfrm>
            <a:off x="5339575" y="2669817"/>
            <a:ext cx="1000760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0973CA5A-C38C-42AF-8C55-8A0DFC9F4029}"/>
              </a:ext>
            </a:extLst>
          </p:cNvPr>
          <p:cNvSpPr/>
          <p:nvPr/>
        </p:nvSpPr>
        <p:spPr>
          <a:xfrm>
            <a:off x="6421120" y="4185921"/>
            <a:ext cx="1000760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5B9E91D1-E337-4F6D-A4AC-27BB511C667E}"/>
              </a:ext>
            </a:extLst>
          </p:cNvPr>
          <p:cNvSpPr/>
          <p:nvPr/>
        </p:nvSpPr>
        <p:spPr>
          <a:xfrm>
            <a:off x="8874760" y="4311279"/>
            <a:ext cx="764264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A1C01A2B-2EE3-4877-8F8C-B774C9E0BC36}"/>
              </a:ext>
            </a:extLst>
          </p:cNvPr>
          <p:cNvSpPr/>
          <p:nvPr/>
        </p:nvSpPr>
        <p:spPr>
          <a:xfrm>
            <a:off x="8382138" y="2149686"/>
            <a:ext cx="915256" cy="6299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97FA1A0C-A625-4D75-AC4A-C8F911E3BE77}"/>
              </a:ext>
            </a:extLst>
          </p:cNvPr>
          <p:cNvSpPr txBox="1"/>
          <p:nvPr/>
        </p:nvSpPr>
        <p:spPr>
          <a:xfrm>
            <a:off x="5910580" y="1108480"/>
            <a:ext cx="12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/h opici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082A79FC-7D7D-401D-AFBD-A39E274B7693}"/>
              </a:ext>
            </a:extLst>
          </p:cNvPr>
          <p:cNvSpPr txBox="1"/>
          <p:nvPr/>
        </p:nvSpPr>
        <p:spPr>
          <a:xfrm>
            <a:off x="8145642" y="1108480"/>
            <a:ext cx="11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 h kači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B55D2E46-0181-4656-98DB-4FC8402C74E0}"/>
              </a:ext>
            </a:extLst>
          </p:cNvPr>
          <p:cNvSpPr txBox="1"/>
          <p:nvPr/>
        </p:nvSpPr>
        <p:spPr>
          <a:xfrm>
            <a:off x="10663557" y="2043335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slonu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B9FBBEB1-E4BC-43D5-9766-FECBCB5CFBA5}"/>
              </a:ext>
            </a:extLst>
          </p:cNvPr>
          <p:cNvSpPr txBox="1"/>
          <p:nvPr/>
        </p:nvSpPr>
        <p:spPr>
          <a:xfrm>
            <a:off x="10402570" y="4873744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medvedu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6CABAF84-FCD2-49A2-9CC1-8BBC7466EEA1}"/>
              </a:ext>
            </a:extLst>
          </p:cNvPr>
          <p:cNvSpPr txBox="1"/>
          <p:nvPr/>
        </p:nvSpPr>
        <p:spPr>
          <a:xfrm>
            <a:off x="9159240" y="6324445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levu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FDBB65C0-1A1D-4046-84E4-BFB4E6321E35}"/>
              </a:ext>
            </a:extLst>
          </p:cNvPr>
          <p:cNvSpPr txBox="1"/>
          <p:nvPr/>
        </p:nvSpPr>
        <p:spPr>
          <a:xfrm>
            <a:off x="6195060" y="6320844"/>
            <a:ext cx="166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tigru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B69A05E1-1DEC-4037-9E18-6EA9C63E1BD9}"/>
              </a:ext>
            </a:extLst>
          </p:cNvPr>
          <p:cNvSpPr txBox="1"/>
          <p:nvPr/>
        </p:nvSpPr>
        <p:spPr>
          <a:xfrm>
            <a:off x="10550456" y="3116337"/>
            <a:ext cx="176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krokodilu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135F7FD0-2D1B-4E09-88FE-50D7EA39B51D}"/>
              </a:ext>
            </a:extLst>
          </p:cNvPr>
          <p:cNvSpPr txBox="1"/>
          <p:nvPr/>
        </p:nvSpPr>
        <p:spPr>
          <a:xfrm>
            <a:off x="2495688" y="62670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papigi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D0DAF8FE-F3D5-45BD-8098-168E97B085C2}"/>
              </a:ext>
            </a:extLst>
          </p:cNvPr>
          <p:cNvSpPr txBox="1"/>
          <p:nvPr/>
        </p:nvSpPr>
        <p:spPr>
          <a:xfrm>
            <a:off x="422772" y="3512637"/>
            <a:ext cx="148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kameli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DA932364-72B4-4EA8-A1CB-BC972DC16925}"/>
              </a:ext>
            </a:extLst>
          </p:cNvPr>
          <p:cNvSpPr txBox="1"/>
          <p:nvPr/>
        </p:nvSpPr>
        <p:spPr>
          <a:xfrm>
            <a:off x="606922" y="2445317"/>
            <a:ext cx="112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žirafi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BC9DF5E2-122D-456B-BE36-15DC103B1BCC}"/>
              </a:ext>
            </a:extLst>
          </p:cNvPr>
          <p:cNvSpPr txBox="1"/>
          <p:nvPr/>
        </p:nvSpPr>
        <p:spPr>
          <a:xfrm>
            <a:off x="1660028" y="1185686"/>
            <a:ext cx="131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konju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7C88313E-02BC-4525-974A-E90D2340F9A2}"/>
              </a:ext>
            </a:extLst>
          </p:cNvPr>
          <p:cNvSpPr txBox="1"/>
          <p:nvPr/>
        </p:nvSpPr>
        <p:spPr>
          <a:xfrm>
            <a:off x="422772" y="5158098"/>
            <a:ext cx="148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želvi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DFFBBB63-AF9E-4F42-91BD-D611D2D9DFD4}"/>
              </a:ext>
            </a:extLst>
          </p:cNvPr>
          <p:cNvSpPr txBox="1"/>
          <p:nvPr/>
        </p:nvSpPr>
        <p:spPr>
          <a:xfrm>
            <a:off x="3850640" y="1126357"/>
            <a:ext cx="154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 / h nosorogu</a:t>
            </a:r>
          </a:p>
        </p:txBody>
      </p:sp>
      <p:cxnSp>
        <p:nvCxnSpPr>
          <p:cNvPr id="37" name="Raven puščični povezovalnik 36">
            <a:extLst>
              <a:ext uri="{FF2B5EF4-FFF2-40B4-BE49-F238E27FC236}">
                <a16:creationId xmlns:a16="http://schemas.microsoft.com/office/drawing/2014/main" id="{3F6B1FC7-90A4-4364-85B1-2CA9730C6513}"/>
              </a:ext>
            </a:extLst>
          </p:cNvPr>
          <p:cNvCxnSpPr>
            <a:cxnSpLocks/>
          </p:cNvCxnSpPr>
          <p:nvPr/>
        </p:nvCxnSpPr>
        <p:spPr>
          <a:xfrm>
            <a:off x="8363944" y="5472496"/>
            <a:ext cx="852308" cy="9121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uščični povezovalnik 37">
            <a:extLst>
              <a:ext uri="{FF2B5EF4-FFF2-40B4-BE49-F238E27FC236}">
                <a16:creationId xmlns:a16="http://schemas.microsoft.com/office/drawing/2014/main" id="{BD207EEE-1130-40F0-9F85-0147F923F79A}"/>
              </a:ext>
            </a:extLst>
          </p:cNvPr>
          <p:cNvCxnSpPr>
            <a:cxnSpLocks/>
          </p:cNvCxnSpPr>
          <p:nvPr/>
        </p:nvCxnSpPr>
        <p:spPr>
          <a:xfrm>
            <a:off x="9657936" y="4627228"/>
            <a:ext cx="743792" cy="313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uščični povezovalnik 38">
            <a:extLst>
              <a:ext uri="{FF2B5EF4-FFF2-40B4-BE49-F238E27FC236}">
                <a16:creationId xmlns:a16="http://schemas.microsoft.com/office/drawing/2014/main" id="{85A3276A-9D93-4FE9-850C-298BF263ADC5}"/>
              </a:ext>
            </a:extLst>
          </p:cNvPr>
          <p:cNvCxnSpPr>
            <a:cxnSpLocks/>
          </p:cNvCxnSpPr>
          <p:nvPr/>
        </p:nvCxnSpPr>
        <p:spPr>
          <a:xfrm flipV="1">
            <a:off x="7331848" y="3429000"/>
            <a:ext cx="3149048" cy="8687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uščični povezovalnik 39">
            <a:extLst>
              <a:ext uri="{FF2B5EF4-FFF2-40B4-BE49-F238E27FC236}">
                <a16:creationId xmlns:a16="http://schemas.microsoft.com/office/drawing/2014/main" id="{FD186A88-E3D7-4055-AE9E-BF0A9DDBDFA3}"/>
              </a:ext>
            </a:extLst>
          </p:cNvPr>
          <p:cNvCxnSpPr>
            <a:cxnSpLocks/>
          </p:cNvCxnSpPr>
          <p:nvPr/>
        </p:nvCxnSpPr>
        <p:spPr>
          <a:xfrm flipV="1">
            <a:off x="9216252" y="2247627"/>
            <a:ext cx="1417044" cy="369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uščični povezovalnik 44">
            <a:extLst>
              <a:ext uri="{FF2B5EF4-FFF2-40B4-BE49-F238E27FC236}">
                <a16:creationId xmlns:a16="http://schemas.microsoft.com/office/drawing/2014/main" id="{DFE9144E-B6F8-4468-A813-D6B2B71E76DD}"/>
              </a:ext>
            </a:extLst>
          </p:cNvPr>
          <p:cNvCxnSpPr>
            <a:cxnSpLocks/>
          </p:cNvCxnSpPr>
          <p:nvPr/>
        </p:nvCxnSpPr>
        <p:spPr>
          <a:xfrm flipV="1">
            <a:off x="7757878" y="1429149"/>
            <a:ext cx="661437" cy="358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puščični povezovalnik 45">
            <a:extLst>
              <a:ext uri="{FF2B5EF4-FFF2-40B4-BE49-F238E27FC236}">
                <a16:creationId xmlns:a16="http://schemas.microsoft.com/office/drawing/2014/main" id="{F19FA59E-B3DB-4573-9609-BD955E37D690}"/>
              </a:ext>
            </a:extLst>
          </p:cNvPr>
          <p:cNvCxnSpPr>
            <a:cxnSpLocks/>
          </p:cNvCxnSpPr>
          <p:nvPr/>
        </p:nvCxnSpPr>
        <p:spPr>
          <a:xfrm flipH="1">
            <a:off x="3019989" y="5210585"/>
            <a:ext cx="473367" cy="983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uščični povezovalnik 46">
            <a:extLst>
              <a:ext uri="{FF2B5EF4-FFF2-40B4-BE49-F238E27FC236}">
                <a16:creationId xmlns:a16="http://schemas.microsoft.com/office/drawing/2014/main" id="{AD3CF683-05E0-47E4-A478-462D2866547F}"/>
              </a:ext>
            </a:extLst>
          </p:cNvPr>
          <p:cNvCxnSpPr>
            <a:cxnSpLocks/>
          </p:cNvCxnSpPr>
          <p:nvPr/>
        </p:nvCxnSpPr>
        <p:spPr>
          <a:xfrm flipH="1">
            <a:off x="6808608" y="5474193"/>
            <a:ext cx="101676" cy="8805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puščični povezovalnik 51">
            <a:extLst>
              <a:ext uri="{FF2B5EF4-FFF2-40B4-BE49-F238E27FC236}">
                <a16:creationId xmlns:a16="http://schemas.microsoft.com/office/drawing/2014/main" id="{BFE0C4F5-A4C6-437B-92D4-D09AF517A304}"/>
              </a:ext>
            </a:extLst>
          </p:cNvPr>
          <p:cNvCxnSpPr>
            <a:cxnSpLocks/>
          </p:cNvCxnSpPr>
          <p:nvPr/>
        </p:nvCxnSpPr>
        <p:spPr>
          <a:xfrm flipH="1" flipV="1">
            <a:off x="2213620" y="1579752"/>
            <a:ext cx="945734" cy="2537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uščični povezovalnik 52">
            <a:extLst>
              <a:ext uri="{FF2B5EF4-FFF2-40B4-BE49-F238E27FC236}">
                <a16:creationId xmlns:a16="http://schemas.microsoft.com/office/drawing/2014/main" id="{48F00E8B-6447-4E6B-90EF-BE330D097D4B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4624636" y="1495689"/>
            <a:ext cx="1139904" cy="1144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puščični povezovalnik 53">
            <a:extLst>
              <a:ext uri="{FF2B5EF4-FFF2-40B4-BE49-F238E27FC236}">
                <a16:creationId xmlns:a16="http://schemas.microsoft.com/office/drawing/2014/main" id="{9401B2F6-18EB-4700-9A2A-ECE58FD94068}"/>
              </a:ext>
            </a:extLst>
          </p:cNvPr>
          <p:cNvCxnSpPr>
            <a:cxnSpLocks/>
          </p:cNvCxnSpPr>
          <p:nvPr/>
        </p:nvCxnSpPr>
        <p:spPr>
          <a:xfrm flipV="1">
            <a:off x="6252638" y="1389472"/>
            <a:ext cx="0" cy="324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en puščični povezovalnik 57">
            <a:extLst>
              <a:ext uri="{FF2B5EF4-FFF2-40B4-BE49-F238E27FC236}">
                <a16:creationId xmlns:a16="http://schemas.microsoft.com/office/drawing/2014/main" id="{1FC17C81-7842-4343-8F49-18994B3DA419}"/>
              </a:ext>
            </a:extLst>
          </p:cNvPr>
          <p:cNvCxnSpPr>
            <a:cxnSpLocks/>
          </p:cNvCxnSpPr>
          <p:nvPr/>
        </p:nvCxnSpPr>
        <p:spPr>
          <a:xfrm flipH="1">
            <a:off x="1580584" y="4234732"/>
            <a:ext cx="2368769" cy="989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puščični povezovalnik 58">
            <a:extLst>
              <a:ext uri="{FF2B5EF4-FFF2-40B4-BE49-F238E27FC236}">
                <a16:creationId xmlns:a16="http://schemas.microsoft.com/office/drawing/2014/main" id="{522CD9AE-A0AD-41EE-B587-CF05669916AC}"/>
              </a:ext>
            </a:extLst>
          </p:cNvPr>
          <p:cNvCxnSpPr>
            <a:cxnSpLocks/>
          </p:cNvCxnSpPr>
          <p:nvPr/>
        </p:nvCxnSpPr>
        <p:spPr>
          <a:xfrm flipH="1" flipV="1">
            <a:off x="1711104" y="3859782"/>
            <a:ext cx="565093" cy="104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en puščični povezovalnik 59">
            <a:extLst>
              <a:ext uri="{FF2B5EF4-FFF2-40B4-BE49-F238E27FC236}">
                <a16:creationId xmlns:a16="http://schemas.microsoft.com/office/drawing/2014/main" id="{C945D8AF-84D5-4834-BC56-6BC9C474FB6E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1728470" y="2629983"/>
            <a:ext cx="697382" cy="525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a 63">
            <a:extLst>
              <a:ext uri="{FF2B5EF4-FFF2-40B4-BE49-F238E27FC236}">
                <a16:creationId xmlns:a16="http://schemas.microsoft.com/office/drawing/2014/main" id="{343D7B91-A2F0-483C-BDC6-01796D052EED}"/>
              </a:ext>
            </a:extLst>
          </p:cNvPr>
          <p:cNvSpPr/>
          <p:nvPr/>
        </p:nvSpPr>
        <p:spPr>
          <a:xfrm>
            <a:off x="624966" y="2429181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Elipsa 64">
            <a:extLst>
              <a:ext uri="{FF2B5EF4-FFF2-40B4-BE49-F238E27FC236}">
                <a16:creationId xmlns:a16="http://schemas.microsoft.com/office/drawing/2014/main" id="{AB28C223-A58A-48C9-94E7-CD984518B358}"/>
              </a:ext>
            </a:extLst>
          </p:cNvPr>
          <p:cNvSpPr/>
          <p:nvPr/>
        </p:nvSpPr>
        <p:spPr>
          <a:xfrm>
            <a:off x="1970801" y="1192985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173AEC1C-0005-473B-A153-5109DAE7D29F}"/>
              </a:ext>
            </a:extLst>
          </p:cNvPr>
          <p:cNvSpPr/>
          <p:nvPr/>
        </p:nvSpPr>
        <p:spPr>
          <a:xfrm>
            <a:off x="3852034" y="1147128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7" name="Elipsa 66">
            <a:extLst>
              <a:ext uri="{FF2B5EF4-FFF2-40B4-BE49-F238E27FC236}">
                <a16:creationId xmlns:a16="http://schemas.microsoft.com/office/drawing/2014/main" id="{C1F55733-30FE-4914-9CC3-A022FBEEC4A1}"/>
              </a:ext>
            </a:extLst>
          </p:cNvPr>
          <p:cNvSpPr/>
          <p:nvPr/>
        </p:nvSpPr>
        <p:spPr>
          <a:xfrm>
            <a:off x="10836772" y="3116337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6D8533BD-0904-444B-A11E-E04392684201}"/>
              </a:ext>
            </a:extLst>
          </p:cNvPr>
          <p:cNvSpPr/>
          <p:nvPr/>
        </p:nvSpPr>
        <p:spPr>
          <a:xfrm>
            <a:off x="10388600" y="4838608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9" name="Elipsa 68">
            <a:extLst>
              <a:ext uri="{FF2B5EF4-FFF2-40B4-BE49-F238E27FC236}">
                <a16:creationId xmlns:a16="http://schemas.microsoft.com/office/drawing/2014/main" id="{E02F6337-5997-4D95-BB13-3080DC0208C4}"/>
              </a:ext>
            </a:extLst>
          </p:cNvPr>
          <p:cNvSpPr/>
          <p:nvPr/>
        </p:nvSpPr>
        <p:spPr>
          <a:xfrm>
            <a:off x="5903992" y="1111633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AAAFEFB0-61E8-46BF-84E6-1C7BB8B51F9E}"/>
              </a:ext>
            </a:extLst>
          </p:cNvPr>
          <p:cNvSpPr/>
          <p:nvPr/>
        </p:nvSpPr>
        <p:spPr>
          <a:xfrm>
            <a:off x="8505326" y="1147128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1" name="Elipsa 70">
            <a:extLst>
              <a:ext uri="{FF2B5EF4-FFF2-40B4-BE49-F238E27FC236}">
                <a16:creationId xmlns:a16="http://schemas.microsoft.com/office/drawing/2014/main" id="{4F74F12B-2B3F-41DF-8799-F41F3A8A11AA}"/>
              </a:ext>
            </a:extLst>
          </p:cNvPr>
          <p:cNvSpPr/>
          <p:nvPr/>
        </p:nvSpPr>
        <p:spPr>
          <a:xfrm>
            <a:off x="9195701" y="6342796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56208D7A-58E4-4537-B283-8F18C064CF0A}"/>
              </a:ext>
            </a:extLst>
          </p:cNvPr>
          <p:cNvSpPr/>
          <p:nvPr/>
        </p:nvSpPr>
        <p:spPr>
          <a:xfrm>
            <a:off x="6236195" y="6285916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3" name="Elipsa 72">
            <a:extLst>
              <a:ext uri="{FF2B5EF4-FFF2-40B4-BE49-F238E27FC236}">
                <a16:creationId xmlns:a16="http://schemas.microsoft.com/office/drawing/2014/main" id="{237D5226-1407-4E37-BB57-15E448F15B2A}"/>
              </a:ext>
            </a:extLst>
          </p:cNvPr>
          <p:cNvSpPr/>
          <p:nvPr/>
        </p:nvSpPr>
        <p:spPr>
          <a:xfrm>
            <a:off x="2499329" y="6245391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4" name="Elipsa 73">
            <a:extLst>
              <a:ext uri="{FF2B5EF4-FFF2-40B4-BE49-F238E27FC236}">
                <a16:creationId xmlns:a16="http://schemas.microsoft.com/office/drawing/2014/main" id="{B9791866-2CD5-4CB9-97C1-2189B2A690EB}"/>
              </a:ext>
            </a:extLst>
          </p:cNvPr>
          <p:cNvSpPr/>
          <p:nvPr/>
        </p:nvSpPr>
        <p:spPr>
          <a:xfrm>
            <a:off x="400506" y="5163401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5" name="Elipsa 74">
            <a:extLst>
              <a:ext uri="{FF2B5EF4-FFF2-40B4-BE49-F238E27FC236}">
                <a16:creationId xmlns:a16="http://schemas.microsoft.com/office/drawing/2014/main" id="{2167AC18-BF0A-450A-9739-B4DAE4018CFD}"/>
              </a:ext>
            </a:extLst>
          </p:cNvPr>
          <p:cNvSpPr/>
          <p:nvPr/>
        </p:nvSpPr>
        <p:spPr>
          <a:xfrm>
            <a:off x="700479" y="3525585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6" name="Elipsa 75">
            <a:extLst>
              <a:ext uri="{FF2B5EF4-FFF2-40B4-BE49-F238E27FC236}">
                <a16:creationId xmlns:a16="http://schemas.microsoft.com/office/drawing/2014/main" id="{8AAA4B6B-8B32-4E60-A40F-54AD4B5C3AD5}"/>
              </a:ext>
            </a:extLst>
          </p:cNvPr>
          <p:cNvSpPr/>
          <p:nvPr/>
        </p:nvSpPr>
        <p:spPr>
          <a:xfrm>
            <a:off x="10673007" y="2017548"/>
            <a:ext cx="265639" cy="358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76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FE6460-14BB-4A88-9A1E-3873F563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81"/>
            <a:ext cx="7828280" cy="103632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bg1"/>
                </a:solidFill>
              </a:rPr>
              <a:t>V zvezek napiši naslov: </a:t>
            </a:r>
            <a:r>
              <a:rPr lang="sl-SI" sz="3600" b="1" dirty="0">
                <a:solidFill>
                  <a:schemeClr val="bg1"/>
                </a:solidFill>
              </a:rPr>
              <a:t>PREDLOG K / 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A9FA81-AF84-49F5-AE1A-229D4682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 besedami, ki se začnejo s črko </a:t>
            </a:r>
            <a:r>
              <a:rPr lang="sl-SI" altLang="sl-S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 </a:t>
            </a:r>
            <a:r>
              <a:rPr lang="sl-SI" altLang="sl-S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pišemo predlog </a:t>
            </a:r>
            <a:r>
              <a:rPr lang="sl-SI" altLang="sl-SI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pred vsemi ostalimi pa predlog </a:t>
            </a:r>
            <a:r>
              <a:rPr lang="sl-SI" altLang="sl-SI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DA5491-E8C0-4E0A-8327-C92A95FBA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30" y="1413522"/>
            <a:ext cx="6528891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D2C70D2-1415-4175-8B79-F55CC5C61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6889" l="5778" r="98667">
                        <a14:foregroundMark x1="70222" y1="37333" x2="74222" y2="51556"/>
                        <a14:foregroundMark x1="88000" y1="76000" x2="89778" y2="91556"/>
                        <a14:foregroundMark x1="13778" y1="80000" x2="34222" y2="93778"/>
                        <a14:foregroundMark x1="34222" y1="93778" x2="55556" y2="92889"/>
                        <a14:foregroundMark x1="57778" y1="95111" x2="84444" y2="94667"/>
                        <a14:foregroundMark x1="84444" y1="94667" x2="93333" y2="94667"/>
                        <a14:foregroundMark x1="94222" y1="90222" x2="98667" y2="96889"/>
                        <a14:foregroundMark x1="11556" y1="81778" x2="10222" y2="96000"/>
                        <a14:foregroundMark x1="8000" y1="92000" x2="5778" y2="96444"/>
                        <a14:foregroundMark x1="36444" y1="14667" x2="58222" y2="6222"/>
                        <a14:foregroundMark x1="58222" y1="6222" x2="63556" y2="11111"/>
                        <a14:foregroundMark x1="44889" y1="3556" x2="50667" y2="1333"/>
                        <a14:foregroundMark x1="66667" y1="67111" x2="68000" y2="68444"/>
                        <a14:backgroundMark x1="81333" y1="16000" x2="93778" y2="37333"/>
                        <a14:backgroundMark x1="93778" y1="37333" x2="94222" y2="40889"/>
                        <a14:backgroundMark x1="74222" y1="12889" x2="97333" y2="40889"/>
                        <a14:backgroundMark x1="77333" y1="13333" x2="93778" y2="32889"/>
                        <a14:backgroundMark x1="93778" y1="32889" x2="96444" y2="44889"/>
                        <a14:backgroundMark x1="46667" y1="17778" x2="47111" y2="21778"/>
                        <a14:backgroundMark x1="27556" y1="8000" x2="9333" y2="28000"/>
                        <a14:backgroundMark x1="9333" y1="28000" x2="6222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3727" y="3093293"/>
            <a:ext cx="1176979" cy="1176979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D3CB1AF-FC3A-4488-B733-490C50FB5DEC}"/>
              </a:ext>
            </a:extLst>
          </p:cNvPr>
          <p:cNvSpPr txBox="1"/>
          <p:nvPr/>
        </p:nvSpPr>
        <p:spPr>
          <a:xfrm>
            <a:off x="6445188" y="3506680"/>
            <a:ext cx="5237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ograji	</a:t>
            </a:r>
            <a:r>
              <a:rPr lang="sl-SI" sz="2400" dirty="0"/>
              <a:t>		</a:t>
            </a: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konju</a:t>
            </a:r>
          </a:p>
          <a:p>
            <a:r>
              <a:rPr lang="sl-SI" sz="2400" dirty="0">
                <a:solidFill>
                  <a:srgbClr val="C00000"/>
                </a:solidFill>
              </a:rPr>
              <a:t>k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šoli</a:t>
            </a:r>
            <a:r>
              <a:rPr lang="sl-SI" sz="2400" dirty="0"/>
              <a:t>			</a:t>
            </a: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grabljam</a:t>
            </a:r>
          </a:p>
          <a:p>
            <a:r>
              <a:rPr lang="sl-SI" sz="2400" dirty="0">
                <a:solidFill>
                  <a:srgbClr val="C00000"/>
                </a:solidFill>
              </a:rPr>
              <a:t>k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sinu</a:t>
            </a:r>
            <a:r>
              <a:rPr lang="sl-SI" sz="2400" dirty="0"/>
              <a:t>			</a:t>
            </a: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klicaju</a:t>
            </a:r>
          </a:p>
          <a:p>
            <a:r>
              <a:rPr lang="sl-SI" sz="2400" dirty="0">
                <a:solidFill>
                  <a:srgbClr val="C00000"/>
                </a:solidFill>
              </a:rPr>
              <a:t>k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mesarju</a:t>
            </a:r>
            <a:r>
              <a:rPr lang="sl-SI" sz="2400" dirty="0"/>
              <a:t>		</a:t>
            </a: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gobi</a:t>
            </a:r>
          </a:p>
          <a:p>
            <a:r>
              <a:rPr lang="sl-SI" sz="2400" dirty="0">
                <a:solidFill>
                  <a:srgbClr val="C00000"/>
                </a:solidFill>
              </a:rPr>
              <a:t>k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drevesu</a:t>
            </a:r>
            <a:r>
              <a:rPr lang="sl-SI" sz="2400" dirty="0"/>
              <a:t>		</a:t>
            </a:r>
            <a:r>
              <a:rPr lang="sl-SI" sz="2400" dirty="0">
                <a:solidFill>
                  <a:srgbClr val="C00000"/>
                </a:solidFill>
              </a:rPr>
              <a:t>h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klopi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8E0BDFB-0A00-4040-AA22-5EC9EB0635DF}"/>
              </a:ext>
            </a:extLst>
          </p:cNvPr>
          <p:cNvGrpSpPr/>
          <p:nvPr/>
        </p:nvGrpSpPr>
        <p:grpSpPr>
          <a:xfrm>
            <a:off x="9812016" y="263869"/>
            <a:ext cx="2361489" cy="1077543"/>
            <a:chOff x="5821035" y="919398"/>
            <a:chExt cx="2556198" cy="1144166"/>
          </a:xfrm>
        </p:grpSpPr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C9382292-7817-45CB-8693-E25259BA06B9}"/>
                </a:ext>
              </a:extLst>
            </p:cNvPr>
            <p:cNvSpPr/>
            <p:nvPr/>
          </p:nvSpPr>
          <p:spPr>
            <a:xfrm>
              <a:off x="5821035" y="919398"/>
              <a:ext cx="2556198" cy="1144166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2" name="Elipsa 4">
              <a:extLst>
                <a:ext uri="{FF2B5EF4-FFF2-40B4-BE49-F238E27FC236}">
                  <a16:creationId xmlns:a16="http://schemas.microsoft.com/office/drawing/2014/main" id="{13C912F3-678A-40D4-9C44-FF5DE76F8214}"/>
                </a:ext>
              </a:extLst>
            </p:cNvPr>
            <p:cNvSpPr/>
            <p:nvPr/>
          </p:nvSpPr>
          <p:spPr>
            <a:xfrm>
              <a:off x="6313301" y="1155520"/>
              <a:ext cx="1788052" cy="8090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Zapis v zvezek.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24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9AB8F5-D233-4A22-B7FC-0F23CBCF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4520756" cy="1000147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Samostojno delo: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641724-D6D8-4D0E-84E4-7B1577E2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748901"/>
            <a:ext cx="10069300" cy="4020963"/>
          </a:xfrm>
        </p:spPr>
        <p:txBody>
          <a:bodyPr anchor="t">
            <a:normAutofit/>
          </a:bodyPr>
          <a:lstStyle/>
          <a:p>
            <a:endParaRPr lang="sl-SI" sz="2400" dirty="0"/>
          </a:p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DZ, stran 21, 22, 23,</a:t>
            </a:r>
          </a:p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trjevanje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znanja na spletnih straneh:</a:t>
            </a:r>
          </a:p>
          <a:p>
            <a:r>
              <a:rPr lang="sl-SI" dirty="0">
                <a:hlinkClick r:id="rId2"/>
              </a:rPr>
              <a:t>Predlogi (uciteljska.net</a:t>
            </a:r>
            <a:r>
              <a:rPr lang="sl-SI" dirty="0" smtClean="0">
                <a:hlinkClick r:id="rId2"/>
              </a:rPr>
              <a:t>)</a:t>
            </a:r>
            <a:r>
              <a:rPr lang="sl-SI" dirty="0" smtClean="0"/>
              <a:t>,</a:t>
            </a:r>
          </a:p>
          <a:p>
            <a:r>
              <a:rPr lang="sl-SI" dirty="0">
                <a:hlinkClick r:id="rId3"/>
              </a:rPr>
              <a:t>Predlog k/h (avtor Urša Iglič) (thatquiz.org</a:t>
            </a:r>
            <a:r>
              <a:rPr lang="sl-SI" dirty="0" smtClean="0">
                <a:hlinkClick r:id="rId3"/>
              </a:rPr>
              <a:t>)</a:t>
            </a:r>
            <a:r>
              <a:rPr lang="sl-SI" dirty="0" smtClean="0"/>
              <a:t>,</a:t>
            </a:r>
            <a:endParaRPr lang="sl-SI" dirty="0" smtClean="0">
              <a:solidFill>
                <a:schemeClr val="accent3">
                  <a:lumMod val="75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sl-SI" dirty="0">
                <a:hlinkClick r:id="rId4"/>
              </a:rPr>
              <a:t>Črke - s/z, k/h 8 (avtor Nadja Rodman </a:t>
            </a:r>
            <a:r>
              <a:rPr lang="sl-SI" dirty="0" err="1">
                <a:hlinkClick r:id="rId4"/>
              </a:rPr>
              <a:t>Koradin</a:t>
            </a:r>
            <a:r>
              <a:rPr lang="sl-SI" dirty="0">
                <a:hlinkClick r:id="rId4"/>
              </a:rPr>
              <a:t>) (thatquiz.org)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1D0696-2EF0-4C92-97AA-2740B36D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VIRI</a:t>
            </a:r>
            <a:r>
              <a:rPr lang="sl-SI" sz="3600" dirty="0"/>
              <a:t/>
            </a:r>
            <a:br>
              <a:rPr lang="sl-SI" sz="3600" dirty="0"/>
            </a:br>
            <a:endParaRPr lang="sl-SI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BB08BD-2391-42A3-9D93-290E6AB76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Slovenščina 4, samostojni DZ, 2. del, MK 2020,</a:t>
            </a:r>
          </a:p>
          <a:p>
            <a:r>
              <a:rPr lang="sl-SI" sz="2000">
                <a:solidFill>
                  <a:schemeClr val="accent1">
                    <a:lumMod val="50000"/>
                  </a:schemeClr>
                </a:solidFill>
              </a:rPr>
              <a:t>predstavitev </a:t>
            </a:r>
            <a:r>
              <a:rPr lang="sl-SI" sz="2000" smtClean="0">
                <a:solidFill>
                  <a:schemeClr val="accent1">
                    <a:lumMod val="50000"/>
                  </a:schemeClr>
                </a:solidFill>
              </a:rPr>
              <a:t>PPT,</a:t>
            </a:r>
            <a:endParaRPr lang="sl-SI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slike s spleta.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08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Modr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B0BA46B91D494B95D832BB0E279B65" ma:contentTypeVersion="10" ma:contentTypeDescription="Ustvari nov dokument." ma:contentTypeScope="" ma:versionID="b55e6e81299dd2f3c09c728d9bb28bba">
  <xsd:schema xmlns:xsd="http://www.w3.org/2001/XMLSchema" xmlns:xs="http://www.w3.org/2001/XMLSchema" xmlns:p="http://schemas.microsoft.com/office/2006/metadata/properties" xmlns:ns3="a3092eda-00ec-418a-9827-889d2202a084" xmlns:ns4="bbb58221-37a2-4247-bc64-a4fe1546489f" targetNamespace="http://schemas.microsoft.com/office/2006/metadata/properties" ma:root="true" ma:fieldsID="a7f8691cac5e397b5bcd74ac824462b7" ns3:_="" ns4:_="">
    <xsd:import namespace="a3092eda-00ec-418a-9827-889d2202a084"/>
    <xsd:import namespace="bbb58221-37a2-4247-bc64-a4fe154648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92eda-00ec-418a-9827-889d2202a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58221-37a2-4247-bc64-a4fe15464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B250AB-21C9-4191-BDCE-81CD5416B4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462687-7B82-465D-8207-96B76668F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92eda-00ec-418a-9827-889d2202a084"/>
    <ds:schemaRef ds:uri="bbb58221-37a2-4247-bc64-a4fe15464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29470E-0809-4E1F-81D8-D38EC75A756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3092eda-00ec-418a-9827-889d2202a084"/>
    <ds:schemaRef ds:uri="http://purl.org/dc/terms/"/>
    <ds:schemaRef ds:uri="http://schemas.openxmlformats.org/package/2006/metadata/core-properties"/>
    <ds:schemaRef ds:uri="bbb58221-37a2-4247-bc64-a4fe1546489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280</Words>
  <Application>Microsoft Office PowerPoint</Application>
  <PresentationFormat>Širokozaslonsko</PresentationFormat>
  <Paragraphs>58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Calisto MT</vt:lpstr>
      <vt:lpstr>Century Gothic</vt:lpstr>
      <vt:lpstr>Officeova tema</vt:lpstr>
      <vt:lpstr>PREDLOG K / H</vt:lpstr>
      <vt:lpstr>Pred katerimi besedami pišemo predlog K, pred katerimi pa H?  </vt:lpstr>
      <vt:lpstr>Pred besedami, ki se začnejo z vsemi ostalimi črkami, stoji predlog k . </vt:lpstr>
      <vt:lpstr>Črki K in H izgovarjamo skupaj z naslednjo besedo, vendar ju pišemo ločeno.</vt:lpstr>
      <vt:lpstr>Kmalu bomo lahko obiskali živalski vrt. Kam vse nas bo peljala pot?</vt:lpstr>
      <vt:lpstr>V zvezek napiši naslov: PREDLOG K / H</vt:lpstr>
      <vt:lpstr>Samostojno delo:</vt:lpstr>
      <vt:lpstr>VIRI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PREDLOG K / H</dc:title>
  <dc:creator>mojca goltes</dc:creator>
  <cp:lastModifiedBy>osrj</cp:lastModifiedBy>
  <cp:revision>3</cp:revision>
  <dcterms:created xsi:type="dcterms:W3CDTF">2021-01-19T18:24:07Z</dcterms:created>
  <dcterms:modified xsi:type="dcterms:W3CDTF">2021-01-20T20:47:15Z</dcterms:modified>
</cp:coreProperties>
</file>