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8" r:id="rId3"/>
    <p:sldId id="284" r:id="rId4"/>
    <p:sldId id="283" r:id="rId5"/>
    <p:sldId id="287" r:id="rId6"/>
    <p:sldId id="285" r:id="rId7"/>
    <p:sldId id="286" r:id="rId8"/>
    <p:sldId id="28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14EDC0-4697-467D-B218-087F4F1A6B58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3A6A7844-F728-4617-884A-F7088F444C27}">
      <dgm:prSet phldrT="[besedil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sl-SI" sz="2400" dirty="0" smtClean="0"/>
            <a:t>DELI CELOTE-</a:t>
          </a:r>
        </a:p>
        <a:p>
          <a:r>
            <a:rPr lang="sl-SI" sz="2400" dirty="0" smtClean="0"/>
            <a:t> </a:t>
          </a:r>
          <a:r>
            <a:rPr lang="sl-SI" sz="1800" dirty="0" smtClean="0"/>
            <a:t>RAČUNANJE</a:t>
          </a:r>
        </a:p>
        <a:p>
          <a:r>
            <a:rPr lang="sl-SI" sz="1800" dirty="0" smtClean="0"/>
            <a:t>IN </a:t>
          </a:r>
        </a:p>
        <a:p>
          <a:r>
            <a:rPr lang="sl-SI" sz="1800" dirty="0" smtClean="0"/>
            <a:t>PONOVITEV</a:t>
          </a:r>
          <a:endParaRPr lang="sl-SI" sz="1800" dirty="0"/>
        </a:p>
      </dgm:t>
    </dgm:pt>
    <dgm:pt modelId="{EA4A51CD-AEBC-4215-B173-66A0B2372253}" type="parTrans" cxnId="{85780524-8959-4B7E-A5C6-9EC96B1BD7D8}">
      <dgm:prSet/>
      <dgm:spPr/>
      <dgm:t>
        <a:bodyPr/>
        <a:lstStyle/>
        <a:p>
          <a:endParaRPr lang="sl-SI"/>
        </a:p>
      </dgm:t>
    </dgm:pt>
    <dgm:pt modelId="{88A4DF0C-8AE8-4944-A648-DC1FABEA5322}" type="sibTrans" cxnId="{85780524-8959-4B7E-A5C6-9EC96B1BD7D8}">
      <dgm:prSet/>
      <dgm:spPr/>
      <dgm:t>
        <a:bodyPr/>
        <a:lstStyle/>
        <a:p>
          <a:endParaRPr lang="sl-SI"/>
        </a:p>
      </dgm:t>
    </dgm:pt>
    <dgm:pt modelId="{48A89E16-89BB-4061-81B9-721BF04C7809}">
      <dgm:prSet phldrT="[besedilo]"/>
      <dgm:spPr>
        <a:solidFill>
          <a:srgbClr val="92D050"/>
        </a:solidFill>
      </dgm:spPr>
      <dgm:t>
        <a:bodyPr/>
        <a:lstStyle/>
        <a:p>
          <a:r>
            <a:rPr lang="sl-SI" dirty="0" smtClean="0"/>
            <a:t>Dele celote zapišemo z besedo</a:t>
          </a:r>
          <a:endParaRPr lang="sl-SI" dirty="0"/>
        </a:p>
      </dgm:t>
    </dgm:pt>
    <dgm:pt modelId="{36E490C9-DC70-4C4A-BBA5-30BFB94BCA38}" type="parTrans" cxnId="{E369B766-344A-42F3-AAAC-506DF861B34D}">
      <dgm:prSet/>
      <dgm:spPr/>
      <dgm:t>
        <a:bodyPr/>
        <a:lstStyle/>
        <a:p>
          <a:endParaRPr lang="sl-SI"/>
        </a:p>
      </dgm:t>
    </dgm:pt>
    <dgm:pt modelId="{8611A06A-25C4-4DC1-A88C-D0E1B29360D8}" type="sibTrans" cxnId="{E369B766-344A-42F3-AAAC-506DF861B34D}">
      <dgm:prSet/>
      <dgm:spPr/>
      <dgm:t>
        <a:bodyPr/>
        <a:lstStyle/>
        <a:p>
          <a:endParaRPr lang="sl-SI"/>
        </a:p>
      </dgm:t>
    </dgm:pt>
    <dgm:pt modelId="{BFDB8372-F919-4E6B-BD1E-163A4D9437AE}">
      <dgm:prSet phldrT="[besedilo]"/>
      <dgm:spPr>
        <a:solidFill>
          <a:srgbClr val="00B0F0"/>
        </a:solidFill>
      </dgm:spPr>
      <dgm:t>
        <a:bodyPr/>
        <a:lstStyle/>
        <a:p>
          <a:r>
            <a:rPr lang="sl-SI" dirty="0" smtClean="0"/>
            <a:t>Dele celote zapišemo z ulomkom</a:t>
          </a:r>
          <a:endParaRPr lang="sl-SI" dirty="0"/>
        </a:p>
      </dgm:t>
    </dgm:pt>
    <dgm:pt modelId="{12AB609F-8619-4052-811B-6ED0E7A1BFF8}" type="parTrans" cxnId="{9FFE7710-95FB-4B28-BD2E-0A59304DE69C}">
      <dgm:prSet/>
      <dgm:spPr/>
      <dgm:t>
        <a:bodyPr/>
        <a:lstStyle/>
        <a:p>
          <a:endParaRPr lang="sl-SI"/>
        </a:p>
      </dgm:t>
    </dgm:pt>
    <dgm:pt modelId="{E9B41F24-28D4-4600-9DE8-05F7A8BA466D}" type="sibTrans" cxnId="{9FFE7710-95FB-4B28-BD2E-0A59304DE69C}">
      <dgm:prSet/>
      <dgm:spPr/>
      <dgm:t>
        <a:bodyPr/>
        <a:lstStyle/>
        <a:p>
          <a:endParaRPr lang="sl-SI"/>
        </a:p>
      </dgm:t>
    </dgm:pt>
    <dgm:pt modelId="{4917929A-E772-4C09-AE12-DC6370481D39}">
      <dgm:prSet phldrT="[besedilo]"/>
      <dgm:spPr>
        <a:solidFill>
          <a:srgbClr val="7030A0"/>
        </a:solidFill>
      </dgm:spPr>
      <dgm:t>
        <a:bodyPr/>
        <a:lstStyle/>
        <a:p>
          <a:r>
            <a:rPr lang="sl-SI" dirty="0" smtClean="0"/>
            <a:t>Računanje </a:t>
          </a:r>
          <a:r>
            <a:rPr lang="sl-SI" b="1" dirty="0" smtClean="0"/>
            <a:t>celote</a:t>
          </a:r>
          <a:r>
            <a:rPr lang="sl-SI" dirty="0" smtClean="0"/>
            <a:t>, če je znan del celote</a:t>
          </a:r>
          <a:endParaRPr lang="sl-SI" dirty="0"/>
        </a:p>
      </dgm:t>
    </dgm:pt>
    <dgm:pt modelId="{4752CF43-C290-4A61-A413-6C75EE0D768E}" type="parTrans" cxnId="{D64E43A8-4482-4AD5-8080-1B03FA554DB6}">
      <dgm:prSet/>
      <dgm:spPr/>
      <dgm:t>
        <a:bodyPr/>
        <a:lstStyle/>
        <a:p>
          <a:endParaRPr lang="sl-SI"/>
        </a:p>
      </dgm:t>
    </dgm:pt>
    <dgm:pt modelId="{F2384B02-BFFB-4819-B143-B3F98C0532C8}" type="sibTrans" cxnId="{D64E43A8-4482-4AD5-8080-1B03FA554DB6}">
      <dgm:prSet/>
      <dgm:spPr/>
      <dgm:t>
        <a:bodyPr/>
        <a:lstStyle/>
        <a:p>
          <a:endParaRPr lang="sl-SI"/>
        </a:p>
      </dgm:t>
    </dgm:pt>
    <dgm:pt modelId="{84E517E0-0545-469B-B496-876B05A29E4C}">
      <dgm:prSet phldrT="[besedilo]" custT="1"/>
      <dgm:spPr>
        <a:solidFill>
          <a:srgbClr val="002060"/>
        </a:solidFill>
      </dgm:spPr>
      <dgm:t>
        <a:bodyPr/>
        <a:lstStyle/>
        <a:p>
          <a:r>
            <a:rPr lang="sl-SI" sz="2400" dirty="0" smtClean="0"/>
            <a:t>Računanje </a:t>
          </a:r>
          <a:r>
            <a:rPr lang="sl-SI" sz="2400" b="1" dirty="0" smtClean="0"/>
            <a:t>dela celote</a:t>
          </a:r>
          <a:r>
            <a:rPr lang="sl-SI" sz="2400" dirty="0" smtClean="0"/>
            <a:t>, če je znana celota</a:t>
          </a:r>
          <a:endParaRPr lang="sl-SI" sz="2400" dirty="0"/>
        </a:p>
      </dgm:t>
    </dgm:pt>
    <dgm:pt modelId="{144A180B-6686-4ADF-A3D8-087C8CFCE1C6}" type="parTrans" cxnId="{91836A93-2CE3-4AE3-9A54-41E13C133BEF}">
      <dgm:prSet/>
      <dgm:spPr/>
      <dgm:t>
        <a:bodyPr/>
        <a:lstStyle/>
        <a:p>
          <a:endParaRPr lang="sl-SI"/>
        </a:p>
      </dgm:t>
    </dgm:pt>
    <dgm:pt modelId="{26E509F4-1DD4-4988-B5AE-492BB79903F5}" type="sibTrans" cxnId="{91836A93-2CE3-4AE3-9A54-41E13C133BEF}">
      <dgm:prSet/>
      <dgm:spPr/>
      <dgm:t>
        <a:bodyPr/>
        <a:lstStyle/>
        <a:p>
          <a:endParaRPr lang="sl-SI"/>
        </a:p>
      </dgm:t>
    </dgm:pt>
    <mc:AlternateContent xmlns:mc="http://schemas.openxmlformats.org/markup-compatibility/2006" xmlns:a14="http://schemas.microsoft.com/office/drawing/2010/main">
      <mc:Choice Requires="a14">
        <dgm:pt modelId="{767EC9E5-C4A9-42DC-9955-E02747C0CB58}">
          <dgm:prSet/>
          <dgm:spPr/>
          <dgm:t>
            <a:bodyPr/>
            <a:lstStyle/>
            <a:p>
              <a:endParaRPr lang="sl-SI"/>
            </a:p>
          </dgm:t>
        </dgm:pt>
      </mc:Choice>
      <mc:Fallback xmlns="">
        <dgm:pt modelId="{767EC9E5-C4A9-42DC-9955-E02747C0CB58}">
          <dgm:prSet/>
          <dgm:spPr/>
          <dgm:t>
            <a:bodyPr/>
            <a:lstStyle/>
            <a:p>
              <a:r>
                <a:rPr lang="sl-SI" b="0" i="0" smtClean="0">
                  <a:latin typeface="Cambria Math" panose="02040503050406030204" pitchFamily="18" charset="0"/>
                </a:rPr>
                <a:t>1</a:t>
              </a:r>
              <a:r>
                <a:rPr lang="sl-SI" b="0" i="0" smtClean="0">
                  <a:latin typeface="Cambria Math" panose="02040503050406030204" pitchFamily="18" charset="0"/>
                </a:rPr>
                <a:t>/</a:t>
              </a:r>
              <a:r>
                <a:rPr lang="sl-SI" b="0" i="0" smtClean="0">
                  <a:latin typeface="Cambria Math" panose="02040503050406030204" pitchFamily="18" charset="0"/>
                </a:rPr>
                <a:t>6</a:t>
              </a:r>
              <a:r>
                <a:rPr lang="sl-SI" dirty="0" smtClean="0"/>
                <a:t> od 60 = ____, ker je</a:t>
              </a:r>
            </a:p>
          </dgm:t>
        </dgm:pt>
      </mc:Fallback>
    </mc:AlternateContent>
    <dgm:pt modelId="{210B3C44-F740-4AAB-9502-873191D71269}" type="parTrans" cxnId="{B5D37CAC-6C38-4152-9650-B9E354A30048}">
      <dgm:prSet/>
      <dgm:spPr/>
      <dgm:t>
        <a:bodyPr/>
        <a:lstStyle/>
        <a:p>
          <a:endParaRPr lang="sl-SI"/>
        </a:p>
      </dgm:t>
    </dgm:pt>
    <dgm:pt modelId="{04FA242F-6158-4E71-8DCC-A4B71A26DDD6}" type="sibTrans" cxnId="{B5D37CAC-6C38-4152-9650-B9E354A30048}">
      <dgm:prSet/>
      <dgm:spPr/>
      <dgm:t>
        <a:bodyPr/>
        <a:lstStyle/>
        <a:p>
          <a:endParaRPr lang="sl-SI"/>
        </a:p>
      </dgm:t>
    </dgm:pt>
    <mc:AlternateContent xmlns:mc="http://schemas.openxmlformats.org/markup-compatibility/2006" xmlns:a14="http://schemas.microsoft.com/office/drawing/2010/main">
      <mc:Choice Requires="a14">
        <dgm:pt modelId="{8BC312FC-3099-4DA4-BA35-CD3F3E5B7E69}">
          <dgm:prSet/>
          <dgm:spPr/>
          <dgm:t>
            <a:bodyPr/>
            <a:lstStyle/>
            <a:p>
              <a:endParaRPr lang="sl-SI"/>
            </a:p>
          </dgm:t>
        </dgm:pt>
      </mc:Choice>
      <mc:Fallback xmlns="">
        <dgm:pt modelId="{8BC312FC-3099-4DA4-BA35-CD3F3E5B7E69}">
          <dgm:prSet/>
          <dgm:spPr/>
          <dgm:t>
            <a:bodyPr/>
            <a:lstStyle/>
            <a:p>
              <a:r>
                <a:rPr lang="sl-SI" b="0" i="0" smtClean="0">
                  <a:latin typeface="Cambria Math" panose="02040503050406030204" pitchFamily="18" charset="0"/>
                </a:rPr>
                <a:t>1</a:t>
              </a:r>
              <a:r>
                <a:rPr lang="sl-SI" b="0" i="0" smtClean="0">
                  <a:latin typeface="Cambria Math" panose="02040503050406030204" pitchFamily="18" charset="0"/>
                </a:rPr>
                <a:t>/</a:t>
              </a:r>
              <a:r>
                <a:rPr lang="sl-SI" b="0" i="0" smtClean="0">
                  <a:latin typeface="Cambria Math" panose="02040503050406030204" pitchFamily="18" charset="0"/>
                </a:rPr>
                <a:t>6</a:t>
              </a:r>
              <a:r>
                <a:rPr lang="sl-SI" dirty="0" smtClean="0"/>
                <a:t> od 60 = ____, ker je</a:t>
              </a:r>
            </a:p>
          </dgm:t>
        </dgm:pt>
      </mc:Fallback>
    </mc:AlternateContent>
    <dgm:pt modelId="{FE7318E3-E4FA-4750-ADF3-5E15DA5C0521}" type="parTrans" cxnId="{E2DFB00E-9726-40D9-BF9B-BC92B7855804}">
      <dgm:prSet/>
      <dgm:spPr/>
      <dgm:t>
        <a:bodyPr/>
        <a:lstStyle/>
        <a:p>
          <a:endParaRPr lang="sl-SI"/>
        </a:p>
      </dgm:t>
    </dgm:pt>
    <dgm:pt modelId="{839A5F89-733A-4BFB-BA7D-8F5ED6CE5BE4}" type="sibTrans" cxnId="{E2DFB00E-9726-40D9-BF9B-BC92B7855804}">
      <dgm:prSet/>
      <dgm:spPr/>
      <dgm:t>
        <a:bodyPr/>
        <a:lstStyle/>
        <a:p>
          <a:endParaRPr lang="sl-SI"/>
        </a:p>
      </dgm:t>
    </dgm:pt>
    <mc:AlternateContent xmlns:mc="http://schemas.openxmlformats.org/markup-compatibility/2006" xmlns:a14="http://schemas.microsoft.com/office/drawing/2010/main">
      <mc:Choice Requires="a14">
        <dgm:pt modelId="{0F3BFEBF-CBD9-4569-A365-AD22CC28D238}">
          <dgm:prSet/>
          <dgm:spPr/>
          <dgm:t>
            <a:bodyPr/>
            <a:lstStyle/>
            <a:p>
              <a:endParaRPr lang="sl-SI"/>
            </a:p>
          </dgm:t>
        </dgm:pt>
      </mc:Choice>
      <mc:Fallback xmlns="">
        <dgm:pt modelId="{0F3BFEBF-CBD9-4569-A365-AD22CC28D238}">
          <dgm:prSet/>
          <dgm:spPr/>
          <dgm:t>
            <a:bodyPr/>
            <a:lstStyle/>
            <a:p>
              <a:r>
                <a:rPr lang="sl-SI" b="0" i="0" smtClean="0">
                  <a:latin typeface="Cambria Math" panose="02040503050406030204" pitchFamily="18" charset="0"/>
                </a:rPr>
                <a:t>1</a:t>
              </a:r>
              <a:r>
                <a:rPr lang="sl-SI" b="0" i="0" smtClean="0">
                  <a:latin typeface="Cambria Math" panose="02040503050406030204" pitchFamily="18" charset="0"/>
                </a:rPr>
                <a:t>/</a:t>
              </a:r>
              <a:r>
                <a:rPr lang="sl-SI" b="0" i="0" smtClean="0">
                  <a:latin typeface="Cambria Math" panose="02040503050406030204" pitchFamily="18" charset="0"/>
                </a:rPr>
                <a:t>6</a:t>
              </a:r>
              <a:r>
                <a:rPr lang="sl-SI" dirty="0" smtClean="0"/>
                <a:t> od 60 = ____, ker je </a:t>
              </a:r>
              <a:endParaRPr lang="sl-SI"/>
            </a:p>
          </dgm:t>
        </dgm:pt>
      </mc:Fallback>
    </mc:AlternateContent>
    <dgm:pt modelId="{3663C69E-6BC4-4ACA-A021-FDE7B5676121}" type="parTrans" cxnId="{35FE34EA-451E-4BFF-B730-008653114046}">
      <dgm:prSet/>
      <dgm:spPr/>
      <dgm:t>
        <a:bodyPr/>
        <a:lstStyle/>
        <a:p>
          <a:endParaRPr lang="sl-SI"/>
        </a:p>
      </dgm:t>
    </dgm:pt>
    <dgm:pt modelId="{4F131745-713F-45D5-9E6D-382F5C2840F2}" type="sibTrans" cxnId="{35FE34EA-451E-4BFF-B730-008653114046}">
      <dgm:prSet/>
      <dgm:spPr/>
      <dgm:t>
        <a:bodyPr/>
        <a:lstStyle/>
        <a:p>
          <a:endParaRPr lang="sl-SI"/>
        </a:p>
      </dgm:t>
    </dgm:pt>
    <dgm:pt modelId="{F3447CC1-DEA5-49F6-8B89-D20261A0D895}">
      <dgm:prSet/>
      <dgm:spPr/>
      <dgm:t>
        <a:bodyPr/>
        <a:lstStyle/>
        <a:p>
          <a:endParaRPr lang="sl-SI"/>
        </a:p>
      </dgm:t>
    </dgm:pt>
    <dgm:pt modelId="{50390F1A-DBB8-49A7-8FF3-BA7CD7362A1B}" type="parTrans" cxnId="{94D43629-97DD-4997-93AD-FA2BC54C9ED1}">
      <dgm:prSet/>
      <dgm:spPr/>
      <dgm:t>
        <a:bodyPr/>
        <a:lstStyle/>
        <a:p>
          <a:endParaRPr lang="sl-SI"/>
        </a:p>
      </dgm:t>
    </dgm:pt>
    <dgm:pt modelId="{1B80A3DA-C78A-4144-9C65-27115AB03AE2}" type="sibTrans" cxnId="{94D43629-97DD-4997-93AD-FA2BC54C9ED1}">
      <dgm:prSet/>
      <dgm:spPr/>
      <dgm:t>
        <a:bodyPr/>
        <a:lstStyle/>
        <a:p>
          <a:endParaRPr lang="sl-SI"/>
        </a:p>
      </dgm:t>
    </dgm:pt>
    <mc:AlternateContent xmlns:mc="http://schemas.openxmlformats.org/markup-compatibility/2006" xmlns:a14="http://schemas.microsoft.com/office/drawing/2010/main">
      <mc:Choice Requires="a14">
        <dgm:pt modelId="{7FD53E1E-07E0-47E1-BF0B-D484B193335E}">
          <dgm:prSet/>
          <dgm:spPr/>
          <dgm:t>
            <a:bodyPr/>
            <a:lstStyle/>
            <a:p>
              <a:endParaRPr lang="sl-SI"/>
            </a:p>
          </dgm:t>
        </dgm:pt>
      </mc:Choice>
      <mc:Fallback xmlns="">
        <dgm:pt modelId="{7FD53E1E-07E0-47E1-BF0B-D484B193335E}">
          <dgm:prSet/>
          <dgm:spPr/>
          <dgm:t>
            <a:bodyPr/>
            <a:lstStyle/>
            <a:p>
              <a:r>
                <a:rPr lang="sl-SI" b="0" i="0" smtClean="0">
                  <a:latin typeface="Cambria Math" panose="02040503050406030204" pitchFamily="18" charset="0"/>
                </a:rPr>
                <a:t>1</a:t>
              </a:r>
              <a:r>
                <a:rPr lang="sl-SI" b="0" i="0" smtClean="0">
                  <a:latin typeface="Cambria Math" panose="02040503050406030204" pitchFamily="18" charset="0"/>
                </a:rPr>
                <a:t>/</a:t>
              </a:r>
              <a:r>
                <a:rPr lang="sl-SI" b="0" i="0" smtClean="0">
                  <a:latin typeface="Cambria Math" panose="02040503050406030204" pitchFamily="18" charset="0"/>
                </a:rPr>
                <a:t>6</a:t>
              </a:r>
              <a:r>
                <a:rPr lang="sl-SI" dirty="0" smtClean="0"/>
                <a:t> od 6 = ____, ker je 6:6=1 </a:t>
              </a:r>
            </a:p>
          </dgm:t>
        </dgm:pt>
      </mc:Fallback>
    </mc:AlternateContent>
    <dgm:pt modelId="{4366359F-E7D7-426D-A92A-79840DD733C8}" type="parTrans" cxnId="{70C8D918-82D5-46BC-B86F-1E66BD219CAC}">
      <dgm:prSet/>
      <dgm:spPr/>
      <dgm:t>
        <a:bodyPr/>
        <a:lstStyle/>
        <a:p>
          <a:endParaRPr lang="sl-SI"/>
        </a:p>
      </dgm:t>
    </dgm:pt>
    <dgm:pt modelId="{B23DB3DE-AE92-4496-BBFC-9E50E047B9FE}" type="sibTrans" cxnId="{70C8D918-82D5-46BC-B86F-1E66BD219CAC}">
      <dgm:prSet/>
      <dgm:spPr/>
      <dgm:t>
        <a:bodyPr/>
        <a:lstStyle/>
        <a:p>
          <a:endParaRPr lang="sl-SI"/>
        </a:p>
      </dgm:t>
    </dgm:pt>
    <dgm:pt modelId="{7AB48409-17D2-4248-A84E-9F99FD95C474}">
      <dgm:prSet/>
      <dgm:spPr/>
      <dgm:t>
        <a:bodyPr/>
        <a:lstStyle/>
        <a:p>
          <a:endParaRPr lang="sl-SI"/>
        </a:p>
      </dgm:t>
    </dgm:pt>
    <dgm:pt modelId="{E015275F-4436-4A9D-97CB-2785DAD88C0E}" type="parTrans" cxnId="{78C8AB86-30AF-4AB4-A9C2-C6467B684B64}">
      <dgm:prSet/>
      <dgm:spPr/>
      <dgm:t>
        <a:bodyPr/>
        <a:lstStyle/>
        <a:p>
          <a:endParaRPr lang="sl-SI"/>
        </a:p>
      </dgm:t>
    </dgm:pt>
    <dgm:pt modelId="{6C56ED1F-3D08-49DB-9E13-89B82078BB87}" type="sibTrans" cxnId="{78C8AB86-30AF-4AB4-A9C2-C6467B684B64}">
      <dgm:prSet/>
      <dgm:spPr/>
      <dgm:t>
        <a:bodyPr/>
        <a:lstStyle/>
        <a:p>
          <a:endParaRPr lang="sl-SI"/>
        </a:p>
      </dgm:t>
    </dgm:pt>
    <dgm:pt modelId="{FC40A961-A3B0-40AB-868D-12798F4EB558}">
      <dgm:prSet/>
      <dgm:spPr/>
      <dgm:t>
        <a:bodyPr/>
        <a:lstStyle/>
        <a:p>
          <a:endParaRPr lang="sl-SI"/>
        </a:p>
      </dgm:t>
    </dgm:pt>
    <dgm:pt modelId="{AB69DC27-9914-4395-8446-E840AED96667}" type="parTrans" cxnId="{3F1A55A3-423F-4A99-8E4C-0FEE55D508AA}">
      <dgm:prSet/>
      <dgm:spPr/>
      <dgm:t>
        <a:bodyPr/>
        <a:lstStyle/>
        <a:p>
          <a:endParaRPr lang="sl-SI"/>
        </a:p>
      </dgm:t>
    </dgm:pt>
    <dgm:pt modelId="{8B138ACA-55EB-4728-BF5D-C1340D328153}" type="sibTrans" cxnId="{3F1A55A3-423F-4A99-8E4C-0FEE55D508AA}">
      <dgm:prSet/>
      <dgm:spPr/>
      <dgm:t>
        <a:bodyPr/>
        <a:lstStyle/>
        <a:p>
          <a:endParaRPr lang="sl-SI"/>
        </a:p>
      </dgm:t>
    </dgm:pt>
    <dgm:pt modelId="{18906B2A-4BE8-486E-B35E-776C83A6C269}">
      <dgm:prSet/>
      <dgm:spPr/>
      <dgm:t>
        <a:bodyPr/>
        <a:lstStyle/>
        <a:p>
          <a:endParaRPr lang="sl-SI"/>
        </a:p>
      </dgm:t>
    </dgm:pt>
    <dgm:pt modelId="{6220711D-A55F-452C-873A-D194FADEBC4D}" type="parTrans" cxnId="{C495421E-E429-4ABC-A60C-8814E04C62DD}">
      <dgm:prSet/>
      <dgm:spPr/>
      <dgm:t>
        <a:bodyPr/>
        <a:lstStyle/>
        <a:p>
          <a:endParaRPr lang="sl-SI"/>
        </a:p>
      </dgm:t>
    </dgm:pt>
    <dgm:pt modelId="{8AB6BC17-C8AC-4EF9-9D24-01806909BFCA}" type="sibTrans" cxnId="{C495421E-E429-4ABC-A60C-8814E04C62DD}">
      <dgm:prSet/>
      <dgm:spPr/>
      <dgm:t>
        <a:bodyPr/>
        <a:lstStyle/>
        <a:p>
          <a:endParaRPr lang="sl-SI"/>
        </a:p>
      </dgm:t>
    </dgm:pt>
    <dgm:pt modelId="{F025F23B-A00B-41B0-AA6D-DF537647B6C5}">
      <dgm:prSet/>
      <dgm:spPr/>
      <dgm:t>
        <a:bodyPr/>
        <a:lstStyle/>
        <a:p>
          <a:endParaRPr lang="sl-SI"/>
        </a:p>
      </dgm:t>
    </dgm:pt>
    <dgm:pt modelId="{C2B4B5B9-E740-49D4-81E6-D6FBDA2BCAA6}" type="parTrans" cxnId="{4B90B34E-963C-4208-B452-0D4237EF9EE7}">
      <dgm:prSet/>
      <dgm:spPr/>
      <dgm:t>
        <a:bodyPr/>
        <a:lstStyle/>
        <a:p>
          <a:endParaRPr lang="sl-SI"/>
        </a:p>
      </dgm:t>
    </dgm:pt>
    <dgm:pt modelId="{92E0E3C1-566F-41A8-B65F-5B9F30EB4CAF}" type="sibTrans" cxnId="{4B90B34E-963C-4208-B452-0D4237EF9EE7}">
      <dgm:prSet/>
      <dgm:spPr/>
      <dgm:t>
        <a:bodyPr/>
        <a:lstStyle/>
        <a:p>
          <a:endParaRPr lang="sl-SI"/>
        </a:p>
      </dgm:t>
    </dgm:pt>
    <dgm:pt modelId="{1FF08834-257D-4935-A099-CC48DE1612B5}" type="pres">
      <dgm:prSet presAssocID="{2614EDC0-4697-467D-B218-087F4F1A6B5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sl-SI"/>
        </a:p>
      </dgm:t>
    </dgm:pt>
    <dgm:pt modelId="{7C58218A-F9AF-4AA7-BFB5-1EC33E38DE27}" type="pres">
      <dgm:prSet presAssocID="{3A6A7844-F728-4617-884A-F7088F444C27}" presName="singleCycle" presStyleCnt="0"/>
      <dgm:spPr/>
    </dgm:pt>
    <dgm:pt modelId="{B6B491A6-0187-4585-B4B1-4A22BFC0A95E}" type="pres">
      <dgm:prSet presAssocID="{3A6A7844-F728-4617-884A-F7088F444C27}" presName="singleCenter" presStyleLbl="node1" presStyleIdx="0" presStyleCnt="5">
        <dgm:presLayoutVars>
          <dgm:chMax val="7"/>
          <dgm:chPref val="7"/>
        </dgm:presLayoutVars>
      </dgm:prSet>
      <dgm:spPr/>
      <dgm:t>
        <a:bodyPr/>
        <a:lstStyle/>
        <a:p>
          <a:endParaRPr lang="sl-SI"/>
        </a:p>
      </dgm:t>
    </dgm:pt>
    <dgm:pt modelId="{25B0CE11-B8E1-4B58-B68B-5639CE8CB744}" type="pres">
      <dgm:prSet presAssocID="{36E490C9-DC70-4C4A-BBA5-30BFB94BCA38}" presName="Name56" presStyleLbl="parChTrans1D2" presStyleIdx="0" presStyleCnt="4"/>
      <dgm:spPr/>
      <dgm:t>
        <a:bodyPr/>
        <a:lstStyle/>
        <a:p>
          <a:endParaRPr lang="sl-SI"/>
        </a:p>
      </dgm:t>
    </dgm:pt>
    <dgm:pt modelId="{C659547C-50EA-463D-B6FF-28E9956EBD10}" type="pres">
      <dgm:prSet presAssocID="{48A89E16-89BB-4061-81B9-721BF04C7809}" presName="text0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80D9E1C6-FA21-43EE-9DFF-A7ADDE9BCBB8}" type="pres">
      <dgm:prSet presAssocID="{12AB609F-8619-4052-811B-6ED0E7A1BFF8}" presName="Name56" presStyleLbl="parChTrans1D2" presStyleIdx="1" presStyleCnt="4"/>
      <dgm:spPr/>
      <dgm:t>
        <a:bodyPr/>
        <a:lstStyle/>
        <a:p>
          <a:endParaRPr lang="sl-SI"/>
        </a:p>
      </dgm:t>
    </dgm:pt>
    <dgm:pt modelId="{ED571174-D2F5-421D-977D-B8A2247CDCE4}" type="pres">
      <dgm:prSet presAssocID="{BFDB8372-F919-4E6B-BD1E-163A4D9437AE}" presName="text0" presStyleLbl="node1" presStyleIdx="2" presStyleCnt="5" custAng="0" custScaleX="128867" custScaleY="12129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59911B1-E0B1-4F4B-9E35-23F972AF76CF}" type="pres">
      <dgm:prSet presAssocID="{4752CF43-C290-4A61-A413-6C75EE0D768E}" presName="Name56" presStyleLbl="parChTrans1D2" presStyleIdx="2" presStyleCnt="4"/>
      <dgm:spPr/>
      <dgm:t>
        <a:bodyPr/>
        <a:lstStyle/>
        <a:p>
          <a:endParaRPr lang="sl-SI"/>
        </a:p>
      </dgm:t>
    </dgm:pt>
    <dgm:pt modelId="{151BA1A5-5F58-4170-82B3-48DA73122B74}" type="pres">
      <dgm:prSet presAssocID="{4917929A-E772-4C09-AE12-DC6370481D39}" presName="text0" presStyleLbl="node1" presStyleIdx="3" presStyleCnt="5" custScaleX="133129" custScaleY="119889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5284DA0-704F-4DA5-97FB-76774B8E5BDE}" type="pres">
      <dgm:prSet presAssocID="{144A180B-6686-4ADF-A3D8-087C8CFCE1C6}" presName="Name56" presStyleLbl="parChTrans1D2" presStyleIdx="3" presStyleCnt="4"/>
      <dgm:spPr/>
      <dgm:t>
        <a:bodyPr/>
        <a:lstStyle/>
        <a:p>
          <a:endParaRPr lang="sl-SI"/>
        </a:p>
      </dgm:t>
    </dgm:pt>
    <dgm:pt modelId="{86FC9889-D6D3-47B2-A9E2-CB481185E702}" type="pres">
      <dgm:prSet presAssocID="{84E517E0-0545-469B-B496-876B05A29E4C}" presName="text0" presStyleLbl="node1" presStyleIdx="4" presStyleCnt="5" custScaleX="145429" custScaleY="141518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E369B766-344A-42F3-AAAC-506DF861B34D}" srcId="{3A6A7844-F728-4617-884A-F7088F444C27}" destId="{48A89E16-89BB-4061-81B9-721BF04C7809}" srcOrd="0" destOrd="0" parTransId="{36E490C9-DC70-4C4A-BBA5-30BFB94BCA38}" sibTransId="{8611A06A-25C4-4DC1-A88C-D0E1B29360D8}"/>
    <dgm:cxn modelId="{B5D37CAC-6C38-4152-9650-B9E354A30048}" srcId="{2614EDC0-4697-467D-B218-087F4F1A6B58}" destId="{767EC9E5-C4A9-42DC-9955-E02747C0CB58}" srcOrd="1" destOrd="0" parTransId="{210B3C44-F740-4AAB-9502-873191D71269}" sibTransId="{04FA242F-6158-4E71-8DCC-A4B71A26DDD6}"/>
    <dgm:cxn modelId="{DE013821-8E6A-43D3-8F93-2C5CA7113886}" type="presOf" srcId="{4752CF43-C290-4A61-A413-6C75EE0D768E}" destId="{B59911B1-E0B1-4F4B-9E35-23F972AF76CF}" srcOrd="0" destOrd="0" presId="urn:microsoft.com/office/officeart/2008/layout/RadialCluster"/>
    <dgm:cxn modelId="{FA2BBB61-F1A7-4991-9360-D2F1D82320EB}" type="presOf" srcId="{3A6A7844-F728-4617-884A-F7088F444C27}" destId="{B6B491A6-0187-4585-B4B1-4A22BFC0A95E}" srcOrd="0" destOrd="0" presId="urn:microsoft.com/office/officeart/2008/layout/RadialCluster"/>
    <dgm:cxn modelId="{C495421E-E429-4ABC-A60C-8814E04C62DD}" srcId="{2614EDC0-4697-467D-B218-087F4F1A6B58}" destId="{18906B2A-4BE8-486E-B35E-776C83A6C269}" srcOrd="8" destOrd="0" parTransId="{6220711D-A55F-452C-873A-D194FADEBC4D}" sibTransId="{8AB6BC17-C8AC-4EF9-9D24-01806909BFCA}"/>
    <dgm:cxn modelId="{9FFE7710-95FB-4B28-BD2E-0A59304DE69C}" srcId="{3A6A7844-F728-4617-884A-F7088F444C27}" destId="{BFDB8372-F919-4E6B-BD1E-163A4D9437AE}" srcOrd="1" destOrd="0" parTransId="{12AB609F-8619-4052-811B-6ED0E7A1BFF8}" sibTransId="{E9B41F24-28D4-4600-9DE8-05F7A8BA466D}"/>
    <dgm:cxn modelId="{79474711-9DEF-4D21-8568-91AC17222462}" type="presOf" srcId="{BFDB8372-F919-4E6B-BD1E-163A4D9437AE}" destId="{ED571174-D2F5-421D-977D-B8A2247CDCE4}" srcOrd="0" destOrd="0" presId="urn:microsoft.com/office/officeart/2008/layout/RadialCluster"/>
    <dgm:cxn modelId="{D64E43A8-4482-4AD5-8080-1B03FA554DB6}" srcId="{3A6A7844-F728-4617-884A-F7088F444C27}" destId="{4917929A-E772-4C09-AE12-DC6370481D39}" srcOrd="2" destOrd="0" parTransId="{4752CF43-C290-4A61-A413-6C75EE0D768E}" sibTransId="{F2384B02-BFFB-4819-B143-B3F98C0532C8}"/>
    <dgm:cxn modelId="{4B90B34E-963C-4208-B452-0D4237EF9EE7}" srcId="{2614EDC0-4697-467D-B218-087F4F1A6B58}" destId="{F025F23B-A00B-41B0-AA6D-DF537647B6C5}" srcOrd="9" destOrd="0" parTransId="{C2B4B5B9-E740-49D4-81E6-D6FBDA2BCAA6}" sibTransId="{92E0E3C1-566F-41A8-B65F-5B9F30EB4CAF}"/>
    <dgm:cxn modelId="{91836A93-2CE3-4AE3-9A54-41E13C133BEF}" srcId="{3A6A7844-F728-4617-884A-F7088F444C27}" destId="{84E517E0-0545-469B-B496-876B05A29E4C}" srcOrd="3" destOrd="0" parTransId="{144A180B-6686-4ADF-A3D8-087C8CFCE1C6}" sibTransId="{26E509F4-1DD4-4988-B5AE-492BB79903F5}"/>
    <dgm:cxn modelId="{FFB6EE79-DC10-416C-A030-2F5ECBB4044A}" type="presOf" srcId="{84E517E0-0545-469B-B496-876B05A29E4C}" destId="{86FC9889-D6D3-47B2-A9E2-CB481185E702}" srcOrd="0" destOrd="0" presId="urn:microsoft.com/office/officeart/2008/layout/RadialCluster"/>
    <dgm:cxn modelId="{78C8AB86-30AF-4AB4-A9C2-C6467B684B64}" srcId="{2614EDC0-4697-467D-B218-087F4F1A6B58}" destId="{7AB48409-17D2-4248-A84E-9F99FD95C474}" srcOrd="6" destOrd="0" parTransId="{E015275F-4436-4A9D-97CB-2785DAD88C0E}" sibTransId="{6C56ED1F-3D08-49DB-9E13-89B82078BB87}"/>
    <dgm:cxn modelId="{04A376BC-4593-49B3-A148-71AC25965113}" type="presOf" srcId="{36E490C9-DC70-4C4A-BBA5-30BFB94BCA38}" destId="{25B0CE11-B8E1-4B58-B68B-5639CE8CB744}" srcOrd="0" destOrd="0" presId="urn:microsoft.com/office/officeart/2008/layout/RadialCluster"/>
    <dgm:cxn modelId="{F7AFF5DD-690B-4C2F-B372-C720C77FEBC3}" type="presOf" srcId="{48A89E16-89BB-4061-81B9-721BF04C7809}" destId="{C659547C-50EA-463D-B6FF-28E9956EBD10}" srcOrd="0" destOrd="0" presId="urn:microsoft.com/office/officeart/2008/layout/RadialCluster"/>
    <dgm:cxn modelId="{E2DFB00E-9726-40D9-BF9B-BC92B7855804}" srcId="{2614EDC0-4697-467D-B218-087F4F1A6B58}" destId="{8BC312FC-3099-4DA4-BA35-CD3F3E5B7E69}" srcOrd="2" destOrd="0" parTransId="{FE7318E3-E4FA-4750-ADF3-5E15DA5C0521}" sibTransId="{839A5F89-733A-4BFB-BA7D-8F5ED6CE5BE4}"/>
    <dgm:cxn modelId="{C6DA64CD-EACA-411E-9FD1-A9C7CC535D1A}" type="presOf" srcId="{144A180B-6686-4ADF-A3D8-087C8CFCE1C6}" destId="{D5284DA0-704F-4DA5-97FB-76774B8E5BDE}" srcOrd="0" destOrd="0" presId="urn:microsoft.com/office/officeart/2008/layout/RadialCluster"/>
    <dgm:cxn modelId="{70C8D918-82D5-46BC-B86F-1E66BD219CAC}" srcId="{2614EDC0-4697-467D-B218-087F4F1A6B58}" destId="{7FD53E1E-07E0-47E1-BF0B-D484B193335E}" srcOrd="5" destOrd="0" parTransId="{4366359F-E7D7-426D-A92A-79840DD733C8}" sibTransId="{B23DB3DE-AE92-4496-BBFC-9E50E047B9FE}"/>
    <dgm:cxn modelId="{08BE354B-45A7-4544-B3DA-E77424076B55}" type="presOf" srcId="{4917929A-E772-4C09-AE12-DC6370481D39}" destId="{151BA1A5-5F58-4170-82B3-48DA73122B74}" srcOrd="0" destOrd="0" presId="urn:microsoft.com/office/officeart/2008/layout/RadialCluster"/>
    <dgm:cxn modelId="{35FE34EA-451E-4BFF-B730-008653114046}" srcId="{2614EDC0-4697-467D-B218-087F4F1A6B58}" destId="{0F3BFEBF-CBD9-4569-A365-AD22CC28D238}" srcOrd="3" destOrd="0" parTransId="{3663C69E-6BC4-4ACA-A021-FDE7B5676121}" sibTransId="{4F131745-713F-45D5-9E6D-382F5C2840F2}"/>
    <dgm:cxn modelId="{3F1A55A3-423F-4A99-8E4C-0FEE55D508AA}" srcId="{2614EDC0-4697-467D-B218-087F4F1A6B58}" destId="{FC40A961-A3B0-40AB-868D-12798F4EB558}" srcOrd="7" destOrd="0" parTransId="{AB69DC27-9914-4395-8446-E840AED96667}" sibTransId="{8B138ACA-55EB-4728-BF5D-C1340D328153}"/>
    <dgm:cxn modelId="{85780524-8959-4B7E-A5C6-9EC96B1BD7D8}" srcId="{2614EDC0-4697-467D-B218-087F4F1A6B58}" destId="{3A6A7844-F728-4617-884A-F7088F444C27}" srcOrd="0" destOrd="0" parTransId="{EA4A51CD-AEBC-4215-B173-66A0B2372253}" sibTransId="{88A4DF0C-8AE8-4944-A648-DC1FABEA5322}"/>
    <dgm:cxn modelId="{EB7D94E6-ED83-4454-AE87-C517AF755EB4}" type="presOf" srcId="{12AB609F-8619-4052-811B-6ED0E7A1BFF8}" destId="{80D9E1C6-FA21-43EE-9DFF-A7ADDE9BCBB8}" srcOrd="0" destOrd="0" presId="urn:microsoft.com/office/officeart/2008/layout/RadialCluster"/>
    <dgm:cxn modelId="{94D43629-97DD-4997-93AD-FA2BC54C9ED1}" srcId="{2614EDC0-4697-467D-B218-087F4F1A6B58}" destId="{F3447CC1-DEA5-49F6-8B89-D20261A0D895}" srcOrd="4" destOrd="0" parTransId="{50390F1A-DBB8-49A7-8FF3-BA7CD7362A1B}" sibTransId="{1B80A3DA-C78A-4144-9C65-27115AB03AE2}"/>
    <dgm:cxn modelId="{C62EF559-68A6-43F2-888B-71AE28346B3D}" type="presOf" srcId="{2614EDC0-4697-467D-B218-087F4F1A6B58}" destId="{1FF08834-257D-4935-A099-CC48DE1612B5}" srcOrd="0" destOrd="0" presId="urn:microsoft.com/office/officeart/2008/layout/RadialCluster"/>
    <dgm:cxn modelId="{874ABBB0-0932-420B-B9A0-5FF5831994DD}" type="presParOf" srcId="{1FF08834-257D-4935-A099-CC48DE1612B5}" destId="{7C58218A-F9AF-4AA7-BFB5-1EC33E38DE27}" srcOrd="0" destOrd="0" presId="urn:microsoft.com/office/officeart/2008/layout/RadialCluster"/>
    <dgm:cxn modelId="{0B0B7B95-A4EA-4F76-82D3-34F930E431E5}" type="presParOf" srcId="{7C58218A-F9AF-4AA7-BFB5-1EC33E38DE27}" destId="{B6B491A6-0187-4585-B4B1-4A22BFC0A95E}" srcOrd="0" destOrd="0" presId="urn:microsoft.com/office/officeart/2008/layout/RadialCluster"/>
    <dgm:cxn modelId="{9DDDA2BD-17F9-4CAB-ADC3-BC7DD0D9FAF4}" type="presParOf" srcId="{7C58218A-F9AF-4AA7-BFB5-1EC33E38DE27}" destId="{25B0CE11-B8E1-4B58-B68B-5639CE8CB744}" srcOrd="1" destOrd="0" presId="urn:microsoft.com/office/officeart/2008/layout/RadialCluster"/>
    <dgm:cxn modelId="{7C4A41F9-DD59-4014-B392-32065A5035E7}" type="presParOf" srcId="{7C58218A-F9AF-4AA7-BFB5-1EC33E38DE27}" destId="{C659547C-50EA-463D-B6FF-28E9956EBD10}" srcOrd="2" destOrd="0" presId="urn:microsoft.com/office/officeart/2008/layout/RadialCluster"/>
    <dgm:cxn modelId="{AF9EE0C5-49C9-4F7F-98FF-51433ECF8FC6}" type="presParOf" srcId="{7C58218A-F9AF-4AA7-BFB5-1EC33E38DE27}" destId="{80D9E1C6-FA21-43EE-9DFF-A7ADDE9BCBB8}" srcOrd="3" destOrd="0" presId="urn:microsoft.com/office/officeart/2008/layout/RadialCluster"/>
    <dgm:cxn modelId="{CD0550BA-C77C-49A5-A32B-04444EF65D73}" type="presParOf" srcId="{7C58218A-F9AF-4AA7-BFB5-1EC33E38DE27}" destId="{ED571174-D2F5-421D-977D-B8A2247CDCE4}" srcOrd="4" destOrd="0" presId="urn:microsoft.com/office/officeart/2008/layout/RadialCluster"/>
    <dgm:cxn modelId="{77ED8758-59B9-44CF-ACCC-138221148A99}" type="presParOf" srcId="{7C58218A-F9AF-4AA7-BFB5-1EC33E38DE27}" destId="{B59911B1-E0B1-4F4B-9E35-23F972AF76CF}" srcOrd="5" destOrd="0" presId="urn:microsoft.com/office/officeart/2008/layout/RadialCluster"/>
    <dgm:cxn modelId="{ADA5CD30-5A52-4500-8439-113D21E97D46}" type="presParOf" srcId="{7C58218A-F9AF-4AA7-BFB5-1EC33E38DE27}" destId="{151BA1A5-5F58-4170-82B3-48DA73122B74}" srcOrd="6" destOrd="0" presId="urn:microsoft.com/office/officeart/2008/layout/RadialCluster"/>
    <dgm:cxn modelId="{DE03FA12-F5EE-4506-8B1D-E367B62DEFBE}" type="presParOf" srcId="{7C58218A-F9AF-4AA7-BFB5-1EC33E38DE27}" destId="{D5284DA0-704F-4DA5-97FB-76774B8E5BDE}" srcOrd="7" destOrd="0" presId="urn:microsoft.com/office/officeart/2008/layout/RadialCluster"/>
    <dgm:cxn modelId="{2A9A0B5C-2DF2-471E-90E1-475308B33308}" type="presParOf" srcId="{7C58218A-F9AF-4AA7-BFB5-1EC33E38DE27}" destId="{86FC9889-D6D3-47B2-A9E2-CB481185E702}" srcOrd="8" destOrd="0" presId="urn:microsoft.com/office/officeart/2008/layout/RadialCluster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B491A6-0187-4585-B4B1-4A22BFC0A95E}">
      <dsp:nvSpPr>
        <dsp:cNvPr id="0" name=""/>
        <dsp:cNvSpPr/>
      </dsp:nvSpPr>
      <dsp:spPr>
        <a:xfrm>
          <a:off x="4967720" y="2212885"/>
          <a:ext cx="1952512" cy="1952512"/>
        </a:xfrm>
        <a:prstGeom prst="round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dirty="0" smtClean="0"/>
            <a:t>DELI CELOTE-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dirty="0" smtClean="0"/>
            <a:t> </a:t>
          </a:r>
          <a:r>
            <a:rPr lang="sl-SI" sz="1800" kern="1200" dirty="0" smtClean="0"/>
            <a:t>RAČUNANJE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dirty="0" smtClean="0"/>
            <a:t>IN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dirty="0" smtClean="0"/>
            <a:t>PONOVITEV</a:t>
          </a:r>
          <a:endParaRPr lang="sl-SI" sz="1800" kern="1200" dirty="0"/>
        </a:p>
      </dsp:txBody>
      <dsp:txXfrm>
        <a:off x="5063034" y="2308199"/>
        <a:ext cx="1761884" cy="1761884"/>
      </dsp:txXfrm>
    </dsp:sp>
    <dsp:sp modelId="{25B0CE11-B8E1-4B58-B68B-5639CE8CB744}">
      <dsp:nvSpPr>
        <dsp:cNvPr id="0" name=""/>
        <dsp:cNvSpPr/>
      </dsp:nvSpPr>
      <dsp:spPr>
        <a:xfrm rot="16200000">
          <a:off x="5459382" y="1728291"/>
          <a:ext cx="9691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69188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9547C-50EA-463D-B6FF-28E9956EBD10}">
      <dsp:nvSpPr>
        <dsp:cNvPr id="0" name=""/>
        <dsp:cNvSpPr/>
      </dsp:nvSpPr>
      <dsp:spPr>
        <a:xfrm>
          <a:off x="5289885" y="-64486"/>
          <a:ext cx="1308183" cy="1308183"/>
        </a:xfrm>
        <a:prstGeom prst="roundRect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100" kern="1200" dirty="0" smtClean="0"/>
            <a:t>Dele celote zapišemo z besedo</a:t>
          </a:r>
          <a:endParaRPr lang="sl-SI" sz="2100" kern="1200" dirty="0"/>
        </a:p>
      </dsp:txBody>
      <dsp:txXfrm>
        <a:off x="5353745" y="-626"/>
        <a:ext cx="1180463" cy="1180463"/>
      </dsp:txXfrm>
    </dsp:sp>
    <dsp:sp modelId="{80D9E1C6-FA21-43EE-9DFF-A7ADDE9BCBB8}">
      <dsp:nvSpPr>
        <dsp:cNvPr id="0" name=""/>
        <dsp:cNvSpPr/>
      </dsp:nvSpPr>
      <dsp:spPr>
        <a:xfrm>
          <a:off x="6920233" y="3189141"/>
          <a:ext cx="78037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80372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571174-D2F5-421D-977D-B8A2247CDCE4}">
      <dsp:nvSpPr>
        <dsp:cNvPr id="0" name=""/>
        <dsp:cNvSpPr/>
      </dsp:nvSpPr>
      <dsp:spPr>
        <a:xfrm>
          <a:off x="7700605" y="2395767"/>
          <a:ext cx="1685816" cy="1586748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600" kern="1200" dirty="0" smtClean="0"/>
            <a:t>Dele celote zapišemo z ulomkom</a:t>
          </a:r>
          <a:endParaRPr lang="sl-SI" sz="2600" kern="1200" dirty="0"/>
        </a:p>
      </dsp:txBody>
      <dsp:txXfrm>
        <a:off x="7778064" y="2473226"/>
        <a:ext cx="1530898" cy="1431830"/>
      </dsp:txXfrm>
    </dsp:sp>
    <dsp:sp modelId="{B59911B1-E0B1-4F4B-9E35-23F972AF76CF}">
      <dsp:nvSpPr>
        <dsp:cNvPr id="0" name=""/>
        <dsp:cNvSpPr/>
      </dsp:nvSpPr>
      <dsp:spPr>
        <a:xfrm rot="5400000">
          <a:off x="5524428" y="4584946"/>
          <a:ext cx="83909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909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1BA1A5-5F58-4170-82B3-48DA73122B74}">
      <dsp:nvSpPr>
        <dsp:cNvPr id="0" name=""/>
        <dsp:cNvSpPr/>
      </dsp:nvSpPr>
      <dsp:spPr>
        <a:xfrm>
          <a:off x="5073190" y="5004494"/>
          <a:ext cx="1741571" cy="1568368"/>
        </a:xfrm>
        <a:prstGeom prst="roundRect">
          <a:avLst/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500" kern="1200" dirty="0" smtClean="0"/>
            <a:t>Računanje </a:t>
          </a:r>
          <a:r>
            <a:rPr lang="sl-SI" sz="2500" b="1" kern="1200" dirty="0" smtClean="0"/>
            <a:t>celote</a:t>
          </a:r>
          <a:r>
            <a:rPr lang="sl-SI" sz="2500" kern="1200" dirty="0" smtClean="0"/>
            <a:t>, če je znan del celote</a:t>
          </a:r>
          <a:endParaRPr lang="sl-SI" sz="2500" kern="1200" dirty="0"/>
        </a:p>
      </dsp:txBody>
      <dsp:txXfrm>
        <a:off x="5149751" y="5081055"/>
        <a:ext cx="1588449" cy="1415246"/>
      </dsp:txXfrm>
    </dsp:sp>
    <dsp:sp modelId="{D5284DA0-704F-4DA5-97FB-76774B8E5BDE}">
      <dsp:nvSpPr>
        <dsp:cNvPr id="0" name=""/>
        <dsp:cNvSpPr/>
      </dsp:nvSpPr>
      <dsp:spPr>
        <a:xfrm rot="10800000">
          <a:off x="4295679" y="3189141"/>
          <a:ext cx="67204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72041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C9889-D6D3-47B2-A9E2-CB481185E702}">
      <dsp:nvSpPr>
        <dsp:cNvPr id="0" name=""/>
        <dsp:cNvSpPr/>
      </dsp:nvSpPr>
      <dsp:spPr>
        <a:xfrm>
          <a:off x="2393200" y="2263484"/>
          <a:ext cx="1902478" cy="1851315"/>
        </a:xfrm>
        <a:prstGeom prst="roundRect">
          <a:avLst/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dirty="0" smtClean="0"/>
            <a:t>Računanje </a:t>
          </a:r>
          <a:r>
            <a:rPr lang="sl-SI" sz="2400" b="1" kern="1200" dirty="0" smtClean="0"/>
            <a:t>dela celote</a:t>
          </a:r>
          <a:r>
            <a:rPr lang="sl-SI" sz="2400" kern="1200" dirty="0" smtClean="0"/>
            <a:t>, če je znana celota</a:t>
          </a:r>
          <a:endParaRPr lang="sl-SI" sz="2400" kern="1200" dirty="0"/>
        </a:p>
      </dsp:txBody>
      <dsp:txXfrm>
        <a:off x="2483574" y="2353858"/>
        <a:ext cx="1721730" cy="1670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1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interaktivne-vaje.si/matematika/deli_celote/deli_celote_1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112672" y="760411"/>
            <a:ext cx="7847463" cy="1514901"/>
          </a:xfrm>
        </p:spPr>
        <p:txBody>
          <a:bodyPr>
            <a:normAutofit fontScale="90000"/>
          </a:bodyPr>
          <a:lstStyle/>
          <a:p>
            <a:pPr algn="ctr"/>
            <a:r>
              <a:rPr lang="sl-SI" sz="6600" b="1" dirty="0" smtClean="0"/>
              <a:t>DELI CELOTE</a:t>
            </a:r>
            <a:br>
              <a:rPr lang="sl-SI" sz="6600" b="1" dirty="0" smtClean="0"/>
            </a:br>
            <a:r>
              <a:rPr lang="sl-SI" sz="6600" b="1" dirty="0" smtClean="0"/>
              <a:t>2. del</a:t>
            </a:r>
            <a:endParaRPr lang="sl-SI" sz="6600" b="1" dirty="0"/>
          </a:p>
        </p:txBody>
      </p:sp>
      <p:pic>
        <p:nvPicPr>
          <p:cNvPr id="4" name="Picture 6" descr="DELI CELO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4913" y="2020741"/>
            <a:ext cx="2897121" cy="29493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DELI CELO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82" y="4162814"/>
            <a:ext cx="2541263" cy="24572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eli celote - SPOMI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179" y="1112792"/>
            <a:ext cx="2095227" cy="20952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Povzete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1368" y="3495403"/>
            <a:ext cx="4362450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2854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eli celote - poveži workshe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691" y="132064"/>
            <a:ext cx="4706274" cy="6649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ipsa 3"/>
          <p:cNvSpPr/>
          <p:nvPr/>
        </p:nvSpPr>
        <p:spPr>
          <a:xfrm>
            <a:off x="1072540" y="362518"/>
            <a:ext cx="1917159" cy="16681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/>
              <a:t>KAJ NAM POVE ULOMEK?</a:t>
            </a:r>
            <a:endParaRPr lang="sl-SI" b="1" dirty="0"/>
          </a:p>
        </p:txBody>
      </p:sp>
      <p:sp>
        <p:nvSpPr>
          <p:cNvPr id="5" name="Elipsa 4"/>
          <p:cNvSpPr/>
          <p:nvPr/>
        </p:nvSpPr>
        <p:spPr>
          <a:xfrm>
            <a:off x="837197" y="3742798"/>
            <a:ext cx="2180112" cy="17977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/>
              <a:t> Ali like lahko razdelimo, kakor želimo, ali jih razdelimo na enake dele?</a:t>
            </a:r>
            <a:endParaRPr lang="sl-SI" b="1" dirty="0"/>
          </a:p>
        </p:txBody>
      </p:sp>
      <p:sp>
        <p:nvSpPr>
          <p:cNvPr id="24" name="Pravokotnik 23"/>
          <p:cNvSpPr/>
          <p:nvPr/>
        </p:nvSpPr>
        <p:spPr>
          <a:xfrm>
            <a:off x="507573" y="5595507"/>
            <a:ext cx="2839360" cy="98356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>
                <a:solidFill>
                  <a:schemeClr val="bg1"/>
                </a:solidFill>
              </a:rPr>
              <a:t>Vedno moramo lik ali predmete razdeliti na ENAKE DELE. </a:t>
            </a:r>
          </a:p>
        </p:txBody>
      </p:sp>
      <p:sp>
        <p:nvSpPr>
          <p:cNvPr id="28" name="PoljeZBesedilom 27"/>
          <p:cNvSpPr txBox="1"/>
          <p:nvPr/>
        </p:nvSpPr>
        <p:spPr>
          <a:xfrm>
            <a:off x="8301445" y="362518"/>
            <a:ext cx="37555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/>
              <a:t>Dele celote lahko med sabo primerjamo:</a:t>
            </a:r>
            <a:endParaRPr lang="sl-SI" sz="2400" b="1" dirty="0"/>
          </a:p>
        </p:txBody>
      </p:sp>
      <p:grpSp>
        <p:nvGrpSpPr>
          <p:cNvPr id="29" name="Skupina 28"/>
          <p:cNvGrpSpPr/>
          <p:nvPr/>
        </p:nvGrpSpPr>
        <p:grpSpPr>
          <a:xfrm>
            <a:off x="8504402" y="1286591"/>
            <a:ext cx="3030102" cy="1332008"/>
            <a:chOff x="6185263" y="1426281"/>
            <a:chExt cx="5531740" cy="1530828"/>
          </a:xfrm>
        </p:grpSpPr>
        <p:pic>
          <p:nvPicPr>
            <p:cNvPr id="30" name="Picture 6" descr="https://viethieu2504.files.wordpress.com/2012/08/pizza_1-22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5263" y="1480734"/>
              <a:ext cx="1476375" cy="1476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8" descr="https://viethieu2504.files.wordpress.com/2012/08/pizza_1-4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40628" y="1426281"/>
              <a:ext cx="1476375" cy="1476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Rectangle 18"/>
            <p:cNvSpPr>
              <a:spLocks noChangeArrowheads="1"/>
            </p:cNvSpPr>
            <p:nvPr/>
          </p:nvSpPr>
          <p:spPr bwMode="auto">
            <a:xfrm>
              <a:off x="7827568" y="1914121"/>
              <a:ext cx="574675" cy="609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anchor="b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/>
              <a:r>
                <a:rPr lang="sl-SI" altLang="sl-SI" sz="1600" b="1" u="sng" dirty="0">
                  <a:solidFill>
                    <a:srgbClr val="FF3300"/>
                  </a:solidFill>
                </a:rPr>
                <a:t>1</a:t>
              </a:r>
              <a:br>
                <a:rPr lang="sl-SI" altLang="sl-SI" sz="1600" b="1" u="sng" dirty="0">
                  <a:solidFill>
                    <a:srgbClr val="FF3300"/>
                  </a:solidFill>
                </a:rPr>
              </a:br>
              <a:r>
                <a:rPr lang="sl-SI" altLang="sl-SI" sz="1600" b="1" dirty="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33" name="PoljeZBesedilom 32"/>
            <p:cNvSpPr txBox="1"/>
            <p:nvPr/>
          </p:nvSpPr>
          <p:spPr>
            <a:xfrm>
              <a:off x="8443283" y="1914121"/>
              <a:ext cx="888525" cy="601318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sl-SI" sz="2800" b="1" dirty="0" smtClean="0">
                  <a:solidFill>
                    <a:schemeClr val="bg1"/>
                  </a:solidFill>
                </a:rPr>
                <a:t>&gt;</a:t>
              </a:r>
              <a:endParaRPr lang="sl-SI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34" name="Rectangle 18"/>
            <p:cNvSpPr>
              <a:spLocks noChangeArrowheads="1"/>
            </p:cNvSpPr>
            <p:nvPr/>
          </p:nvSpPr>
          <p:spPr bwMode="auto">
            <a:xfrm>
              <a:off x="9456697" y="1854257"/>
              <a:ext cx="574675" cy="63884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anchor="b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/>
              <a:r>
                <a:rPr lang="sl-SI" altLang="sl-SI" sz="1600" b="1" u="sng" dirty="0">
                  <a:solidFill>
                    <a:srgbClr val="FF3300"/>
                  </a:solidFill>
                </a:rPr>
                <a:t>1</a:t>
              </a:r>
              <a:br>
                <a:rPr lang="sl-SI" altLang="sl-SI" sz="1600" b="1" u="sng" dirty="0">
                  <a:solidFill>
                    <a:srgbClr val="FF3300"/>
                  </a:solidFill>
                </a:rPr>
              </a:br>
              <a:r>
                <a:rPr lang="sl-SI" altLang="sl-SI" sz="1600" b="1" dirty="0">
                  <a:solidFill>
                    <a:srgbClr val="FF3300"/>
                  </a:solidFill>
                </a:rPr>
                <a:t>4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Pravokotnik 34"/>
              <p:cNvSpPr/>
              <p:nvPr/>
            </p:nvSpPr>
            <p:spPr>
              <a:xfrm>
                <a:off x="7973563" y="3036686"/>
                <a:ext cx="4411335" cy="22663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l-SI" sz="2400" b="1" dirty="0" smtClean="0">
                    <a:solidFill>
                      <a:schemeClr val="tx1"/>
                    </a:solidFill>
                  </a:rPr>
                  <a:t>Dele celote zapišemo takole: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sl-SI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sl-SI" sz="2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sl-SI" sz="24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sl-SI" sz="2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sl-SI" sz="24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sl-SI" sz="2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sl-SI" sz="2400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sl-SI" sz="2400" b="1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sl-SI" sz="24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sl-SI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sl-SI" sz="2400" b="1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sl-SI" sz="24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sl-SI" sz="2400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r>
                  <a:rPr lang="sl-SI" sz="2400" b="1" dirty="0" smtClean="0">
                    <a:solidFill>
                      <a:schemeClr val="tx1"/>
                    </a:solidFill>
                  </a:rPr>
                  <a:t> </a:t>
                </a:r>
                <a:endParaRPr lang="sl-SI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Pravokotni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3563" y="3036686"/>
                <a:ext cx="4411335" cy="2266390"/>
              </a:xfrm>
              <a:prstGeom prst="rect">
                <a:avLst/>
              </a:prstGeom>
              <a:blipFill>
                <a:blip r:embed="rId5"/>
                <a:stretch>
                  <a:fillRect t="-215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PoljeZBesedilom 24"/>
          <p:cNvSpPr txBox="1"/>
          <p:nvPr/>
        </p:nvSpPr>
        <p:spPr>
          <a:xfrm>
            <a:off x="925646" y="2122714"/>
            <a:ext cx="2274393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chemeClr val="bg1"/>
                </a:solidFill>
              </a:rPr>
              <a:t>Pove nam, </a:t>
            </a:r>
            <a:r>
              <a:rPr lang="sl-SI" dirty="0">
                <a:solidFill>
                  <a:schemeClr val="bg1"/>
                </a:solidFill>
              </a:rPr>
              <a:t>koliko delov je </a:t>
            </a:r>
            <a:r>
              <a:rPr lang="sl-SI" dirty="0" smtClean="0">
                <a:solidFill>
                  <a:schemeClr val="bg1"/>
                </a:solidFill>
              </a:rPr>
              <a:t>označenih.</a:t>
            </a:r>
          </a:p>
          <a:p>
            <a:r>
              <a:rPr lang="sl-SI" dirty="0" smtClean="0">
                <a:solidFill>
                  <a:schemeClr val="bg1"/>
                </a:solidFill>
              </a:rPr>
              <a:t>Pove nam tudi, kako smo lik, predmet razdelili.</a:t>
            </a:r>
            <a:endParaRPr lang="sl-SI" dirty="0"/>
          </a:p>
        </p:txBody>
      </p:sp>
      <p:sp>
        <p:nvSpPr>
          <p:cNvPr id="2049" name="Leva puščica 2048"/>
          <p:cNvSpPr/>
          <p:nvPr/>
        </p:nvSpPr>
        <p:spPr>
          <a:xfrm>
            <a:off x="8725988" y="5119477"/>
            <a:ext cx="2521131" cy="10331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>
                <a:solidFill>
                  <a:schemeClr val="bg1"/>
                </a:solidFill>
              </a:rPr>
              <a:t>Ustno reši nalogo.</a:t>
            </a:r>
            <a:endParaRPr lang="sl-SI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5546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4" grpId="0" animBg="1"/>
      <p:bldP spid="28" grpId="0"/>
      <p:bldP spid="35" grpId="0"/>
      <p:bldP spid="25" grpId="0" animBg="1"/>
      <p:bldP spid="20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7446" y="110223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sl-SI" sz="4400" b="1" dirty="0" smtClean="0">
                <a:solidFill>
                  <a:srgbClr val="FF0000"/>
                </a:solidFill>
              </a:rPr>
              <a:t>Kako izračunamo del, če poznamo celoto?</a:t>
            </a:r>
            <a:endParaRPr lang="sl-SI" sz="4400" b="1" dirty="0">
              <a:solidFill>
                <a:srgbClr val="FF0000"/>
              </a:solidFill>
            </a:endParaRP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6E82999C-A9BB-4536-881B-2C8DE4ADBD63}"/>
              </a:ext>
            </a:extLst>
          </p:cNvPr>
          <p:cNvSpPr txBox="1"/>
          <p:nvPr/>
        </p:nvSpPr>
        <p:spPr>
          <a:xfrm>
            <a:off x="408822" y="1456512"/>
            <a:ext cx="11243247" cy="13234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l-SI" sz="4000" b="1" dirty="0" smtClean="0">
                <a:latin typeface="Calibri"/>
                <a:cs typeface="Calibri"/>
              </a:rPr>
              <a:t>Mama ima v košari </a:t>
            </a:r>
            <a:r>
              <a:rPr lang="sl-SI" sz="4000" b="1" u="sng" dirty="0">
                <a:latin typeface="Calibri"/>
                <a:cs typeface="Calibri"/>
              </a:rPr>
              <a:t>1</a:t>
            </a:r>
            <a:r>
              <a:rPr lang="sl-SI" sz="4000" b="1" u="sng" dirty="0" smtClean="0">
                <a:latin typeface="Calibri"/>
                <a:cs typeface="Calibri"/>
              </a:rPr>
              <a:t>0 jabolk</a:t>
            </a:r>
            <a:r>
              <a:rPr lang="sl-SI" sz="4000" b="1" dirty="0" smtClean="0">
                <a:latin typeface="Calibri"/>
                <a:cs typeface="Calibri"/>
              </a:rPr>
              <a:t>. Za pripravo sladice jih je porabila </a:t>
            </a:r>
            <a:r>
              <a:rPr lang="sl-SI" sz="4000" b="1" u="sng" dirty="0" smtClean="0">
                <a:latin typeface="Calibri"/>
                <a:cs typeface="Calibri"/>
              </a:rPr>
              <a:t>eno polovico</a:t>
            </a:r>
            <a:r>
              <a:rPr lang="sl-SI" sz="4000" b="1" dirty="0" smtClean="0">
                <a:latin typeface="Calibri"/>
                <a:cs typeface="Calibri"/>
              </a:rPr>
              <a:t>. </a:t>
            </a:r>
            <a:r>
              <a:rPr lang="sl-SI" sz="4000" b="1" u="sng" dirty="0" smtClean="0">
                <a:latin typeface="Calibri"/>
                <a:cs typeface="Calibri"/>
              </a:rPr>
              <a:t>Koliko jabolk je porabila?</a:t>
            </a:r>
          </a:p>
        </p:txBody>
      </p:sp>
      <p:sp>
        <p:nvSpPr>
          <p:cNvPr id="5" name="TextBox 11">
            <a:extLst>
              <a:ext uri="{FF2B5EF4-FFF2-40B4-BE49-F238E27FC236}">
                <a16:creationId xmlns:a16="http://schemas.microsoft.com/office/drawing/2014/main" id="{95D4159A-6D1A-437D-B26C-7E011E2033AD}"/>
              </a:ext>
            </a:extLst>
          </p:cNvPr>
          <p:cNvSpPr txBox="1"/>
          <p:nvPr/>
        </p:nvSpPr>
        <p:spPr>
          <a:xfrm>
            <a:off x="20931" y="3894491"/>
            <a:ext cx="164668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u="sng" dirty="0">
                <a:latin typeface="Comic Sans MS"/>
              </a:rPr>
              <a:t>RAČUN</a:t>
            </a:r>
            <a:r>
              <a:rPr lang="en-US" sz="2800" b="1" u="sng" dirty="0"/>
              <a:t>: </a:t>
            </a: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1654656" y="3531748"/>
            <a:ext cx="879496" cy="7548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r>
              <a:rPr lang="sl-SI" altLang="sl-SI" sz="2000" b="1" u="sng" dirty="0">
                <a:solidFill>
                  <a:schemeClr val="bg1"/>
                </a:solidFill>
              </a:rPr>
              <a:t>1</a:t>
            </a:r>
            <a:br>
              <a:rPr lang="sl-SI" altLang="sl-SI" sz="2000" b="1" u="sng" dirty="0">
                <a:solidFill>
                  <a:schemeClr val="bg1"/>
                </a:solidFill>
              </a:rPr>
            </a:br>
            <a:r>
              <a:rPr lang="sl-SI" altLang="sl-SI" sz="20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" name="TextBox 13">
            <a:extLst>
              <a:ext uri="{FF2B5EF4-FFF2-40B4-BE49-F238E27FC236}">
                <a16:creationId xmlns:a16="http://schemas.microsoft.com/office/drawing/2014/main" id="{F1AB1C99-B607-457E-BC26-946EF3F20BE7}"/>
              </a:ext>
            </a:extLst>
          </p:cNvPr>
          <p:cNvSpPr txBox="1"/>
          <p:nvPr/>
        </p:nvSpPr>
        <p:spPr>
          <a:xfrm>
            <a:off x="2536016" y="3626583"/>
            <a:ext cx="2541602" cy="646331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l-SI" sz="3600" b="1" dirty="0" smtClean="0">
                <a:solidFill>
                  <a:schemeClr val="bg1"/>
                </a:solidFill>
              </a:rPr>
              <a:t>od 10 =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PoljeZBesedilom 7"/>
          <p:cNvSpPr txBox="1"/>
          <p:nvPr/>
        </p:nvSpPr>
        <p:spPr>
          <a:xfrm>
            <a:off x="801886" y="5038405"/>
            <a:ext cx="110485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sl-SI" dirty="0" smtClean="0"/>
              <a:t>ULOMEK</a:t>
            </a:r>
            <a:endParaRPr lang="sl-SI" dirty="0"/>
          </a:p>
        </p:txBody>
      </p:sp>
      <p:cxnSp>
        <p:nvCxnSpPr>
          <p:cNvPr id="9" name="Raven puščični povezovalnik 8"/>
          <p:cNvCxnSpPr/>
          <p:nvPr/>
        </p:nvCxnSpPr>
        <p:spPr>
          <a:xfrm flipV="1">
            <a:off x="1503440" y="4272914"/>
            <a:ext cx="398910" cy="589865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7">
            <a:extLst>
              <a:ext uri="{FF2B5EF4-FFF2-40B4-BE49-F238E27FC236}">
                <a16:creationId xmlns:a16="http://schemas.microsoft.com/office/drawing/2014/main" id="{96A08E62-F063-434E-B9BD-677D44DD619D}"/>
              </a:ext>
            </a:extLst>
          </p:cNvPr>
          <p:cNvSpPr txBox="1"/>
          <p:nvPr/>
        </p:nvSpPr>
        <p:spPr>
          <a:xfrm>
            <a:off x="408822" y="5681582"/>
            <a:ext cx="8558215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sl-SI" sz="2400" b="1" u="sng" dirty="0" smtClean="0">
                <a:latin typeface="Comic Sans MS"/>
              </a:rPr>
              <a:t>ODGOVOR</a:t>
            </a:r>
            <a:r>
              <a:rPr lang="sl-SI" sz="2400" b="1" dirty="0" smtClean="0">
                <a:latin typeface="Comic Sans MS"/>
              </a:rPr>
              <a:t>:</a:t>
            </a:r>
            <a:r>
              <a:rPr lang="sl-SI" sz="3200" b="1" dirty="0"/>
              <a:t> </a:t>
            </a:r>
            <a:r>
              <a:rPr lang="sl-SI" sz="3200" b="1" dirty="0" smtClean="0"/>
              <a:t>Mama je za pripravo sladice  porabila 5 jabolk. </a:t>
            </a:r>
            <a:endParaRPr lang="en-US" sz="3200" b="1" dirty="0"/>
          </a:p>
        </p:txBody>
      </p:sp>
      <p:sp>
        <p:nvSpPr>
          <p:cNvPr id="11" name="Pravokotnik 10"/>
          <p:cNvSpPr/>
          <p:nvPr/>
        </p:nvSpPr>
        <p:spPr>
          <a:xfrm>
            <a:off x="2787446" y="5223071"/>
            <a:ext cx="1175460" cy="4134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dirty="0" smtClean="0"/>
              <a:t>CELOTA</a:t>
            </a:r>
            <a:endParaRPr lang="sl-SI" sz="2000" dirty="0"/>
          </a:p>
        </p:txBody>
      </p:sp>
      <p:cxnSp>
        <p:nvCxnSpPr>
          <p:cNvPr id="12" name="Raven puščični povezovalnik 11"/>
          <p:cNvCxnSpPr/>
          <p:nvPr/>
        </p:nvCxnSpPr>
        <p:spPr>
          <a:xfrm flipH="1" flipV="1">
            <a:off x="3615240" y="4207418"/>
            <a:ext cx="28279" cy="977245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avokotnik 13"/>
          <p:cNvSpPr/>
          <p:nvPr/>
        </p:nvSpPr>
        <p:spPr>
          <a:xfrm>
            <a:off x="4410239" y="5207874"/>
            <a:ext cx="1533526" cy="3997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/>
              <a:t>?</a:t>
            </a:r>
            <a:r>
              <a:rPr lang="sl-SI" dirty="0" smtClean="0"/>
              <a:t> DEL CELOTE</a:t>
            </a:r>
            <a:endParaRPr lang="sl-SI" dirty="0"/>
          </a:p>
        </p:txBody>
      </p:sp>
      <p:cxnSp>
        <p:nvCxnSpPr>
          <p:cNvPr id="15" name="Raven puščični povezovalnik 14"/>
          <p:cNvCxnSpPr/>
          <p:nvPr/>
        </p:nvCxnSpPr>
        <p:spPr>
          <a:xfrm flipH="1" flipV="1">
            <a:off x="4678880" y="4257977"/>
            <a:ext cx="337553" cy="804129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esna puščica 16"/>
          <p:cNvSpPr/>
          <p:nvPr/>
        </p:nvSpPr>
        <p:spPr>
          <a:xfrm>
            <a:off x="5455341" y="3662255"/>
            <a:ext cx="488424" cy="49384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8" name="PoljeZBesedilom 17"/>
          <p:cNvSpPr txBox="1"/>
          <p:nvPr/>
        </p:nvSpPr>
        <p:spPr>
          <a:xfrm>
            <a:off x="2126281" y="4713545"/>
            <a:ext cx="1474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rgbClr val="FF0000"/>
                </a:solidFill>
              </a:rPr>
              <a:t>1. DELIM</a:t>
            </a:r>
            <a:endParaRPr lang="sl-SI" sz="2800" dirty="0">
              <a:solidFill>
                <a:srgbClr val="FF0000"/>
              </a:solidFill>
            </a:endParaRPr>
          </a:p>
        </p:txBody>
      </p:sp>
      <p:sp>
        <p:nvSpPr>
          <p:cNvPr id="19" name="PoljeZBesedilom 18"/>
          <p:cNvSpPr txBox="1"/>
          <p:nvPr/>
        </p:nvSpPr>
        <p:spPr>
          <a:xfrm>
            <a:off x="2033950" y="2691623"/>
            <a:ext cx="19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rgbClr val="FF0000"/>
                </a:solidFill>
              </a:rPr>
              <a:t>2. MNOŽIM</a:t>
            </a:r>
            <a:endParaRPr lang="sl-SI" sz="2800" dirty="0">
              <a:solidFill>
                <a:srgbClr val="FF0000"/>
              </a:solidFill>
            </a:endParaRPr>
          </a:p>
        </p:txBody>
      </p:sp>
      <p:sp>
        <p:nvSpPr>
          <p:cNvPr id="22" name="PoljeZBesedilom 21"/>
          <p:cNvSpPr txBox="1"/>
          <p:nvPr/>
        </p:nvSpPr>
        <p:spPr>
          <a:xfrm>
            <a:off x="6321488" y="3662255"/>
            <a:ext cx="3606284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l-SI" sz="3200" b="1" dirty="0" smtClean="0">
                <a:solidFill>
                  <a:schemeClr val="bg1"/>
                </a:solidFill>
              </a:rPr>
              <a:t>(10:2 )∙1= 5∙</a:t>
            </a:r>
            <a:r>
              <a:rPr lang="sl-SI" sz="3200" b="1" dirty="0">
                <a:solidFill>
                  <a:schemeClr val="bg1"/>
                </a:solidFill>
              </a:rPr>
              <a:t>1</a:t>
            </a:r>
            <a:r>
              <a:rPr lang="sl-SI" sz="3200" b="1" dirty="0" smtClean="0">
                <a:solidFill>
                  <a:schemeClr val="bg1"/>
                </a:solidFill>
              </a:rPr>
              <a:t>= </a:t>
            </a:r>
            <a:r>
              <a:rPr lang="sl-SI" sz="3200" b="1" dirty="0" smtClean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3" name="Levo ukrivljena puščica 22"/>
          <p:cNvSpPr/>
          <p:nvPr/>
        </p:nvSpPr>
        <p:spPr>
          <a:xfrm rot="5400000">
            <a:off x="2493849" y="3669678"/>
            <a:ext cx="554268" cy="1629748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25" name="Navzdol ukrivljena puščica 24"/>
          <p:cNvSpPr/>
          <p:nvPr/>
        </p:nvSpPr>
        <p:spPr>
          <a:xfrm>
            <a:off x="2094404" y="3083626"/>
            <a:ext cx="1712413" cy="578629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27" name="PoljeZBesedilom 26"/>
          <p:cNvSpPr txBox="1"/>
          <p:nvPr/>
        </p:nvSpPr>
        <p:spPr>
          <a:xfrm>
            <a:off x="4184540" y="3580092"/>
            <a:ext cx="770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b="1" dirty="0" smtClean="0">
                <a:solidFill>
                  <a:srgbClr val="FF0000"/>
                </a:solidFill>
              </a:rPr>
              <a:t>5</a:t>
            </a:r>
            <a:endParaRPr lang="sl-SI" sz="4000" b="1" dirty="0">
              <a:solidFill>
                <a:srgbClr val="FF0000"/>
              </a:solidFill>
            </a:endParaRPr>
          </a:p>
        </p:txBody>
      </p:sp>
      <p:sp>
        <p:nvSpPr>
          <p:cNvPr id="29" name="PoljeZBesedilom 28"/>
          <p:cNvSpPr txBox="1"/>
          <p:nvPr/>
        </p:nvSpPr>
        <p:spPr>
          <a:xfrm>
            <a:off x="9103223" y="4349145"/>
            <a:ext cx="29130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u="sng" dirty="0" smtClean="0"/>
              <a:t>KAKO REŠIMO BESEDILNO NALOGO?</a:t>
            </a:r>
          </a:p>
          <a:p>
            <a:pPr marL="342900" indent="-342900">
              <a:buAutoNum type="arabicPeriod"/>
            </a:pPr>
            <a:r>
              <a:rPr lang="sl-SI" b="1" dirty="0" smtClean="0"/>
              <a:t>Podčrtamo podatke.</a:t>
            </a:r>
          </a:p>
          <a:p>
            <a:pPr marL="342900" indent="-342900">
              <a:buAutoNum type="arabicPeriod"/>
            </a:pPr>
            <a:r>
              <a:rPr lang="sl-SI" b="1" dirty="0" smtClean="0"/>
              <a:t>Podčrtamo vprašanje.</a:t>
            </a:r>
          </a:p>
          <a:p>
            <a:pPr marL="342900" indent="-342900">
              <a:buAutoNum type="arabicPeriod"/>
            </a:pPr>
            <a:r>
              <a:rPr lang="sl-SI" b="1" dirty="0" smtClean="0"/>
              <a:t>Zapišemo račun.</a:t>
            </a:r>
          </a:p>
          <a:p>
            <a:pPr marL="342900" indent="-342900">
              <a:buAutoNum type="arabicPeriod"/>
            </a:pPr>
            <a:r>
              <a:rPr lang="sl-SI" b="1" dirty="0" smtClean="0"/>
              <a:t>Zapišemo odgovor.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34563969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 animBg="1"/>
      <p:bldP spid="7" grpId="0" animBg="1"/>
      <p:bldP spid="8" grpId="0" animBg="1"/>
      <p:bldP spid="10" grpId="0"/>
      <p:bldP spid="11" grpId="0" animBg="1"/>
      <p:bldP spid="14" grpId="0" animBg="1"/>
      <p:bldP spid="17" grpId="0" animBg="1"/>
      <p:bldP spid="18" grpId="0"/>
      <p:bldP spid="19" grpId="0"/>
      <p:bldP spid="22" grpId="0" animBg="1"/>
      <p:bldP spid="23" grpId="0" animBg="1"/>
      <p:bldP spid="25" grpId="0" animBg="1"/>
      <p:bldP spid="27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08383" y="0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sl-SI" sz="4400" b="1" dirty="0" smtClean="0">
                <a:solidFill>
                  <a:srgbClr val="FF0000"/>
                </a:solidFill>
              </a:rPr>
              <a:t>Kako izračunamo celoto, če poznamo del celote?</a:t>
            </a:r>
            <a:endParaRPr lang="sl-SI" sz="4400" b="1" dirty="0">
              <a:solidFill>
                <a:srgbClr val="FF0000"/>
              </a:solidFill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6E82999C-A9BB-4536-881B-2C8DE4ADBD63}"/>
              </a:ext>
            </a:extLst>
          </p:cNvPr>
          <p:cNvSpPr txBox="1"/>
          <p:nvPr/>
        </p:nvSpPr>
        <p:spPr>
          <a:xfrm>
            <a:off x="366297" y="1347945"/>
            <a:ext cx="11318927" cy="13234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l-SI" sz="4000" b="1" dirty="0">
                <a:latin typeface="Calibri"/>
                <a:cs typeface="Calibri"/>
              </a:rPr>
              <a:t>V </a:t>
            </a:r>
            <a:r>
              <a:rPr lang="sl-SI" sz="4000" b="1" dirty="0" smtClean="0">
                <a:latin typeface="Calibri"/>
                <a:cs typeface="Calibri"/>
              </a:rPr>
              <a:t>skodelici </a:t>
            </a:r>
            <a:r>
              <a:rPr lang="sl-SI" sz="4000" b="1" dirty="0">
                <a:latin typeface="Calibri"/>
                <a:cs typeface="Calibri"/>
              </a:rPr>
              <a:t>je </a:t>
            </a:r>
            <a:r>
              <a:rPr lang="sl-SI" sz="4000" b="1" dirty="0" smtClean="0">
                <a:latin typeface="Calibri"/>
                <a:cs typeface="Calibri"/>
              </a:rPr>
              <a:t>10</a:t>
            </a:r>
            <a:r>
              <a:rPr lang="sl-SI" sz="4000" b="1" u="sng" dirty="0" smtClean="0">
                <a:latin typeface="Calibri"/>
                <a:cs typeface="Calibri"/>
              </a:rPr>
              <a:t> </a:t>
            </a:r>
            <a:r>
              <a:rPr lang="sl-SI" sz="4000" b="1" u="sng" dirty="0">
                <a:latin typeface="Calibri"/>
                <a:cs typeface="Calibri"/>
              </a:rPr>
              <a:t>lešnikov</a:t>
            </a:r>
            <a:r>
              <a:rPr lang="sl-SI" sz="4000" b="1" dirty="0">
                <a:latin typeface="Calibri"/>
                <a:cs typeface="Calibri"/>
              </a:rPr>
              <a:t>, kar predstavlja </a:t>
            </a:r>
            <a:r>
              <a:rPr lang="sl-SI" sz="4000" b="1" u="sng" dirty="0" smtClean="0">
                <a:latin typeface="Calibri"/>
                <a:cs typeface="Calibri"/>
              </a:rPr>
              <a:t>eno polovico vseh</a:t>
            </a:r>
            <a:r>
              <a:rPr lang="sl-SI" sz="4000" b="1" dirty="0" smtClean="0">
                <a:latin typeface="Calibri"/>
                <a:cs typeface="Calibri"/>
              </a:rPr>
              <a:t> </a:t>
            </a:r>
            <a:r>
              <a:rPr lang="sl-SI" sz="4000" b="1" dirty="0">
                <a:latin typeface="Calibri"/>
                <a:cs typeface="Calibri"/>
              </a:rPr>
              <a:t>lešnikov. </a:t>
            </a:r>
            <a:r>
              <a:rPr lang="sl-SI" sz="4000" b="1" u="sng" dirty="0">
                <a:latin typeface="Calibri"/>
                <a:cs typeface="Calibri"/>
              </a:rPr>
              <a:t>Koliko je vseh lešnikov?</a:t>
            </a:r>
          </a:p>
        </p:txBody>
      </p:sp>
      <p:sp>
        <p:nvSpPr>
          <p:cNvPr id="4" name="TextBox 11">
            <a:extLst>
              <a:ext uri="{FF2B5EF4-FFF2-40B4-BE49-F238E27FC236}">
                <a16:creationId xmlns:a16="http://schemas.microsoft.com/office/drawing/2014/main" id="{95D4159A-6D1A-437D-B26C-7E011E2033AD}"/>
              </a:ext>
            </a:extLst>
          </p:cNvPr>
          <p:cNvSpPr txBox="1"/>
          <p:nvPr/>
        </p:nvSpPr>
        <p:spPr>
          <a:xfrm>
            <a:off x="169316" y="3453892"/>
            <a:ext cx="157830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u="sng" dirty="0">
                <a:latin typeface="Comic Sans MS"/>
              </a:rPr>
              <a:t>RAČUN</a:t>
            </a:r>
            <a:r>
              <a:rPr lang="en-US" sz="2800" b="1" u="sng" dirty="0" smtClean="0"/>
              <a:t>:</a:t>
            </a:r>
            <a:endParaRPr lang="en-US" sz="2800" b="1" u="sng" dirty="0"/>
          </a:p>
        </p:txBody>
      </p:sp>
      <p:sp>
        <p:nvSpPr>
          <p:cNvPr id="6" name="TextBox 13">
            <a:extLst>
              <a:ext uri="{FF2B5EF4-FFF2-40B4-BE49-F238E27FC236}">
                <a16:creationId xmlns:a16="http://schemas.microsoft.com/office/drawing/2014/main" id="{F1AB1C99-B607-457E-BC26-946EF3F20BE7}"/>
              </a:ext>
            </a:extLst>
          </p:cNvPr>
          <p:cNvSpPr txBox="1"/>
          <p:nvPr/>
        </p:nvSpPr>
        <p:spPr>
          <a:xfrm>
            <a:off x="2588086" y="3392240"/>
            <a:ext cx="3290817" cy="584775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od______</a:t>
            </a:r>
            <a:r>
              <a:rPr lang="en-US" sz="3200" b="1" dirty="0">
                <a:solidFill>
                  <a:schemeClr val="bg1"/>
                </a:solidFill>
              </a:rPr>
              <a:t> </a:t>
            </a:r>
            <a:r>
              <a:rPr lang="en-US" sz="3200" b="1" dirty="0" smtClean="0">
                <a:solidFill>
                  <a:schemeClr val="bg1"/>
                </a:solidFill>
              </a:rPr>
              <a:t>  =</a:t>
            </a:r>
            <a:r>
              <a:rPr lang="en-US" sz="3200" b="1" dirty="0">
                <a:solidFill>
                  <a:schemeClr val="bg1"/>
                </a:solidFill>
              </a:rPr>
              <a:t>  </a:t>
            </a:r>
            <a:r>
              <a:rPr lang="sl-SI" sz="3200" b="1" dirty="0">
                <a:solidFill>
                  <a:schemeClr val="bg1"/>
                </a:solidFill>
              </a:rPr>
              <a:t>1</a:t>
            </a:r>
            <a:r>
              <a:rPr lang="sl-SI" sz="3200" b="1" dirty="0" smtClean="0">
                <a:solidFill>
                  <a:schemeClr val="bg1"/>
                </a:solidFill>
              </a:rPr>
              <a:t>0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8613528" y="4437427"/>
            <a:ext cx="29130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u="sng" dirty="0"/>
              <a:t>Ne pozabi:</a:t>
            </a:r>
          </a:p>
          <a:p>
            <a:r>
              <a:rPr lang="sl-SI" b="1" u="sng" dirty="0" smtClean="0"/>
              <a:t>KAKO REŠIMO BESEDILNO NALOGO?</a:t>
            </a:r>
          </a:p>
          <a:p>
            <a:pPr marL="342900" indent="-342900">
              <a:buAutoNum type="arabicPeriod"/>
            </a:pPr>
            <a:r>
              <a:rPr lang="sl-SI" b="1" dirty="0" smtClean="0"/>
              <a:t>Podčrtamo podatke.</a:t>
            </a:r>
          </a:p>
          <a:p>
            <a:pPr marL="342900" indent="-342900">
              <a:buAutoNum type="arabicPeriod"/>
            </a:pPr>
            <a:r>
              <a:rPr lang="sl-SI" b="1" dirty="0" smtClean="0"/>
              <a:t>Podčrtamo vprašanje.</a:t>
            </a:r>
          </a:p>
          <a:p>
            <a:pPr marL="342900" indent="-342900">
              <a:buAutoNum type="arabicPeriod"/>
            </a:pPr>
            <a:r>
              <a:rPr lang="sl-SI" b="1" dirty="0" smtClean="0"/>
              <a:t>Zapišemo račun.</a:t>
            </a:r>
          </a:p>
          <a:p>
            <a:pPr marL="342900" indent="-342900">
              <a:buAutoNum type="arabicPeriod"/>
            </a:pPr>
            <a:r>
              <a:rPr lang="sl-SI" b="1" dirty="0" smtClean="0"/>
              <a:t>Zapišemo odgovor.</a:t>
            </a:r>
            <a:endParaRPr lang="sl-SI" b="1" dirty="0"/>
          </a:p>
        </p:txBody>
      </p:sp>
      <p:cxnSp>
        <p:nvCxnSpPr>
          <p:cNvPr id="9" name="Raven puščični povezovalnik 8"/>
          <p:cNvCxnSpPr/>
          <p:nvPr/>
        </p:nvCxnSpPr>
        <p:spPr>
          <a:xfrm flipH="1" flipV="1">
            <a:off x="4201913" y="3804243"/>
            <a:ext cx="207741" cy="1152021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en puščični povezovalnik 10"/>
          <p:cNvCxnSpPr/>
          <p:nvPr/>
        </p:nvCxnSpPr>
        <p:spPr>
          <a:xfrm flipH="1" flipV="1">
            <a:off x="5484689" y="3715502"/>
            <a:ext cx="648357" cy="1329505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ravokotnik 12"/>
          <p:cNvSpPr/>
          <p:nvPr/>
        </p:nvSpPr>
        <p:spPr>
          <a:xfrm>
            <a:off x="3218624" y="4994604"/>
            <a:ext cx="1410789" cy="56170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dirty="0" smtClean="0"/>
              <a:t>? </a:t>
            </a:r>
            <a:r>
              <a:rPr lang="sl-SI" sz="2000" dirty="0" smtClean="0"/>
              <a:t>CELOTA</a:t>
            </a:r>
            <a:endParaRPr lang="sl-SI" sz="2000" dirty="0"/>
          </a:p>
        </p:txBody>
      </p:sp>
      <p:sp>
        <p:nvSpPr>
          <p:cNvPr id="14" name="Pravokotnik 13"/>
          <p:cNvSpPr/>
          <p:nvPr/>
        </p:nvSpPr>
        <p:spPr>
          <a:xfrm>
            <a:off x="5878903" y="4946190"/>
            <a:ext cx="1485135" cy="45980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DEL CELOTE</a:t>
            </a:r>
            <a:endParaRPr lang="sl-SI" dirty="0"/>
          </a:p>
        </p:txBody>
      </p:sp>
      <p:cxnSp>
        <p:nvCxnSpPr>
          <p:cNvPr id="16" name="Raven puščični povezovalnik 15"/>
          <p:cNvCxnSpPr/>
          <p:nvPr/>
        </p:nvCxnSpPr>
        <p:spPr>
          <a:xfrm flipV="1">
            <a:off x="1736761" y="4311670"/>
            <a:ext cx="417645" cy="826127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oljeZBesedilom 16"/>
          <p:cNvSpPr txBox="1"/>
          <p:nvPr/>
        </p:nvSpPr>
        <p:spPr>
          <a:xfrm>
            <a:off x="901068" y="5082441"/>
            <a:ext cx="110485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sl-SI" dirty="0" smtClean="0"/>
              <a:t>ULOMEK</a:t>
            </a:r>
            <a:endParaRPr lang="sl-SI" dirty="0"/>
          </a:p>
        </p:txBody>
      </p:sp>
      <p:sp>
        <p:nvSpPr>
          <p:cNvPr id="34" name="PoljeZBesedilom 33"/>
          <p:cNvSpPr txBox="1"/>
          <p:nvPr/>
        </p:nvSpPr>
        <p:spPr>
          <a:xfrm>
            <a:off x="2841592" y="4452214"/>
            <a:ext cx="1994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rgbClr val="FF0000"/>
                </a:solidFill>
              </a:rPr>
              <a:t>2. MNOŽIM</a:t>
            </a:r>
            <a:endParaRPr lang="sl-SI" sz="2800" dirty="0">
              <a:solidFill>
                <a:srgbClr val="FF0000"/>
              </a:solidFill>
            </a:endParaRPr>
          </a:p>
        </p:txBody>
      </p:sp>
      <p:sp>
        <p:nvSpPr>
          <p:cNvPr id="36" name="TextBox 17">
            <a:extLst>
              <a:ext uri="{FF2B5EF4-FFF2-40B4-BE49-F238E27FC236}">
                <a16:creationId xmlns:a16="http://schemas.microsoft.com/office/drawing/2014/main" id="{96A08E62-F063-434E-B9BD-677D44DD619D}"/>
              </a:ext>
            </a:extLst>
          </p:cNvPr>
          <p:cNvSpPr txBox="1"/>
          <p:nvPr/>
        </p:nvSpPr>
        <p:spPr>
          <a:xfrm>
            <a:off x="2002720" y="5860891"/>
            <a:ext cx="522817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sl-SI" sz="2400" b="1" u="sng" dirty="0" smtClean="0">
                <a:latin typeface="Comic Sans MS"/>
              </a:rPr>
              <a:t>ODGOVOR: </a:t>
            </a:r>
            <a:r>
              <a:rPr lang="sl-SI" sz="3200" dirty="0"/>
              <a:t>Vseh lešnikov je </a:t>
            </a:r>
            <a:r>
              <a:rPr lang="sl-SI" sz="3200" dirty="0" smtClean="0"/>
              <a:t>20</a:t>
            </a:r>
            <a:r>
              <a:rPr lang="sl-SI" sz="3200" dirty="0"/>
              <a:t>. </a:t>
            </a:r>
          </a:p>
        </p:txBody>
      </p:sp>
      <p:sp>
        <p:nvSpPr>
          <p:cNvPr id="37" name="Rectangle 18"/>
          <p:cNvSpPr>
            <a:spLocks noChangeArrowheads="1"/>
          </p:cNvSpPr>
          <p:nvPr/>
        </p:nvSpPr>
        <p:spPr bwMode="auto">
          <a:xfrm>
            <a:off x="1717725" y="3298578"/>
            <a:ext cx="879496" cy="7548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r>
              <a:rPr lang="sl-SI" altLang="sl-SI" sz="2000" b="1" u="sng" dirty="0">
                <a:solidFill>
                  <a:schemeClr val="bg1"/>
                </a:solidFill>
              </a:rPr>
              <a:t>1</a:t>
            </a:r>
            <a:br>
              <a:rPr lang="sl-SI" altLang="sl-SI" sz="2000" b="1" u="sng" dirty="0">
                <a:solidFill>
                  <a:schemeClr val="bg1"/>
                </a:solidFill>
              </a:rPr>
            </a:br>
            <a:r>
              <a:rPr lang="sl-SI" altLang="sl-SI" sz="20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9" name="PoljeZBesedilom 38"/>
          <p:cNvSpPr txBox="1"/>
          <p:nvPr/>
        </p:nvSpPr>
        <p:spPr>
          <a:xfrm>
            <a:off x="3142538" y="2844441"/>
            <a:ext cx="1474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rgbClr val="FF0000"/>
                </a:solidFill>
              </a:rPr>
              <a:t>1. DELIM</a:t>
            </a:r>
            <a:endParaRPr lang="sl-SI" sz="2800" dirty="0">
              <a:solidFill>
                <a:srgbClr val="FF0000"/>
              </a:solidFill>
            </a:endParaRPr>
          </a:p>
        </p:txBody>
      </p:sp>
      <p:sp>
        <p:nvSpPr>
          <p:cNvPr id="40" name="Desna puščica 39"/>
          <p:cNvSpPr/>
          <p:nvPr/>
        </p:nvSpPr>
        <p:spPr>
          <a:xfrm>
            <a:off x="6133046" y="3453892"/>
            <a:ext cx="488424" cy="49384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1" name="PoljeZBesedilom 40"/>
          <p:cNvSpPr txBox="1"/>
          <p:nvPr/>
        </p:nvSpPr>
        <p:spPr>
          <a:xfrm>
            <a:off x="6781536" y="3409129"/>
            <a:ext cx="3930007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l-SI" sz="3200" b="1" dirty="0" smtClean="0">
                <a:solidFill>
                  <a:schemeClr val="bg1"/>
                </a:solidFill>
              </a:rPr>
              <a:t>(10:1)∙2= 10∙2= </a:t>
            </a:r>
            <a:r>
              <a:rPr lang="sl-SI" sz="3200" b="1" dirty="0" smtClean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46" name="Navzgor ukrivljena puščica 45"/>
          <p:cNvSpPr/>
          <p:nvPr/>
        </p:nvSpPr>
        <p:spPr>
          <a:xfrm>
            <a:off x="2474221" y="3893855"/>
            <a:ext cx="2963073" cy="622165"/>
          </a:xfrm>
          <a:prstGeom prst="curved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47" name="Navzgor ukrivljena puščica 46"/>
          <p:cNvSpPr/>
          <p:nvPr/>
        </p:nvSpPr>
        <p:spPr>
          <a:xfrm rot="10800000">
            <a:off x="2199051" y="2818355"/>
            <a:ext cx="2963073" cy="622165"/>
          </a:xfrm>
          <a:prstGeom prst="curved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53" name="PoljeZBesedilom 52"/>
          <p:cNvSpPr txBox="1"/>
          <p:nvPr/>
        </p:nvSpPr>
        <p:spPr>
          <a:xfrm>
            <a:off x="3467582" y="3356771"/>
            <a:ext cx="716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b="1" dirty="0">
                <a:solidFill>
                  <a:srgbClr val="FF0000"/>
                </a:solidFill>
              </a:rPr>
              <a:t>2</a:t>
            </a:r>
            <a:r>
              <a:rPr lang="sl-SI" sz="3200" b="1" dirty="0" smtClean="0">
                <a:solidFill>
                  <a:srgbClr val="FF0000"/>
                </a:solidFill>
              </a:rPr>
              <a:t>0</a:t>
            </a:r>
            <a:endParaRPr lang="sl-SI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5832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6" grpId="0" animBg="1"/>
      <p:bldP spid="7" grpId="0"/>
      <p:bldP spid="13" grpId="0" animBg="1"/>
      <p:bldP spid="14" grpId="0" animBg="1"/>
      <p:bldP spid="17" grpId="0" animBg="1"/>
      <p:bldP spid="34" grpId="0"/>
      <p:bldP spid="36" grpId="0"/>
      <p:bldP spid="37" grpId="0" animBg="1"/>
      <p:bldP spid="39" grpId="0"/>
      <p:bldP spid="40" grpId="0" animBg="1"/>
      <p:bldP spid="41" grpId="0" animBg="1"/>
      <p:bldP spid="46" grpId="0" animBg="1"/>
      <p:bldP spid="47" grpId="0" animBg="1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48304139"/>
              </p:ext>
            </p:extLst>
          </p:nvPr>
        </p:nvGraphicFramePr>
        <p:xfrm>
          <a:off x="121024" y="94130"/>
          <a:ext cx="11779623" cy="6508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lipsa 3"/>
          <p:cNvSpPr/>
          <p:nvPr/>
        </p:nvSpPr>
        <p:spPr>
          <a:xfrm>
            <a:off x="10288280" y="2802421"/>
            <a:ext cx="1846217" cy="12847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dirty="0" smtClean="0"/>
              <a:t>ZAPIS</a:t>
            </a:r>
          </a:p>
          <a:p>
            <a:pPr algn="ctr"/>
            <a:r>
              <a:rPr lang="sl-SI" sz="2000" dirty="0" smtClean="0"/>
              <a:t>V ZVEZEK</a:t>
            </a:r>
            <a:endParaRPr lang="sl-SI" sz="2000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5739" y="279801"/>
            <a:ext cx="4908176" cy="1173361"/>
          </a:xfrm>
          <a:prstGeom prst="rect">
            <a:avLst/>
          </a:prstGeom>
        </p:spPr>
      </p:pic>
      <p:sp>
        <p:nvSpPr>
          <p:cNvPr id="8" name="PoljeZBesedilom 7"/>
          <p:cNvSpPr txBox="1"/>
          <p:nvPr/>
        </p:nvSpPr>
        <p:spPr>
          <a:xfrm>
            <a:off x="255494" y="1617763"/>
            <a:ext cx="1212477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chemeClr val="bg1"/>
                </a:solidFill>
              </a:rPr>
              <a:t>CELOTA</a:t>
            </a:r>
            <a:endParaRPr lang="sl-SI" b="1" dirty="0">
              <a:solidFill>
                <a:schemeClr val="bg1"/>
              </a:solidFill>
            </a:endParaRPr>
          </a:p>
        </p:txBody>
      </p:sp>
      <p:sp>
        <p:nvSpPr>
          <p:cNvPr id="9" name="PoljeZBesedilom 8"/>
          <p:cNvSpPr txBox="1"/>
          <p:nvPr/>
        </p:nvSpPr>
        <p:spPr>
          <a:xfrm>
            <a:off x="1627095" y="1617762"/>
            <a:ext cx="1230406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chemeClr val="bg1"/>
                </a:solidFill>
              </a:rPr>
              <a:t>POLOVICA</a:t>
            </a:r>
            <a:endParaRPr lang="sl-SI" b="1" dirty="0">
              <a:solidFill>
                <a:schemeClr val="bg1"/>
              </a:solidFill>
            </a:endParaRPr>
          </a:p>
        </p:txBody>
      </p:sp>
      <p:sp>
        <p:nvSpPr>
          <p:cNvPr id="10" name="PoljeZBesedilom 9"/>
          <p:cNvSpPr txBox="1"/>
          <p:nvPr/>
        </p:nvSpPr>
        <p:spPr>
          <a:xfrm>
            <a:off x="3016625" y="1617762"/>
            <a:ext cx="1230406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chemeClr val="bg1"/>
                </a:solidFill>
              </a:rPr>
              <a:t>ČETRTINA</a:t>
            </a:r>
            <a:endParaRPr lang="sl-SI" b="1" dirty="0">
              <a:solidFill>
                <a:schemeClr val="bg1"/>
              </a:solidFill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4406155" y="1617762"/>
            <a:ext cx="1230406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chemeClr val="bg1"/>
                </a:solidFill>
              </a:rPr>
              <a:t>OSMINA</a:t>
            </a:r>
            <a:endParaRPr lang="sl-SI" b="1" dirty="0">
              <a:solidFill>
                <a:schemeClr val="bg1"/>
              </a:solidFill>
            </a:endParaRPr>
          </a:p>
        </p:txBody>
      </p:sp>
      <p:pic>
        <p:nvPicPr>
          <p:cNvPr id="13" name="Slika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12592" y="279801"/>
            <a:ext cx="3510518" cy="1729500"/>
          </a:xfrm>
          <a:prstGeom prst="rect">
            <a:avLst/>
          </a:prstGeom>
        </p:spPr>
      </p:pic>
      <p:pic>
        <p:nvPicPr>
          <p:cNvPr id="15" name="Slika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2570" y="4395614"/>
            <a:ext cx="4359018" cy="749873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38751" y="5453841"/>
            <a:ext cx="4669941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7622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/>
          <a:lstStyle/>
          <a:p>
            <a:r>
              <a:rPr lang="sl-SI" b="1" dirty="0" smtClean="0"/>
              <a:t>Ali znamo? Poglejmo še nekaj primerov.</a:t>
            </a:r>
            <a:endParaRPr lang="sl-SI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oljeZBesedilom 2"/>
              <p:cNvSpPr txBox="1"/>
              <p:nvPr/>
            </p:nvSpPr>
            <p:spPr>
              <a:xfrm>
                <a:off x="1141413" y="1889558"/>
                <a:ext cx="5050969" cy="4869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sl-SI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sl-SI" sz="2800" dirty="0" smtClean="0"/>
                  <a:t> od 6 = _1__, ker je </a:t>
                </a:r>
                <a:r>
                  <a:rPr lang="sl-SI" sz="2800" b="1" dirty="0" smtClean="0"/>
                  <a:t>6:6∙1=1 </a:t>
                </a:r>
              </a:p>
              <a:p>
                <a:endParaRPr lang="sl-SI" sz="28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sl-SI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sl-SI" sz="2800" dirty="0" smtClean="0"/>
                  <a:t> od 14 = ____, ker je </a:t>
                </a:r>
              </a:p>
              <a:p>
                <a:endParaRPr lang="sl-SI" sz="280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sl-SI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sl-SI" sz="2800" dirty="0" smtClean="0"/>
                  <a:t> od 16 = ____, ker je</a:t>
                </a:r>
              </a:p>
              <a:p>
                <a:endParaRPr lang="sl-SI" sz="280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sl-SI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sl-SI" sz="2800" dirty="0"/>
                  <a:t> od </a:t>
                </a:r>
                <a:r>
                  <a:rPr lang="sl-SI" sz="2800" dirty="0" smtClean="0"/>
                  <a:t>27 = </a:t>
                </a:r>
                <a:r>
                  <a:rPr lang="sl-SI" sz="2800" dirty="0"/>
                  <a:t>____, ker je</a:t>
                </a:r>
              </a:p>
              <a:p>
                <a:endParaRPr lang="sl-SI" sz="2800" dirty="0" smtClean="0"/>
              </a:p>
              <a:p>
                <a14:m>
                  <m:oMath xmlns:m="http://schemas.openxmlformats.org/officeDocument/2006/math">
                    <m:r>
                      <a:rPr lang="sl-SI" sz="2800" b="0" i="1" smtClean="0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sl-SI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sl-SI" sz="2800" dirty="0" smtClean="0"/>
                  <a:t> od 40 = _____, ker je </a:t>
                </a:r>
                <a:endParaRPr lang="sl-SI" sz="2800" dirty="0"/>
              </a:p>
            </p:txBody>
          </p:sp>
        </mc:Choice>
        <mc:Fallback xmlns="">
          <p:sp>
            <p:nvSpPr>
              <p:cNvPr id="3" name="PoljeZBesedilom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413" y="1889558"/>
                <a:ext cx="5050969" cy="4869923"/>
              </a:xfrm>
              <a:prstGeom prst="rect">
                <a:avLst/>
              </a:prstGeom>
              <a:blipFill>
                <a:blip r:embed="rId2"/>
                <a:stretch>
                  <a:fillRect b="-626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PoljeZBesedilom 59"/>
          <p:cNvSpPr txBox="1"/>
          <p:nvPr/>
        </p:nvSpPr>
        <p:spPr>
          <a:xfrm>
            <a:off x="1299900" y="1364516"/>
            <a:ext cx="3056709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sl-SI" sz="2400" dirty="0" smtClean="0"/>
              <a:t>Izračunaj DEL CELOTE: </a:t>
            </a:r>
            <a:endParaRPr lang="sl-SI" sz="2400" dirty="0"/>
          </a:p>
        </p:txBody>
      </p:sp>
      <p:sp>
        <p:nvSpPr>
          <p:cNvPr id="61" name="PoljeZBesedilom 60"/>
          <p:cNvSpPr txBox="1"/>
          <p:nvPr/>
        </p:nvSpPr>
        <p:spPr>
          <a:xfrm>
            <a:off x="7310844" y="1364516"/>
            <a:ext cx="2538549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sl-SI" sz="2400" dirty="0" smtClean="0"/>
              <a:t>Izračunaj CELOTO:</a:t>
            </a:r>
            <a:endParaRPr lang="sl-SI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PoljeZBesedilom 94"/>
              <p:cNvSpPr txBox="1"/>
              <p:nvPr/>
            </p:nvSpPr>
            <p:spPr>
              <a:xfrm>
                <a:off x="6192382" y="1889558"/>
                <a:ext cx="4959532" cy="5144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sl-SI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sl-SI" sz="2800" dirty="0" smtClean="0"/>
                  <a:t> od </a:t>
                </a:r>
                <a:r>
                  <a:rPr lang="sl-SI" sz="2800" u="sng" dirty="0" smtClean="0"/>
                  <a:t>21</a:t>
                </a:r>
                <a:r>
                  <a:rPr lang="sl-SI" sz="2800" dirty="0" smtClean="0"/>
                  <a:t>___ = 3, ker je 3∙7:1=21</a:t>
                </a:r>
              </a:p>
              <a:p>
                <a:endParaRPr lang="sl-SI" sz="280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sl-SI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4 </m:t>
                        </m:r>
                      </m:den>
                    </m:f>
                  </m:oMath>
                </a14:m>
                <a:r>
                  <a:rPr lang="sl-SI" sz="2800" dirty="0" smtClean="0"/>
                  <a:t>od ______ = 3, ker je</a:t>
                </a:r>
              </a:p>
              <a:p>
                <a:endParaRPr lang="sl-SI" sz="280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sl-SI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sl-SI" sz="2800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sl-SI" sz="2800" dirty="0"/>
                  <a:t>od ______ = 5</a:t>
                </a:r>
                <a:r>
                  <a:rPr lang="sl-SI" sz="2800" dirty="0" smtClean="0"/>
                  <a:t>, </a:t>
                </a:r>
                <a:r>
                  <a:rPr lang="sl-SI" sz="2800" dirty="0"/>
                  <a:t>ker je</a:t>
                </a:r>
              </a:p>
              <a:p>
                <a:endParaRPr lang="sl-SI" sz="28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sl-SI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sl-SI" sz="2800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sl-SI" sz="2800" dirty="0"/>
                  <a:t>od ______ = </a:t>
                </a:r>
                <a:r>
                  <a:rPr lang="sl-SI" sz="2800" dirty="0" smtClean="0"/>
                  <a:t>9, </a:t>
                </a:r>
                <a:r>
                  <a:rPr lang="sl-SI" sz="2800" dirty="0"/>
                  <a:t>ker </a:t>
                </a:r>
                <a:r>
                  <a:rPr lang="sl-SI" sz="2800" dirty="0" smtClean="0"/>
                  <a:t>je</a:t>
                </a:r>
              </a:p>
              <a:p>
                <a:endParaRPr lang="sl-SI" sz="2800" dirty="0"/>
              </a:p>
              <a:p>
                <a:r>
                  <a:rPr lang="sl-SI" sz="2800" dirty="0" smtClean="0"/>
                  <a:t>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sl-SI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sl-SI" sz="2800" dirty="0" smtClean="0"/>
                  <a:t> od _____ = 12, ker je </a:t>
                </a: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95" name="PoljeZBesedilom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382" y="1889558"/>
                <a:ext cx="4959532" cy="5144742"/>
              </a:xfrm>
              <a:prstGeom prst="rect">
                <a:avLst/>
              </a:prstGeom>
              <a:blipFill>
                <a:blip r:embed="rId3"/>
                <a:stretch>
                  <a:fillRect l="-2583" r="-1476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Elipsa 95"/>
          <p:cNvSpPr/>
          <p:nvPr/>
        </p:nvSpPr>
        <p:spPr>
          <a:xfrm>
            <a:off x="10228805" y="722158"/>
            <a:ext cx="1846217" cy="12847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dirty="0" smtClean="0"/>
              <a:t>ZAPIS</a:t>
            </a:r>
          </a:p>
          <a:p>
            <a:pPr algn="ctr"/>
            <a:r>
              <a:rPr lang="sl-SI" sz="2000" dirty="0" smtClean="0"/>
              <a:t>V ZVEZEK</a:t>
            </a:r>
            <a:endParaRPr lang="sl-SI" sz="2000" dirty="0"/>
          </a:p>
        </p:txBody>
      </p:sp>
      <p:sp>
        <p:nvSpPr>
          <p:cNvPr id="4" name="Zaobljeni pravokotnik 3"/>
          <p:cNvSpPr/>
          <p:nvPr/>
        </p:nvSpPr>
        <p:spPr>
          <a:xfrm>
            <a:off x="10106592" y="5003075"/>
            <a:ext cx="1846217" cy="14891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>
                <a:solidFill>
                  <a:schemeClr val="bg1"/>
                </a:solidFill>
              </a:rPr>
              <a:t>Rešitve bomo preverili po</a:t>
            </a:r>
          </a:p>
          <a:p>
            <a:pPr algn="ctr"/>
            <a:r>
              <a:rPr lang="sl-SI" b="1" dirty="0" err="1" smtClean="0">
                <a:solidFill>
                  <a:schemeClr val="bg1"/>
                </a:solidFill>
              </a:rPr>
              <a:t>Teamsu</a:t>
            </a:r>
            <a:r>
              <a:rPr lang="sl-SI" b="1" dirty="0" smtClean="0">
                <a:solidFill>
                  <a:schemeClr val="bg1"/>
                </a:solidFill>
              </a:rPr>
              <a:t>. </a:t>
            </a:r>
            <a:endParaRPr lang="sl-SI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6008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323703" y="692332"/>
            <a:ext cx="9923418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sl-SI" b="1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Natančno preberi, dobro razmisli, izračunaj in odgovori. Nariši tudi skico</a:t>
            </a:r>
            <a:r>
              <a:rPr lang="sl-SI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50000"/>
              </a:lnSpc>
              <a:spcAft>
                <a:spcPts val="0"/>
              </a:spcAft>
              <a:tabLst>
                <a:tab pos="228600" algn="l"/>
              </a:tabLst>
            </a:pPr>
            <a:endParaRPr lang="sl-SI" b="1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  <a:tabLst>
                <a:tab pos="685800" algn="l"/>
              </a:tabLst>
            </a:pPr>
            <a:r>
              <a:rPr lang="sl-SI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Marjetka </a:t>
            </a:r>
            <a:r>
              <a:rPr lang="sl-SI" b="1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 imela 36 nalepk. Četrtino jih je dala Tini, šestino Maji, devetino pa Angelci.</a:t>
            </a:r>
            <a:endParaRPr lang="sl-SI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sl-SI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l-SI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sl-SI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Koliko </a:t>
            </a:r>
            <a:r>
              <a:rPr lang="sl-SI" b="1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nalepk je dobila vsaka deklica?</a:t>
            </a:r>
            <a:endParaRPr lang="sl-SI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sl-SI" b="1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Rač.:</a:t>
            </a:r>
            <a:endParaRPr lang="sl-SI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sl-SI" b="1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l-SI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sl-SI" b="1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Odg.: __________________________________________________________________________</a:t>
            </a:r>
            <a:endParaRPr lang="sl-SI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sl-SI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Koliko </a:t>
            </a:r>
            <a:r>
              <a:rPr lang="sl-SI" b="1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nalepk je ostalo Marjetki?</a:t>
            </a:r>
            <a:endParaRPr lang="sl-SI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sl-SI" b="1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Rač.:</a:t>
            </a:r>
            <a:endParaRPr lang="sl-SI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sl-SI" b="1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l-SI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sl-SI" b="1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Odg.: __________________________________________________________________________</a:t>
            </a:r>
            <a:endParaRPr lang="sl-SI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aobljeni pravokotnik 2"/>
          <p:cNvSpPr/>
          <p:nvPr/>
        </p:nvSpPr>
        <p:spPr>
          <a:xfrm>
            <a:off x="8294914" y="2076994"/>
            <a:ext cx="3513909" cy="19463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b="1" dirty="0" smtClean="0"/>
              <a:t>Prostor za skico:</a:t>
            </a:r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/>
          </a:p>
        </p:txBody>
      </p:sp>
      <p:sp>
        <p:nvSpPr>
          <p:cNvPr id="4" name="Elipsa 3"/>
          <p:cNvSpPr/>
          <p:nvPr/>
        </p:nvSpPr>
        <p:spPr>
          <a:xfrm>
            <a:off x="9960429" y="137161"/>
            <a:ext cx="2050869" cy="11103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>
                <a:solidFill>
                  <a:schemeClr val="bg1"/>
                </a:solidFill>
              </a:rPr>
              <a:t>Dodatna naloga</a:t>
            </a:r>
            <a:endParaRPr lang="sl-SI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8426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431074" y="418012"/>
            <a:ext cx="8987246" cy="5878532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sl-SI" dirty="0"/>
          </a:p>
          <a:p>
            <a:endParaRPr lang="sl-SI" dirty="0" smtClean="0"/>
          </a:p>
          <a:p>
            <a:r>
              <a:rPr lang="sl-SI" sz="4000" dirty="0" smtClean="0">
                <a:solidFill>
                  <a:srgbClr val="002060"/>
                </a:solidFill>
              </a:rPr>
              <a:t>Reši naloge v DZ, str.  58 – 65</a:t>
            </a:r>
          </a:p>
          <a:p>
            <a:pPr algn="ctr"/>
            <a:endParaRPr lang="sl-SI" sz="4000" dirty="0">
              <a:solidFill>
                <a:srgbClr val="002060"/>
              </a:solidFill>
            </a:endParaRPr>
          </a:p>
          <a:p>
            <a:r>
              <a:rPr lang="sl-SI" sz="4000" dirty="0" smtClean="0"/>
              <a:t>Če </a:t>
            </a:r>
            <a:r>
              <a:rPr lang="sl-SI" sz="4000" dirty="0"/>
              <a:t>kaj ne boš vedel/-a, vprašaj učiteljico</a:t>
            </a:r>
            <a:r>
              <a:rPr lang="sl-SI" sz="4000" dirty="0" smtClean="0"/>
              <a:t>.</a:t>
            </a:r>
          </a:p>
          <a:p>
            <a:r>
              <a:rPr lang="sl-SI" sz="4000" dirty="0" smtClean="0"/>
              <a:t> </a:t>
            </a:r>
            <a:endParaRPr lang="sl-SI" sz="4000" dirty="0"/>
          </a:p>
          <a:p>
            <a:r>
              <a:rPr lang="sl-SI" sz="4000" dirty="0"/>
              <a:t>VELIKO USPEHOV PRI REŠEVANJU</a:t>
            </a:r>
            <a:r>
              <a:rPr lang="sl-SI" sz="4000" dirty="0" smtClean="0"/>
              <a:t>!</a:t>
            </a:r>
          </a:p>
          <a:p>
            <a:endParaRPr lang="sl-SI" sz="4000" dirty="0"/>
          </a:p>
          <a:p>
            <a:r>
              <a:rPr lang="sl-SI" sz="4000" dirty="0" smtClean="0"/>
              <a:t>Dodatno: </a:t>
            </a:r>
            <a:r>
              <a:rPr lang="sl-SI" sz="2400" dirty="0" smtClean="0">
                <a:solidFill>
                  <a:srgbClr val="002060"/>
                </a:solidFill>
              </a:rPr>
              <a:t>interaktivne naloge o delih celote na spodnji povezavi.</a:t>
            </a:r>
          </a:p>
          <a:p>
            <a:r>
              <a:rPr lang="sl-SI" sz="2400" dirty="0">
                <a:solidFill>
                  <a:srgbClr val="002060"/>
                </a:solidFill>
                <a:hlinkClick r:id="rId2"/>
              </a:rPr>
              <a:t>https://</a:t>
            </a:r>
            <a:r>
              <a:rPr lang="sl-SI" sz="2400" dirty="0" smtClean="0">
                <a:solidFill>
                  <a:srgbClr val="002060"/>
                </a:solidFill>
                <a:hlinkClick r:id="rId2"/>
              </a:rPr>
              <a:t>interaktivne-vaje.si/matematika/deli_celote/deli_celote_1.html</a:t>
            </a:r>
            <a:r>
              <a:rPr lang="sl-SI" sz="2400" dirty="0" smtClean="0">
                <a:solidFill>
                  <a:srgbClr val="002060"/>
                </a:solidFill>
              </a:rPr>
              <a:t> </a:t>
            </a:r>
          </a:p>
          <a:p>
            <a:endParaRPr lang="sl-SI" dirty="0"/>
          </a:p>
          <a:p>
            <a:endParaRPr lang="sl-SI" dirty="0"/>
          </a:p>
        </p:txBody>
      </p:sp>
      <p:sp>
        <p:nvSpPr>
          <p:cNvPr id="3" name="AutoShape 4" descr="REŠITVE SKUPNIH NALOG ZA PONOVITEV (peti teden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251" y="2355123"/>
            <a:ext cx="2525122" cy="2425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1857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zj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Vezje</Template>
  <TotalTime>3029</TotalTime>
  <Words>382</Words>
  <Application>Microsoft Office PowerPoint</Application>
  <PresentationFormat>Širokozaslonsko</PresentationFormat>
  <Paragraphs>120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8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7" baseType="lpstr">
      <vt:lpstr>Arial</vt:lpstr>
      <vt:lpstr>Calibri</vt:lpstr>
      <vt:lpstr>Cambria Math</vt:lpstr>
      <vt:lpstr>Century Gothic</vt:lpstr>
      <vt:lpstr>Comic Sans MS</vt:lpstr>
      <vt:lpstr>Times New Roman</vt:lpstr>
      <vt:lpstr>Trebuchet MS</vt:lpstr>
      <vt:lpstr>Tw Cen MT</vt:lpstr>
      <vt:lpstr>Vezje</vt:lpstr>
      <vt:lpstr>DELI CELOTE 2. del</vt:lpstr>
      <vt:lpstr>PowerPointova predstavitev</vt:lpstr>
      <vt:lpstr>Kako izračunamo del, če poznamo celoto?</vt:lpstr>
      <vt:lpstr>Kako izračunamo celoto, če poznamo del celote?</vt:lpstr>
      <vt:lpstr>PowerPointova predstavitev</vt:lpstr>
      <vt:lpstr>Ali znamo? Poglejmo še nekaj primerov.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 CELOTE</dc:title>
  <dc:creator>mojca vidmar</dc:creator>
  <cp:lastModifiedBy>osrj</cp:lastModifiedBy>
  <cp:revision>78</cp:revision>
  <dcterms:created xsi:type="dcterms:W3CDTF">2020-12-01T09:09:23Z</dcterms:created>
  <dcterms:modified xsi:type="dcterms:W3CDTF">2021-01-20T23:50:55Z</dcterms:modified>
</cp:coreProperties>
</file>