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7" r:id="rId1"/>
  </p:sldMasterIdLst>
  <p:sldIdLst>
    <p:sldId id="256" r:id="rId2"/>
    <p:sldId id="288" r:id="rId3"/>
    <p:sldId id="284" r:id="rId4"/>
    <p:sldId id="290" r:id="rId5"/>
    <p:sldId id="283" r:id="rId6"/>
    <p:sldId id="291" r:id="rId7"/>
    <p:sldId id="287" r:id="rId8"/>
    <p:sldId id="28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48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14EDC0-4697-467D-B218-087F4F1A6B58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3A6A7844-F728-4617-884A-F7088F444C27}">
      <dgm:prSet phldrT="[besedilo]" custT="1"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sl-SI" sz="2400" dirty="0" smtClean="0"/>
        </a:p>
        <a:p>
          <a:r>
            <a:rPr lang="sl-SI" sz="2400" b="1" dirty="0" smtClean="0"/>
            <a:t>RAČUNANJE </a:t>
          </a:r>
        </a:p>
        <a:p>
          <a:r>
            <a:rPr lang="sl-SI" sz="2400" b="1" dirty="0" smtClean="0"/>
            <a:t>Z DELI </a:t>
          </a:r>
          <a:r>
            <a:rPr lang="sl-SI" sz="2400" b="1" dirty="0" smtClean="0"/>
            <a:t>CELOTE</a:t>
          </a:r>
        </a:p>
        <a:p>
          <a:r>
            <a:rPr lang="sl-SI" sz="2400" dirty="0" smtClean="0"/>
            <a:t> </a:t>
          </a:r>
          <a:endParaRPr lang="sl-SI" sz="1800" dirty="0"/>
        </a:p>
      </dgm:t>
    </dgm:pt>
    <dgm:pt modelId="{EA4A51CD-AEBC-4215-B173-66A0B2372253}" type="parTrans" cxnId="{85780524-8959-4B7E-A5C6-9EC96B1BD7D8}">
      <dgm:prSet/>
      <dgm:spPr/>
      <dgm:t>
        <a:bodyPr/>
        <a:lstStyle/>
        <a:p>
          <a:endParaRPr lang="sl-SI"/>
        </a:p>
      </dgm:t>
    </dgm:pt>
    <dgm:pt modelId="{88A4DF0C-8AE8-4944-A648-DC1FABEA5322}" type="sibTrans" cxnId="{85780524-8959-4B7E-A5C6-9EC96B1BD7D8}">
      <dgm:prSet/>
      <dgm:spPr/>
      <dgm:t>
        <a:bodyPr/>
        <a:lstStyle/>
        <a:p>
          <a:endParaRPr lang="sl-SI"/>
        </a:p>
      </dgm:t>
    </dgm:pt>
    <dgm:pt modelId="{4917929A-E772-4C09-AE12-DC6370481D39}">
      <dgm:prSet phldrT="[besedilo]" custT="1"/>
      <dgm:spPr>
        <a:solidFill>
          <a:srgbClr val="7030A0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sl-SI" sz="2500" dirty="0" smtClean="0"/>
            <a:t>Računanje </a:t>
          </a:r>
          <a:r>
            <a:rPr lang="sl-SI" sz="2500" b="1" dirty="0" smtClean="0"/>
            <a:t>CELOTE</a:t>
          </a:r>
          <a:r>
            <a:rPr lang="sl-SI" sz="2500" dirty="0" smtClean="0"/>
            <a:t>,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sl-SI" sz="2500" dirty="0" smtClean="0"/>
            <a:t>če je znan del celote</a:t>
          </a:r>
          <a:endParaRPr lang="sl-SI" sz="2500" dirty="0"/>
        </a:p>
      </dgm:t>
    </dgm:pt>
    <dgm:pt modelId="{4752CF43-C290-4A61-A413-6C75EE0D768E}" type="parTrans" cxnId="{D64E43A8-4482-4AD5-8080-1B03FA554DB6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sl-SI"/>
        </a:p>
      </dgm:t>
    </dgm:pt>
    <dgm:pt modelId="{F2384B02-BFFB-4819-B143-B3F98C0532C8}" type="sibTrans" cxnId="{D64E43A8-4482-4AD5-8080-1B03FA554DB6}">
      <dgm:prSet/>
      <dgm:spPr/>
      <dgm:t>
        <a:bodyPr/>
        <a:lstStyle/>
        <a:p>
          <a:endParaRPr lang="sl-SI"/>
        </a:p>
      </dgm:t>
    </dgm:pt>
    <dgm:pt modelId="{84E517E0-0545-469B-B496-876B05A29E4C}">
      <dgm:prSet phldrT="[besedilo]" custT="1"/>
      <dgm:spPr>
        <a:solidFill>
          <a:srgbClr val="002060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sl-SI" sz="2500" dirty="0" smtClean="0"/>
            <a:t>Računanje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sl-SI" sz="2500" b="1" dirty="0" smtClean="0"/>
            <a:t>DELA CELOTE</a:t>
          </a:r>
          <a:r>
            <a:rPr lang="sl-SI" sz="2500" dirty="0" smtClean="0"/>
            <a:t>, če je znana celota</a:t>
          </a:r>
          <a:endParaRPr lang="sl-SI" sz="2500" dirty="0"/>
        </a:p>
      </dgm:t>
    </dgm:pt>
    <dgm:pt modelId="{144A180B-6686-4ADF-A3D8-087C8CFCE1C6}" type="parTrans" cxnId="{91836A93-2CE3-4AE3-9A54-41E13C133BEF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sl-SI"/>
        </a:p>
      </dgm:t>
    </dgm:pt>
    <dgm:pt modelId="{26E509F4-1DD4-4988-B5AE-492BB79903F5}" type="sibTrans" cxnId="{91836A93-2CE3-4AE3-9A54-41E13C133BEF}">
      <dgm:prSet/>
      <dgm:spPr/>
      <dgm:t>
        <a:bodyPr/>
        <a:lstStyle/>
        <a:p>
          <a:endParaRPr lang="sl-SI"/>
        </a:p>
      </dgm:t>
    </dgm:pt>
    <mc:AlternateContent xmlns:mc="http://schemas.openxmlformats.org/markup-compatibility/2006" xmlns:a14="http://schemas.microsoft.com/office/drawing/2010/main">
      <mc:Choice Requires="a14">
        <dgm:pt modelId="{767EC9E5-C4A9-42DC-9955-E02747C0CB58}">
          <dgm:prSet/>
          <dgm:spPr/>
          <dgm:t>
            <a:bodyPr/>
            <a:lstStyle/>
            <a:p>
              <a:endParaRPr lang="sl-SI"/>
            </a:p>
          </dgm:t>
        </dgm:pt>
      </mc:Choice>
      <mc:Fallback xmlns="">
        <dgm:pt modelId="{767EC9E5-C4A9-42DC-9955-E02747C0CB58}">
          <dgm:prSet/>
          <dgm:spPr/>
          <dgm:t>
            <a:bodyPr/>
            <a:lstStyle/>
            <a:p>
              <a:r>
                <a:rPr lang="sl-SI" b="0" i="0" smtClean="0">
                  <a:latin typeface="Cambria Math" panose="02040503050406030204" pitchFamily="18" charset="0"/>
                </a:rPr>
                <a:t>1</a:t>
              </a:r>
              <a:r>
                <a:rPr lang="sl-SI" b="0" i="0" smtClean="0">
                  <a:latin typeface="Cambria Math" panose="02040503050406030204" pitchFamily="18" charset="0"/>
                </a:rPr>
                <a:t>/</a:t>
              </a:r>
              <a:r>
                <a:rPr lang="sl-SI" b="0" i="0" smtClean="0">
                  <a:latin typeface="Cambria Math" panose="02040503050406030204" pitchFamily="18" charset="0"/>
                </a:rPr>
                <a:t>6</a:t>
              </a:r>
              <a:r>
                <a:rPr lang="sl-SI" dirty="0" smtClean="0"/>
                <a:t> od 60 = ____, ker je</a:t>
              </a:r>
            </a:p>
          </dgm:t>
        </dgm:pt>
      </mc:Fallback>
    </mc:AlternateContent>
    <dgm:pt modelId="{210B3C44-F740-4AAB-9502-873191D71269}" type="parTrans" cxnId="{B5D37CAC-6C38-4152-9650-B9E354A30048}">
      <dgm:prSet/>
      <dgm:spPr/>
      <dgm:t>
        <a:bodyPr/>
        <a:lstStyle/>
        <a:p>
          <a:endParaRPr lang="sl-SI"/>
        </a:p>
      </dgm:t>
    </dgm:pt>
    <dgm:pt modelId="{04FA242F-6158-4E71-8DCC-A4B71A26DDD6}" type="sibTrans" cxnId="{B5D37CAC-6C38-4152-9650-B9E354A30048}">
      <dgm:prSet/>
      <dgm:spPr/>
      <dgm:t>
        <a:bodyPr/>
        <a:lstStyle/>
        <a:p>
          <a:endParaRPr lang="sl-SI"/>
        </a:p>
      </dgm:t>
    </dgm:pt>
    <mc:AlternateContent xmlns:mc="http://schemas.openxmlformats.org/markup-compatibility/2006" xmlns:a14="http://schemas.microsoft.com/office/drawing/2010/main">
      <mc:Choice Requires="a14">
        <dgm:pt modelId="{8BC312FC-3099-4DA4-BA35-CD3F3E5B7E69}">
          <dgm:prSet/>
          <dgm:spPr/>
          <dgm:t>
            <a:bodyPr/>
            <a:lstStyle/>
            <a:p>
              <a:endParaRPr lang="sl-SI"/>
            </a:p>
          </dgm:t>
        </dgm:pt>
      </mc:Choice>
      <mc:Fallback xmlns="">
        <dgm:pt modelId="{8BC312FC-3099-4DA4-BA35-CD3F3E5B7E69}">
          <dgm:prSet/>
          <dgm:spPr/>
          <dgm:t>
            <a:bodyPr/>
            <a:lstStyle/>
            <a:p>
              <a:r>
                <a:rPr lang="sl-SI" b="0" i="0" smtClean="0">
                  <a:latin typeface="Cambria Math" panose="02040503050406030204" pitchFamily="18" charset="0"/>
                </a:rPr>
                <a:t>1</a:t>
              </a:r>
              <a:r>
                <a:rPr lang="sl-SI" b="0" i="0" smtClean="0">
                  <a:latin typeface="Cambria Math" panose="02040503050406030204" pitchFamily="18" charset="0"/>
                </a:rPr>
                <a:t>/</a:t>
              </a:r>
              <a:r>
                <a:rPr lang="sl-SI" b="0" i="0" smtClean="0">
                  <a:latin typeface="Cambria Math" panose="02040503050406030204" pitchFamily="18" charset="0"/>
                </a:rPr>
                <a:t>6</a:t>
              </a:r>
              <a:r>
                <a:rPr lang="sl-SI" dirty="0" smtClean="0"/>
                <a:t> od 60 = ____, ker je</a:t>
              </a:r>
            </a:p>
          </dgm:t>
        </dgm:pt>
      </mc:Fallback>
    </mc:AlternateContent>
    <dgm:pt modelId="{FE7318E3-E4FA-4750-ADF3-5E15DA5C0521}" type="parTrans" cxnId="{E2DFB00E-9726-40D9-BF9B-BC92B7855804}">
      <dgm:prSet/>
      <dgm:spPr/>
      <dgm:t>
        <a:bodyPr/>
        <a:lstStyle/>
        <a:p>
          <a:endParaRPr lang="sl-SI"/>
        </a:p>
      </dgm:t>
    </dgm:pt>
    <dgm:pt modelId="{839A5F89-733A-4BFB-BA7D-8F5ED6CE5BE4}" type="sibTrans" cxnId="{E2DFB00E-9726-40D9-BF9B-BC92B7855804}">
      <dgm:prSet/>
      <dgm:spPr/>
      <dgm:t>
        <a:bodyPr/>
        <a:lstStyle/>
        <a:p>
          <a:endParaRPr lang="sl-SI"/>
        </a:p>
      </dgm:t>
    </dgm:pt>
    <mc:AlternateContent xmlns:mc="http://schemas.openxmlformats.org/markup-compatibility/2006" xmlns:a14="http://schemas.microsoft.com/office/drawing/2010/main">
      <mc:Choice Requires="a14">
        <dgm:pt modelId="{0F3BFEBF-CBD9-4569-A365-AD22CC28D238}">
          <dgm:prSet/>
          <dgm:spPr/>
          <dgm:t>
            <a:bodyPr/>
            <a:lstStyle/>
            <a:p>
              <a:endParaRPr lang="sl-SI"/>
            </a:p>
          </dgm:t>
        </dgm:pt>
      </mc:Choice>
      <mc:Fallback xmlns="">
        <dgm:pt modelId="{0F3BFEBF-CBD9-4569-A365-AD22CC28D238}">
          <dgm:prSet/>
          <dgm:spPr/>
          <dgm:t>
            <a:bodyPr/>
            <a:lstStyle/>
            <a:p>
              <a:r>
                <a:rPr lang="sl-SI" b="0" i="0" smtClean="0">
                  <a:latin typeface="Cambria Math" panose="02040503050406030204" pitchFamily="18" charset="0"/>
                </a:rPr>
                <a:t>1</a:t>
              </a:r>
              <a:r>
                <a:rPr lang="sl-SI" b="0" i="0" smtClean="0">
                  <a:latin typeface="Cambria Math" panose="02040503050406030204" pitchFamily="18" charset="0"/>
                </a:rPr>
                <a:t>/</a:t>
              </a:r>
              <a:r>
                <a:rPr lang="sl-SI" b="0" i="0" smtClean="0">
                  <a:latin typeface="Cambria Math" panose="02040503050406030204" pitchFamily="18" charset="0"/>
                </a:rPr>
                <a:t>6</a:t>
              </a:r>
              <a:r>
                <a:rPr lang="sl-SI" dirty="0" smtClean="0"/>
                <a:t> od 60 = ____, ker je </a:t>
              </a:r>
              <a:endParaRPr lang="sl-SI"/>
            </a:p>
          </dgm:t>
        </dgm:pt>
      </mc:Fallback>
    </mc:AlternateContent>
    <dgm:pt modelId="{3663C69E-6BC4-4ACA-A021-FDE7B5676121}" type="parTrans" cxnId="{35FE34EA-451E-4BFF-B730-008653114046}">
      <dgm:prSet/>
      <dgm:spPr/>
      <dgm:t>
        <a:bodyPr/>
        <a:lstStyle/>
        <a:p>
          <a:endParaRPr lang="sl-SI"/>
        </a:p>
      </dgm:t>
    </dgm:pt>
    <dgm:pt modelId="{4F131745-713F-45D5-9E6D-382F5C2840F2}" type="sibTrans" cxnId="{35FE34EA-451E-4BFF-B730-008653114046}">
      <dgm:prSet/>
      <dgm:spPr/>
      <dgm:t>
        <a:bodyPr/>
        <a:lstStyle/>
        <a:p>
          <a:endParaRPr lang="sl-SI"/>
        </a:p>
      </dgm:t>
    </dgm:pt>
    <dgm:pt modelId="{F3447CC1-DEA5-49F6-8B89-D20261A0D895}">
      <dgm:prSet/>
      <dgm:spPr/>
      <dgm:t>
        <a:bodyPr/>
        <a:lstStyle/>
        <a:p>
          <a:endParaRPr lang="sl-SI"/>
        </a:p>
      </dgm:t>
    </dgm:pt>
    <dgm:pt modelId="{50390F1A-DBB8-49A7-8FF3-BA7CD7362A1B}" type="parTrans" cxnId="{94D43629-97DD-4997-93AD-FA2BC54C9ED1}">
      <dgm:prSet/>
      <dgm:spPr/>
      <dgm:t>
        <a:bodyPr/>
        <a:lstStyle/>
        <a:p>
          <a:endParaRPr lang="sl-SI"/>
        </a:p>
      </dgm:t>
    </dgm:pt>
    <dgm:pt modelId="{1B80A3DA-C78A-4144-9C65-27115AB03AE2}" type="sibTrans" cxnId="{94D43629-97DD-4997-93AD-FA2BC54C9ED1}">
      <dgm:prSet/>
      <dgm:spPr/>
      <dgm:t>
        <a:bodyPr/>
        <a:lstStyle/>
        <a:p>
          <a:endParaRPr lang="sl-SI"/>
        </a:p>
      </dgm:t>
    </dgm:pt>
    <mc:AlternateContent xmlns:mc="http://schemas.openxmlformats.org/markup-compatibility/2006" xmlns:a14="http://schemas.microsoft.com/office/drawing/2010/main">
      <mc:Choice Requires="a14">
        <dgm:pt modelId="{7FD53E1E-07E0-47E1-BF0B-D484B193335E}">
          <dgm:prSet/>
          <dgm:spPr/>
          <dgm:t>
            <a:bodyPr/>
            <a:lstStyle/>
            <a:p>
              <a:endParaRPr lang="sl-SI"/>
            </a:p>
          </dgm:t>
        </dgm:pt>
      </mc:Choice>
      <mc:Fallback xmlns="">
        <dgm:pt modelId="{7FD53E1E-07E0-47E1-BF0B-D484B193335E}">
          <dgm:prSet/>
          <dgm:spPr/>
          <dgm:t>
            <a:bodyPr/>
            <a:lstStyle/>
            <a:p>
              <a:r>
                <a:rPr lang="sl-SI" b="0" i="0" smtClean="0">
                  <a:latin typeface="Cambria Math" panose="02040503050406030204" pitchFamily="18" charset="0"/>
                </a:rPr>
                <a:t>1</a:t>
              </a:r>
              <a:r>
                <a:rPr lang="sl-SI" b="0" i="0" smtClean="0">
                  <a:latin typeface="Cambria Math" panose="02040503050406030204" pitchFamily="18" charset="0"/>
                </a:rPr>
                <a:t>/</a:t>
              </a:r>
              <a:r>
                <a:rPr lang="sl-SI" b="0" i="0" smtClean="0">
                  <a:latin typeface="Cambria Math" panose="02040503050406030204" pitchFamily="18" charset="0"/>
                </a:rPr>
                <a:t>6</a:t>
              </a:r>
              <a:r>
                <a:rPr lang="sl-SI" dirty="0" smtClean="0"/>
                <a:t> od 6 = ____, ker je 6:6=1 </a:t>
              </a:r>
            </a:p>
          </dgm:t>
        </dgm:pt>
      </mc:Fallback>
    </mc:AlternateContent>
    <dgm:pt modelId="{4366359F-E7D7-426D-A92A-79840DD733C8}" type="parTrans" cxnId="{70C8D918-82D5-46BC-B86F-1E66BD219CAC}">
      <dgm:prSet/>
      <dgm:spPr/>
      <dgm:t>
        <a:bodyPr/>
        <a:lstStyle/>
        <a:p>
          <a:endParaRPr lang="sl-SI"/>
        </a:p>
      </dgm:t>
    </dgm:pt>
    <dgm:pt modelId="{B23DB3DE-AE92-4496-BBFC-9E50E047B9FE}" type="sibTrans" cxnId="{70C8D918-82D5-46BC-B86F-1E66BD219CAC}">
      <dgm:prSet/>
      <dgm:spPr/>
      <dgm:t>
        <a:bodyPr/>
        <a:lstStyle/>
        <a:p>
          <a:endParaRPr lang="sl-SI"/>
        </a:p>
      </dgm:t>
    </dgm:pt>
    <dgm:pt modelId="{7AB48409-17D2-4248-A84E-9F99FD95C474}">
      <dgm:prSet/>
      <dgm:spPr/>
      <dgm:t>
        <a:bodyPr/>
        <a:lstStyle/>
        <a:p>
          <a:endParaRPr lang="sl-SI"/>
        </a:p>
      </dgm:t>
    </dgm:pt>
    <dgm:pt modelId="{E015275F-4436-4A9D-97CB-2785DAD88C0E}" type="parTrans" cxnId="{78C8AB86-30AF-4AB4-A9C2-C6467B684B64}">
      <dgm:prSet/>
      <dgm:spPr/>
      <dgm:t>
        <a:bodyPr/>
        <a:lstStyle/>
        <a:p>
          <a:endParaRPr lang="sl-SI"/>
        </a:p>
      </dgm:t>
    </dgm:pt>
    <dgm:pt modelId="{6C56ED1F-3D08-49DB-9E13-89B82078BB87}" type="sibTrans" cxnId="{78C8AB86-30AF-4AB4-A9C2-C6467B684B64}">
      <dgm:prSet/>
      <dgm:spPr/>
      <dgm:t>
        <a:bodyPr/>
        <a:lstStyle/>
        <a:p>
          <a:endParaRPr lang="sl-SI"/>
        </a:p>
      </dgm:t>
    </dgm:pt>
    <dgm:pt modelId="{FC40A961-A3B0-40AB-868D-12798F4EB558}">
      <dgm:prSet/>
      <dgm:spPr/>
      <dgm:t>
        <a:bodyPr/>
        <a:lstStyle/>
        <a:p>
          <a:endParaRPr lang="sl-SI"/>
        </a:p>
      </dgm:t>
    </dgm:pt>
    <dgm:pt modelId="{AB69DC27-9914-4395-8446-E840AED96667}" type="parTrans" cxnId="{3F1A55A3-423F-4A99-8E4C-0FEE55D508AA}">
      <dgm:prSet/>
      <dgm:spPr/>
      <dgm:t>
        <a:bodyPr/>
        <a:lstStyle/>
        <a:p>
          <a:endParaRPr lang="sl-SI"/>
        </a:p>
      </dgm:t>
    </dgm:pt>
    <dgm:pt modelId="{8B138ACA-55EB-4728-BF5D-C1340D328153}" type="sibTrans" cxnId="{3F1A55A3-423F-4A99-8E4C-0FEE55D508AA}">
      <dgm:prSet/>
      <dgm:spPr/>
      <dgm:t>
        <a:bodyPr/>
        <a:lstStyle/>
        <a:p>
          <a:endParaRPr lang="sl-SI"/>
        </a:p>
      </dgm:t>
    </dgm:pt>
    <dgm:pt modelId="{18906B2A-4BE8-486E-B35E-776C83A6C269}">
      <dgm:prSet/>
      <dgm:spPr/>
      <dgm:t>
        <a:bodyPr/>
        <a:lstStyle/>
        <a:p>
          <a:endParaRPr lang="sl-SI"/>
        </a:p>
      </dgm:t>
    </dgm:pt>
    <dgm:pt modelId="{6220711D-A55F-452C-873A-D194FADEBC4D}" type="parTrans" cxnId="{C495421E-E429-4ABC-A60C-8814E04C62DD}">
      <dgm:prSet/>
      <dgm:spPr/>
      <dgm:t>
        <a:bodyPr/>
        <a:lstStyle/>
        <a:p>
          <a:endParaRPr lang="sl-SI"/>
        </a:p>
      </dgm:t>
    </dgm:pt>
    <dgm:pt modelId="{8AB6BC17-C8AC-4EF9-9D24-01806909BFCA}" type="sibTrans" cxnId="{C495421E-E429-4ABC-A60C-8814E04C62DD}">
      <dgm:prSet/>
      <dgm:spPr/>
      <dgm:t>
        <a:bodyPr/>
        <a:lstStyle/>
        <a:p>
          <a:endParaRPr lang="sl-SI"/>
        </a:p>
      </dgm:t>
    </dgm:pt>
    <dgm:pt modelId="{F025F23B-A00B-41B0-AA6D-DF537647B6C5}">
      <dgm:prSet/>
      <dgm:spPr/>
      <dgm:t>
        <a:bodyPr/>
        <a:lstStyle/>
        <a:p>
          <a:endParaRPr lang="sl-SI"/>
        </a:p>
      </dgm:t>
    </dgm:pt>
    <dgm:pt modelId="{C2B4B5B9-E740-49D4-81E6-D6FBDA2BCAA6}" type="parTrans" cxnId="{4B90B34E-963C-4208-B452-0D4237EF9EE7}">
      <dgm:prSet/>
      <dgm:spPr/>
      <dgm:t>
        <a:bodyPr/>
        <a:lstStyle/>
        <a:p>
          <a:endParaRPr lang="sl-SI"/>
        </a:p>
      </dgm:t>
    </dgm:pt>
    <dgm:pt modelId="{92E0E3C1-566F-41A8-B65F-5B9F30EB4CAF}" type="sibTrans" cxnId="{4B90B34E-963C-4208-B452-0D4237EF9EE7}">
      <dgm:prSet/>
      <dgm:spPr/>
      <dgm:t>
        <a:bodyPr/>
        <a:lstStyle/>
        <a:p>
          <a:endParaRPr lang="sl-SI"/>
        </a:p>
      </dgm:t>
    </dgm:pt>
    <dgm:pt modelId="{CFB847A2-2608-41DB-BB82-9E72DC205FD8}">
      <dgm:prSet phldrT="[besedilo]" custAng="0" custScaleX="128867" custScaleY="64201" custRadScaleRad="124612" custRadScaleInc="393002"/>
      <dgm:spPr>
        <a:solidFill>
          <a:srgbClr val="00B0F0"/>
        </a:solidFill>
      </dgm:spPr>
      <dgm:t>
        <a:bodyPr/>
        <a:lstStyle/>
        <a:p>
          <a:endParaRPr lang="sl-SI"/>
        </a:p>
      </dgm:t>
    </dgm:pt>
    <dgm:pt modelId="{80BCBF4B-AC3D-419A-9BF6-5474133D6A39}" type="parTrans" cxnId="{6F227C45-0DE9-4A6D-96A1-F623FEFABCFE}">
      <dgm:prSet/>
      <dgm:spPr/>
      <dgm:t>
        <a:bodyPr/>
        <a:lstStyle/>
        <a:p>
          <a:endParaRPr lang="sl-SI"/>
        </a:p>
      </dgm:t>
    </dgm:pt>
    <dgm:pt modelId="{AEA892D3-B070-4497-B70E-3FE2D584F83A}" type="sibTrans" cxnId="{6F227C45-0DE9-4A6D-96A1-F623FEFABCFE}">
      <dgm:prSet/>
      <dgm:spPr/>
      <dgm:t>
        <a:bodyPr/>
        <a:lstStyle/>
        <a:p>
          <a:endParaRPr lang="sl-SI"/>
        </a:p>
      </dgm:t>
    </dgm:pt>
    <dgm:pt modelId="{8535464C-F471-4368-B0C8-28C91DC052B9}">
      <dgm:prSet phldrT="[besedilo]" custAng="0" custScaleX="128867" custScaleY="64201" custRadScaleRad="124612" custRadScaleInc="393002"/>
      <dgm:spPr>
        <a:solidFill>
          <a:srgbClr val="00B0F0"/>
        </a:solidFill>
      </dgm:spPr>
      <dgm:t>
        <a:bodyPr/>
        <a:lstStyle/>
        <a:p>
          <a:endParaRPr lang="sl-SI"/>
        </a:p>
      </dgm:t>
    </dgm:pt>
    <dgm:pt modelId="{2D800826-E9B3-4502-9737-9F99786911E2}" type="parTrans" cxnId="{68635BA5-AB56-4514-B4AD-7A70216BA971}">
      <dgm:prSet/>
      <dgm:spPr/>
      <dgm:t>
        <a:bodyPr/>
        <a:lstStyle/>
        <a:p>
          <a:endParaRPr lang="sl-SI"/>
        </a:p>
      </dgm:t>
    </dgm:pt>
    <dgm:pt modelId="{FB42797F-449E-4AB1-B1FC-BF4D99DC4202}" type="sibTrans" cxnId="{68635BA5-AB56-4514-B4AD-7A70216BA971}">
      <dgm:prSet/>
      <dgm:spPr/>
      <dgm:t>
        <a:bodyPr/>
        <a:lstStyle/>
        <a:p>
          <a:endParaRPr lang="sl-SI"/>
        </a:p>
      </dgm:t>
    </dgm:pt>
    <dgm:pt modelId="{1FF08834-257D-4935-A099-CC48DE1612B5}" type="pres">
      <dgm:prSet presAssocID="{2614EDC0-4697-467D-B218-087F4F1A6B58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sl-SI"/>
        </a:p>
      </dgm:t>
    </dgm:pt>
    <dgm:pt modelId="{7C58218A-F9AF-4AA7-BFB5-1EC33E38DE27}" type="pres">
      <dgm:prSet presAssocID="{3A6A7844-F728-4617-884A-F7088F444C27}" presName="singleCycle" presStyleCnt="0"/>
      <dgm:spPr/>
    </dgm:pt>
    <dgm:pt modelId="{B6B491A6-0187-4585-B4B1-4A22BFC0A95E}" type="pres">
      <dgm:prSet presAssocID="{3A6A7844-F728-4617-884A-F7088F444C27}" presName="singleCenter" presStyleLbl="node1" presStyleIdx="0" presStyleCnt="3" custScaleX="157353" custScaleY="52040" custLinFactNeighborX="0" custLinFactNeighborY="-34785">
        <dgm:presLayoutVars>
          <dgm:chMax val="7"/>
          <dgm:chPref val="7"/>
        </dgm:presLayoutVars>
      </dgm:prSet>
      <dgm:spPr/>
      <dgm:t>
        <a:bodyPr/>
        <a:lstStyle/>
        <a:p>
          <a:endParaRPr lang="sl-SI"/>
        </a:p>
      </dgm:t>
    </dgm:pt>
    <dgm:pt modelId="{B59911B1-E0B1-4F4B-9E35-23F972AF76CF}" type="pres">
      <dgm:prSet presAssocID="{4752CF43-C290-4A61-A413-6C75EE0D768E}" presName="Name56" presStyleLbl="parChTrans1D2" presStyleIdx="0" presStyleCnt="2"/>
      <dgm:spPr/>
      <dgm:t>
        <a:bodyPr/>
        <a:lstStyle/>
        <a:p>
          <a:endParaRPr lang="sl-SI"/>
        </a:p>
      </dgm:t>
    </dgm:pt>
    <dgm:pt modelId="{151BA1A5-5F58-4170-82B3-48DA73122B74}" type="pres">
      <dgm:prSet presAssocID="{4917929A-E772-4C09-AE12-DC6370481D39}" presName="text0" presStyleLbl="node1" presStyleIdx="1" presStyleCnt="3" custScaleX="151706" custScaleY="130625" custRadScaleRad="106723" custRadScaleInc="9406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D5284DA0-704F-4DA5-97FB-76774B8E5BDE}" type="pres">
      <dgm:prSet presAssocID="{144A180B-6686-4ADF-A3D8-087C8CFCE1C6}" presName="Name56" presStyleLbl="parChTrans1D2" presStyleIdx="1" presStyleCnt="2"/>
      <dgm:spPr/>
      <dgm:t>
        <a:bodyPr/>
        <a:lstStyle/>
        <a:p>
          <a:endParaRPr lang="sl-SI"/>
        </a:p>
      </dgm:t>
    </dgm:pt>
    <dgm:pt modelId="{86FC9889-D6D3-47B2-A9E2-CB481185E702}" type="pres">
      <dgm:prSet presAssocID="{84E517E0-0545-469B-B496-876B05A29E4C}" presName="text0" presStyleLbl="node1" presStyleIdx="2" presStyleCnt="3" custScaleX="184284" custScaleY="132458" custRadScaleRad="120988" custRadScaleInc="103039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C495421E-E429-4ABC-A60C-8814E04C62DD}" srcId="{2614EDC0-4697-467D-B218-087F4F1A6B58}" destId="{18906B2A-4BE8-486E-B35E-776C83A6C269}" srcOrd="8" destOrd="0" parTransId="{6220711D-A55F-452C-873A-D194FADEBC4D}" sibTransId="{8AB6BC17-C8AC-4EF9-9D24-01806909BFCA}"/>
    <dgm:cxn modelId="{85780524-8959-4B7E-A5C6-9EC96B1BD7D8}" srcId="{2614EDC0-4697-467D-B218-087F4F1A6B58}" destId="{3A6A7844-F728-4617-884A-F7088F444C27}" srcOrd="0" destOrd="0" parTransId="{EA4A51CD-AEBC-4215-B173-66A0B2372253}" sibTransId="{88A4DF0C-8AE8-4944-A648-DC1FABEA5322}"/>
    <dgm:cxn modelId="{FA2BBB61-F1A7-4991-9360-D2F1D82320EB}" type="presOf" srcId="{3A6A7844-F728-4617-884A-F7088F444C27}" destId="{B6B491A6-0187-4585-B4B1-4A22BFC0A95E}" srcOrd="0" destOrd="0" presId="urn:microsoft.com/office/officeart/2008/layout/RadialCluster"/>
    <dgm:cxn modelId="{C62EF559-68A6-43F2-888B-71AE28346B3D}" type="presOf" srcId="{2614EDC0-4697-467D-B218-087F4F1A6B58}" destId="{1FF08834-257D-4935-A099-CC48DE1612B5}" srcOrd="0" destOrd="0" presId="urn:microsoft.com/office/officeart/2008/layout/RadialCluster"/>
    <dgm:cxn modelId="{B5D37CAC-6C38-4152-9650-B9E354A30048}" srcId="{2614EDC0-4697-467D-B218-087F4F1A6B58}" destId="{767EC9E5-C4A9-42DC-9955-E02747C0CB58}" srcOrd="1" destOrd="0" parTransId="{210B3C44-F740-4AAB-9502-873191D71269}" sibTransId="{04FA242F-6158-4E71-8DCC-A4B71A26DDD6}"/>
    <dgm:cxn modelId="{D64E43A8-4482-4AD5-8080-1B03FA554DB6}" srcId="{3A6A7844-F728-4617-884A-F7088F444C27}" destId="{4917929A-E772-4C09-AE12-DC6370481D39}" srcOrd="0" destOrd="0" parTransId="{4752CF43-C290-4A61-A413-6C75EE0D768E}" sibTransId="{F2384B02-BFFB-4819-B143-B3F98C0532C8}"/>
    <dgm:cxn modelId="{70C8D918-82D5-46BC-B86F-1E66BD219CAC}" srcId="{2614EDC0-4697-467D-B218-087F4F1A6B58}" destId="{7FD53E1E-07E0-47E1-BF0B-D484B193335E}" srcOrd="5" destOrd="0" parTransId="{4366359F-E7D7-426D-A92A-79840DD733C8}" sibTransId="{B23DB3DE-AE92-4496-BBFC-9E50E047B9FE}"/>
    <dgm:cxn modelId="{FFB6EE79-DC10-416C-A030-2F5ECBB4044A}" type="presOf" srcId="{84E517E0-0545-469B-B496-876B05A29E4C}" destId="{86FC9889-D6D3-47B2-A9E2-CB481185E702}" srcOrd="0" destOrd="0" presId="urn:microsoft.com/office/officeart/2008/layout/RadialCluster"/>
    <dgm:cxn modelId="{6F227C45-0DE9-4A6D-96A1-F623FEFABCFE}" srcId="{2614EDC0-4697-467D-B218-087F4F1A6B58}" destId="{CFB847A2-2608-41DB-BB82-9E72DC205FD8}" srcOrd="10" destOrd="0" parTransId="{80BCBF4B-AC3D-419A-9BF6-5474133D6A39}" sibTransId="{AEA892D3-B070-4497-B70E-3FE2D584F83A}"/>
    <dgm:cxn modelId="{78C8AB86-30AF-4AB4-A9C2-C6467B684B64}" srcId="{2614EDC0-4697-467D-B218-087F4F1A6B58}" destId="{7AB48409-17D2-4248-A84E-9F99FD95C474}" srcOrd="6" destOrd="0" parTransId="{E015275F-4436-4A9D-97CB-2785DAD88C0E}" sibTransId="{6C56ED1F-3D08-49DB-9E13-89B82078BB87}"/>
    <dgm:cxn modelId="{68635BA5-AB56-4514-B4AD-7A70216BA971}" srcId="{2614EDC0-4697-467D-B218-087F4F1A6B58}" destId="{8535464C-F471-4368-B0C8-28C91DC052B9}" srcOrd="11" destOrd="0" parTransId="{2D800826-E9B3-4502-9737-9F99786911E2}" sibTransId="{FB42797F-449E-4AB1-B1FC-BF4D99DC4202}"/>
    <dgm:cxn modelId="{08BE354B-45A7-4544-B3DA-E77424076B55}" type="presOf" srcId="{4917929A-E772-4C09-AE12-DC6370481D39}" destId="{151BA1A5-5F58-4170-82B3-48DA73122B74}" srcOrd="0" destOrd="0" presId="urn:microsoft.com/office/officeart/2008/layout/RadialCluster"/>
    <dgm:cxn modelId="{3F1A55A3-423F-4A99-8E4C-0FEE55D508AA}" srcId="{2614EDC0-4697-467D-B218-087F4F1A6B58}" destId="{FC40A961-A3B0-40AB-868D-12798F4EB558}" srcOrd="7" destOrd="0" parTransId="{AB69DC27-9914-4395-8446-E840AED96667}" sibTransId="{8B138ACA-55EB-4728-BF5D-C1340D328153}"/>
    <dgm:cxn modelId="{C6DA64CD-EACA-411E-9FD1-A9C7CC535D1A}" type="presOf" srcId="{144A180B-6686-4ADF-A3D8-087C8CFCE1C6}" destId="{D5284DA0-704F-4DA5-97FB-76774B8E5BDE}" srcOrd="0" destOrd="0" presId="urn:microsoft.com/office/officeart/2008/layout/RadialCluster"/>
    <dgm:cxn modelId="{94D43629-97DD-4997-93AD-FA2BC54C9ED1}" srcId="{2614EDC0-4697-467D-B218-087F4F1A6B58}" destId="{F3447CC1-DEA5-49F6-8B89-D20261A0D895}" srcOrd="4" destOrd="0" parTransId="{50390F1A-DBB8-49A7-8FF3-BA7CD7362A1B}" sibTransId="{1B80A3DA-C78A-4144-9C65-27115AB03AE2}"/>
    <dgm:cxn modelId="{91836A93-2CE3-4AE3-9A54-41E13C133BEF}" srcId="{3A6A7844-F728-4617-884A-F7088F444C27}" destId="{84E517E0-0545-469B-B496-876B05A29E4C}" srcOrd="1" destOrd="0" parTransId="{144A180B-6686-4ADF-A3D8-087C8CFCE1C6}" sibTransId="{26E509F4-1DD4-4988-B5AE-492BB79903F5}"/>
    <dgm:cxn modelId="{35FE34EA-451E-4BFF-B730-008653114046}" srcId="{2614EDC0-4697-467D-B218-087F4F1A6B58}" destId="{0F3BFEBF-CBD9-4569-A365-AD22CC28D238}" srcOrd="3" destOrd="0" parTransId="{3663C69E-6BC4-4ACA-A021-FDE7B5676121}" sibTransId="{4F131745-713F-45D5-9E6D-382F5C2840F2}"/>
    <dgm:cxn modelId="{E2DFB00E-9726-40D9-BF9B-BC92B7855804}" srcId="{2614EDC0-4697-467D-B218-087F4F1A6B58}" destId="{8BC312FC-3099-4DA4-BA35-CD3F3E5B7E69}" srcOrd="2" destOrd="0" parTransId="{FE7318E3-E4FA-4750-ADF3-5E15DA5C0521}" sibTransId="{839A5F89-733A-4BFB-BA7D-8F5ED6CE5BE4}"/>
    <dgm:cxn modelId="{4B90B34E-963C-4208-B452-0D4237EF9EE7}" srcId="{2614EDC0-4697-467D-B218-087F4F1A6B58}" destId="{F025F23B-A00B-41B0-AA6D-DF537647B6C5}" srcOrd="9" destOrd="0" parTransId="{C2B4B5B9-E740-49D4-81E6-D6FBDA2BCAA6}" sibTransId="{92E0E3C1-566F-41A8-B65F-5B9F30EB4CAF}"/>
    <dgm:cxn modelId="{DE013821-8E6A-43D3-8F93-2C5CA7113886}" type="presOf" srcId="{4752CF43-C290-4A61-A413-6C75EE0D768E}" destId="{B59911B1-E0B1-4F4B-9E35-23F972AF76CF}" srcOrd="0" destOrd="0" presId="urn:microsoft.com/office/officeart/2008/layout/RadialCluster"/>
    <dgm:cxn modelId="{874ABBB0-0932-420B-B9A0-5FF5831994DD}" type="presParOf" srcId="{1FF08834-257D-4935-A099-CC48DE1612B5}" destId="{7C58218A-F9AF-4AA7-BFB5-1EC33E38DE27}" srcOrd="0" destOrd="0" presId="urn:microsoft.com/office/officeart/2008/layout/RadialCluster"/>
    <dgm:cxn modelId="{0B0B7B95-A4EA-4F76-82D3-34F930E431E5}" type="presParOf" srcId="{7C58218A-F9AF-4AA7-BFB5-1EC33E38DE27}" destId="{B6B491A6-0187-4585-B4B1-4A22BFC0A95E}" srcOrd="0" destOrd="0" presId="urn:microsoft.com/office/officeart/2008/layout/RadialCluster"/>
    <dgm:cxn modelId="{77ED8758-59B9-44CF-ACCC-138221148A99}" type="presParOf" srcId="{7C58218A-F9AF-4AA7-BFB5-1EC33E38DE27}" destId="{B59911B1-E0B1-4F4B-9E35-23F972AF76CF}" srcOrd="1" destOrd="0" presId="urn:microsoft.com/office/officeart/2008/layout/RadialCluster"/>
    <dgm:cxn modelId="{ADA5CD30-5A52-4500-8439-113D21E97D46}" type="presParOf" srcId="{7C58218A-F9AF-4AA7-BFB5-1EC33E38DE27}" destId="{151BA1A5-5F58-4170-82B3-48DA73122B74}" srcOrd="2" destOrd="0" presId="urn:microsoft.com/office/officeart/2008/layout/RadialCluster"/>
    <dgm:cxn modelId="{DE03FA12-F5EE-4506-8B1D-E367B62DEFBE}" type="presParOf" srcId="{7C58218A-F9AF-4AA7-BFB5-1EC33E38DE27}" destId="{D5284DA0-704F-4DA5-97FB-76774B8E5BDE}" srcOrd="3" destOrd="0" presId="urn:microsoft.com/office/officeart/2008/layout/RadialCluster"/>
    <dgm:cxn modelId="{2A9A0B5C-2DF2-471E-90E1-475308B33308}" type="presParOf" srcId="{7C58218A-F9AF-4AA7-BFB5-1EC33E38DE27}" destId="{86FC9889-D6D3-47B2-A9E2-CB481185E702}" srcOrd="4" destOrd="0" presId="urn:microsoft.com/office/officeart/2008/layout/RadialCluster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B491A6-0187-4585-B4B1-4A22BFC0A95E}">
      <dsp:nvSpPr>
        <dsp:cNvPr id="0" name=""/>
        <dsp:cNvSpPr/>
      </dsp:nvSpPr>
      <dsp:spPr>
        <a:xfrm>
          <a:off x="4353642" y="931651"/>
          <a:ext cx="3072337" cy="1016087"/>
        </a:xfrm>
        <a:prstGeom prst="roundRect">
          <a:avLst/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400" b="1" kern="1200" dirty="0" smtClean="0"/>
            <a:t>RAČUNANJE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400" b="1" kern="1200" dirty="0" smtClean="0"/>
            <a:t>Z DELI </a:t>
          </a:r>
          <a:r>
            <a:rPr lang="sl-SI" sz="2400" b="1" kern="1200" dirty="0" smtClean="0"/>
            <a:t>CELOTE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400" kern="1200" dirty="0" smtClean="0"/>
            <a:t> </a:t>
          </a:r>
          <a:endParaRPr lang="sl-SI" sz="1800" kern="1200" dirty="0"/>
        </a:p>
      </dsp:txBody>
      <dsp:txXfrm>
        <a:off x="4403243" y="981252"/>
        <a:ext cx="2973135" cy="916885"/>
      </dsp:txXfrm>
    </dsp:sp>
    <dsp:sp modelId="{B59911B1-E0B1-4F4B-9E35-23F972AF76CF}">
      <dsp:nvSpPr>
        <dsp:cNvPr id="0" name=""/>
        <dsp:cNvSpPr/>
      </dsp:nvSpPr>
      <dsp:spPr>
        <a:xfrm rot="1758120">
          <a:off x="6731625" y="2190385"/>
          <a:ext cx="99158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91581" y="0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1BA1A5-5F58-4170-82B3-48DA73122B74}">
      <dsp:nvSpPr>
        <dsp:cNvPr id="0" name=""/>
        <dsp:cNvSpPr/>
      </dsp:nvSpPr>
      <dsp:spPr>
        <a:xfrm>
          <a:off x="7659771" y="2135520"/>
          <a:ext cx="1984592" cy="1708814"/>
        </a:xfrm>
        <a:prstGeom prst="roundRect">
          <a:avLst/>
        </a:prstGeom>
        <a:solidFill>
          <a:srgbClr val="7030A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lvl="0" algn="ctr" defTabSz="1111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sl-SI" sz="2500" kern="1200" dirty="0" smtClean="0"/>
            <a:t>Računanje </a:t>
          </a:r>
          <a:r>
            <a:rPr lang="sl-SI" sz="2500" b="1" kern="1200" dirty="0" smtClean="0"/>
            <a:t>CELOTE</a:t>
          </a:r>
          <a:r>
            <a:rPr lang="sl-SI" sz="2500" kern="1200" dirty="0" smtClean="0"/>
            <a:t>, </a:t>
          </a:r>
        </a:p>
        <a:p>
          <a:pPr lvl="0" algn="ctr" defTabSz="1111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sl-SI" sz="2500" kern="1200" dirty="0" smtClean="0"/>
            <a:t>če je znan del celote</a:t>
          </a:r>
          <a:endParaRPr lang="sl-SI" sz="2500" kern="1200" dirty="0"/>
        </a:p>
      </dsp:txBody>
      <dsp:txXfrm>
        <a:off x="7743188" y="2218937"/>
        <a:ext cx="1817758" cy="1541980"/>
      </dsp:txXfrm>
    </dsp:sp>
    <dsp:sp modelId="{D5284DA0-704F-4DA5-97FB-76774B8E5BDE}">
      <dsp:nvSpPr>
        <dsp:cNvPr id="0" name=""/>
        <dsp:cNvSpPr/>
      </dsp:nvSpPr>
      <dsp:spPr>
        <a:xfrm rot="9130229">
          <a:off x="3889975" y="2204765"/>
          <a:ext cx="110112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01124" y="0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FC9889-D6D3-47B2-A9E2-CB481185E702}">
      <dsp:nvSpPr>
        <dsp:cNvPr id="0" name=""/>
        <dsp:cNvSpPr/>
      </dsp:nvSpPr>
      <dsp:spPr>
        <a:xfrm>
          <a:off x="1542880" y="2231715"/>
          <a:ext cx="2410773" cy="1732793"/>
        </a:xfrm>
        <a:prstGeom prst="roundRect">
          <a:avLst/>
        </a:prstGeom>
        <a:solidFill>
          <a:srgbClr val="00206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lvl="0" algn="ctr" defTabSz="1111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sl-SI" sz="2500" kern="1200" dirty="0" smtClean="0"/>
            <a:t>Računanje </a:t>
          </a:r>
        </a:p>
        <a:p>
          <a:pPr lvl="0" algn="ctr" defTabSz="1111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sl-SI" sz="2500" b="1" kern="1200" dirty="0" smtClean="0"/>
            <a:t>DELA CELOTE</a:t>
          </a:r>
          <a:r>
            <a:rPr lang="sl-SI" sz="2500" kern="1200" dirty="0" smtClean="0"/>
            <a:t>, če je znana celota</a:t>
          </a:r>
          <a:endParaRPr lang="sl-SI" sz="2500" kern="1200" dirty="0"/>
        </a:p>
      </dsp:txBody>
      <dsp:txXfrm>
        <a:off x="1627468" y="2316303"/>
        <a:ext cx="2241597" cy="15636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18183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525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88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0310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5586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ol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115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lpec s tremi sli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987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42161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79189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91005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67000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52374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72407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97032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21007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73566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56638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2575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8" r:id="rId1"/>
    <p:sldLayoutId id="2147483869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  <p:sldLayoutId id="2147483879" r:id="rId12"/>
    <p:sldLayoutId id="2147483880" r:id="rId13"/>
    <p:sldLayoutId id="2147483881" r:id="rId14"/>
    <p:sldLayoutId id="2147483882" r:id="rId15"/>
    <p:sldLayoutId id="2147483883" r:id="rId16"/>
    <p:sldLayoutId id="2147483884" r:id="rId17"/>
  </p:sldLayoutIdLst>
  <p:transition spd="slow">
    <p:randomBar dir="vert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interaktivne-vaje.si/matematika/deli_celote/deli_celote_1.html" TargetMode="External"/><Relationship Id="rId1" Type="http://schemas.openxmlformats.org/officeDocument/2006/relationships/slideLayout" Target="../slideLayouts/slideLayout7.xml"/><Relationship Id="rId4" Type="http://schemas.microsoft.com/office/2007/relationships/hdphoto" Target="../media/hdphoto6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201391" y="1112791"/>
            <a:ext cx="9617773" cy="1514901"/>
          </a:xfrm>
        </p:spPr>
        <p:txBody>
          <a:bodyPr>
            <a:normAutofit fontScale="90000"/>
          </a:bodyPr>
          <a:lstStyle/>
          <a:p>
            <a:pPr algn="ctr"/>
            <a:r>
              <a:rPr lang="sl-SI" sz="8900" b="1" dirty="0" smtClean="0"/>
              <a:t>DELI CELOTE</a:t>
            </a:r>
            <a:br>
              <a:rPr lang="sl-SI" sz="8900" b="1" dirty="0" smtClean="0"/>
            </a:br>
            <a:r>
              <a:rPr lang="sl-SI" sz="6600" b="1" dirty="0" smtClean="0"/>
              <a:t>- </a:t>
            </a:r>
            <a:r>
              <a:rPr lang="sl-SI" sz="6600" b="1" dirty="0" err="1" smtClean="0"/>
              <a:t>računaNJE</a:t>
            </a:r>
            <a:r>
              <a:rPr lang="sl-SI" sz="6600" b="1" dirty="0" smtClean="0"/>
              <a:t> Z DELI </a:t>
            </a:r>
            <a:r>
              <a:rPr lang="sl-SI" sz="6600" b="1" dirty="0" smtClean="0"/>
              <a:t>celote</a:t>
            </a:r>
            <a:endParaRPr lang="sl-SI" sz="6600" b="1" dirty="0"/>
          </a:p>
        </p:txBody>
      </p:sp>
      <p:pic>
        <p:nvPicPr>
          <p:cNvPr id="4" name="Picture 6" descr="DELI CELOTE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345" l="1802" r="99099">
                        <a14:foregroundMark x1="9009" y1="54867" x2="72973" y2="17699"/>
                        <a14:foregroundMark x1="77477" y1="77876" x2="16216" y2="20354"/>
                        <a14:foregroundMark x1="57658" y1="87611" x2="46847" y2="9735"/>
                        <a14:foregroundMark x1="9910" y1="35398" x2="89189" y2="52212"/>
                        <a14:foregroundMark x1="73874" y1="25664" x2="81081" y2="4070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5950" y="2627692"/>
            <a:ext cx="2897121" cy="2949324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DELI CELOTE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6581" l="4959" r="100000">
                        <a14:foregroundMark x1="37190" y1="12821" x2="84298" y2="64103"/>
                        <a14:foregroundMark x1="14876" y1="64103" x2="75207" y2="24786"/>
                        <a14:foregroundMark x1="19008" y1="29060" x2="76033" y2="74359"/>
                        <a14:foregroundMark x1="31405" y1="82906" x2="58678" y2="13675"/>
                        <a14:foregroundMark x1="28926" y1="17949" x2="50413" y2="44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4685" y="4237581"/>
            <a:ext cx="2541263" cy="2457254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deli celote - SPOMIN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92000" l="0" r="92667">
                        <a14:foregroundMark x1="13000" y1="62000" x2="82333" y2="36000"/>
                        <a14:foregroundMark x1="57000" y1="17667" x2="46333" y2="86667"/>
                        <a14:foregroundMark x1="17333" y1="30000" x2="83000" y2="63333"/>
                        <a14:foregroundMark x1="23000" y1="76000" x2="86000" y2="50000"/>
                        <a14:foregroundMark x1="13000" y1="48000" x2="76667" y2="74333"/>
                        <a14:foregroundMark x1="28667" y1="82000" x2="78333" y2="25333"/>
                        <a14:foregroundMark x1="56000" y1="13333" x2="62333" y2="81000"/>
                        <a14:foregroundMark x1="15333" y1="32667" x2="52333" y2="85333"/>
                        <a14:foregroundMark x1="18333" y1="72333" x2="67667" y2="16333"/>
                        <a14:foregroundMark x1="24000" y1="23000" x2="55333" y2="83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485" y="2720084"/>
            <a:ext cx="2095227" cy="2095227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428547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a 4"/>
          <p:cNvSpPr/>
          <p:nvPr/>
        </p:nvSpPr>
        <p:spPr>
          <a:xfrm>
            <a:off x="7869196" y="2666076"/>
            <a:ext cx="2363757" cy="2098766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200" b="1" dirty="0">
                <a:solidFill>
                  <a:schemeClr val="tx1"/>
                </a:solidFill>
              </a:rPr>
              <a:t>D</a:t>
            </a:r>
            <a:r>
              <a:rPr lang="sl-SI" sz="2200" b="1" dirty="0" smtClean="0">
                <a:solidFill>
                  <a:schemeClr val="tx1"/>
                </a:solidFill>
              </a:rPr>
              <a:t>eli celote morajo biti vedno ENAKI. </a:t>
            </a:r>
            <a:endParaRPr lang="sl-SI" sz="2200" b="1" dirty="0">
              <a:solidFill>
                <a:schemeClr val="tx1"/>
              </a:solidFill>
            </a:endParaRPr>
          </a:p>
        </p:txBody>
      </p:sp>
      <p:grpSp>
        <p:nvGrpSpPr>
          <p:cNvPr id="6" name="Skupina 5"/>
          <p:cNvGrpSpPr/>
          <p:nvPr/>
        </p:nvGrpSpPr>
        <p:grpSpPr>
          <a:xfrm>
            <a:off x="779011" y="2001050"/>
            <a:ext cx="3890410" cy="3598710"/>
            <a:chOff x="600891" y="1768452"/>
            <a:chExt cx="2779787" cy="3038679"/>
          </a:xfrm>
          <a:solidFill>
            <a:srgbClr val="7030A0"/>
          </a:solidFill>
        </p:grpSpPr>
        <p:sp>
          <p:nvSpPr>
            <p:cNvPr id="4" name="Elipsa 3"/>
            <p:cNvSpPr/>
            <p:nvPr/>
          </p:nvSpPr>
          <p:spPr>
            <a:xfrm>
              <a:off x="600891" y="1768452"/>
              <a:ext cx="2779787" cy="303867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 b="1" dirty="0"/>
            </a:p>
          </p:txBody>
        </p:sp>
        <p:sp>
          <p:nvSpPr>
            <p:cNvPr id="25" name="PoljeZBesedilom 24"/>
            <p:cNvSpPr txBox="1"/>
            <p:nvPr/>
          </p:nvSpPr>
          <p:spPr>
            <a:xfrm>
              <a:off x="846511" y="2227216"/>
              <a:ext cx="2274393" cy="19776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b="1" dirty="0" smtClean="0"/>
                <a:t>Ulomek nam pove </a:t>
              </a:r>
            </a:p>
            <a:p>
              <a:pPr algn="ctr"/>
              <a:r>
                <a:rPr lang="sl-SI" sz="2400" b="1" dirty="0" smtClean="0"/>
                <a:t>NA KOLIKO DELOV JE RAZDELJENA CELOTA</a:t>
              </a:r>
            </a:p>
            <a:p>
              <a:pPr algn="ctr"/>
              <a:r>
                <a:rPr lang="sl-SI" sz="2400" b="1" dirty="0" smtClean="0"/>
                <a:t> in </a:t>
              </a:r>
            </a:p>
            <a:p>
              <a:pPr algn="ctr"/>
              <a:r>
                <a:rPr lang="sl-SI" sz="2400" b="1" dirty="0" smtClean="0"/>
                <a:t>KOLIKO DELOV CELOTE JE OZNAČENIH.</a:t>
              </a:r>
              <a:endParaRPr lang="sl-SI" sz="2400" b="1" dirty="0"/>
            </a:p>
          </p:txBody>
        </p:sp>
      </p:grpSp>
      <p:sp>
        <p:nvSpPr>
          <p:cNvPr id="2" name="Pravokotnik 1"/>
          <p:cNvSpPr/>
          <p:nvPr/>
        </p:nvSpPr>
        <p:spPr>
          <a:xfrm>
            <a:off x="1046481" y="1138432"/>
            <a:ext cx="335547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l-SI" sz="2200" b="1" dirty="0"/>
              <a:t>KAJ NAM POVE ULOMEK?</a:t>
            </a:r>
          </a:p>
        </p:txBody>
      </p:sp>
      <p:sp>
        <p:nvSpPr>
          <p:cNvPr id="17" name="Pravokotnik 16"/>
          <p:cNvSpPr/>
          <p:nvPr/>
        </p:nvSpPr>
        <p:spPr>
          <a:xfrm>
            <a:off x="6787827" y="1138432"/>
            <a:ext cx="452649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l-SI" sz="2200" b="1" dirty="0" smtClean="0"/>
              <a:t>KAKŠNI MORAJO BITI DELI CELOTE?</a:t>
            </a:r>
            <a:endParaRPr lang="sl-SI" sz="2200" b="1" dirty="0"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17942" y1="76010" x2="30113" y2="55107"/>
                        <a14:foregroundMark x1="30615" y1="69359" x2="22961" y2="48456"/>
                        <a14:foregroundMark x1="24467" y1="72209" x2="31619" y2="71259"/>
                        <a14:foregroundMark x1="32497" y1="52494" x2="32497" y2="70309"/>
                        <a14:foregroundMark x1="32497" y1="76485" x2="20703" y2="77672"/>
                        <a14:foregroundMark x1="38269" y1="14252" x2="40025" y2="87173"/>
                        <a14:foregroundMark x1="40402" y1="88124" x2="94981" y2="76010"/>
                        <a14:foregroundMark x1="94981" y1="76010" x2="87077" y2="6651"/>
                        <a14:foregroundMark x1="87077" y1="6413" x2="38770" y2="13777"/>
                        <a14:foregroundMark x1="38770" y1="13777" x2="94605" y2="75059"/>
                        <a14:foregroundMark x1="86700" y1="7126" x2="41531" y2="81948"/>
                        <a14:foregroundMark x1="39649" y1="49644" x2="90966" y2="41568"/>
                        <a14:foregroundMark x1="80050" y1="11164" x2="42535" y2="42043"/>
                        <a14:foregroundMark x1="48055" y1="26128" x2="83312" y2="19715"/>
                        <a14:foregroundMark x1="84567" y1="33967" x2="55583" y2="38717"/>
                        <a14:foregroundMark x1="45797" y1="67458" x2="89837" y2="52019"/>
                        <a14:foregroundMark x1="85320" y1="60808" x2="46550" y2="77672"/>
                        <a14:foregroundMark x1="69636" y1="74584" x2="85571" y2="62945"/>
                        <a14:foregroundMark x1="56211" y1="34204" x2="76161" y2="2446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63490"/>
          <a:stretch/>
        </p:blipFill>
        <p:spPr>
          <a:xfrm>
            <a:off x="5445498" y="2074371"/>
            <a:ext cx="1647621" cy="2387601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17942" y1="76010" x2="30113" y2="55107"/>
                        <a14:foregroundMark x1="30615" y1="69359" x2="22961" y2="48456"/>
                        <a14:foregroundMark x1="24467" y1="72209" x2="31619" y2="71259"/>
                        <a14:foregroundMark x1="32497" y1="52494" x2="32497" y2="70309"/>
                        <a14:foregroundMark x1="32497" y1="76485" x2="20703" y2="77672"/>
                        <a14:foregroundMark x1="38269" y1="14252" x2="40025" y2="87173"/>
                        <a14:foregroundMark x1="40402" y1="88124" x2="94981" y2="76010"/>
                        <a14:foregroundMark x1="94981" y1="76010" x2="87077" y2="6651"/>
                        <a14:foregroundMark x1="87077" y1="6413" x2="38770" y2="13777"/>
                        <a14:foregroundMark x1="38770" y1="13777" x2="94605" y2="75059"/>
                        <a14:foregroundMark x1="86700" y1="7126" x2="41531" y2="81948"/>
                        <a14:foregroundMark x1="39649" y1="49644" x2="90966" y2="41568"/>
                        <a14:foregroundMark x1="80050" y1="11164" x2="42535" y2="42043"/>
                        <a14:foregroundMark x1="48055" y1="26128" x2="83312" y2="19715"/>
                        <a14:foregroundMark x1="84567" y1="33967" x2="55583" y2="38717"/>
                        <a14:foregroundMark x1="45797" y1="67458" x2="89837" y2="52019"/>
                        <a14:foregroundMark x1="85320" y1="60808" x2="46550" y2="77672"/>
                        <a14:foregroundMark x1="69636" y1="74584" x2="85571" y2="62945"/>
                        <a14:foregroundMark x1="56211" y1="34204" x2="76161" y2="2446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4042" r="-160"/>
          <a:stretch/>
        </p:blipFill>
        <p:spPr>
          <a:xfrm>
            <a:off x="4918774" y="4104641"/>
            <a:ext cx="3098068" cy="247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55464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77445" y="110223"/>
            <a:ext cx="10640799" cy="1478570"/>
          </a:xfrm>
        </p:spPr>
        <p:txBody>
          <a:bodyPr>
            <a:normAutofit/>
          </a:bodyPr>
          <a:lstStyle/>
          <a:p>
            <a:pPr algn="ctr"/>
            <a:r>
              <a:rPr lang="sl-SI" sz="3100" b="1" dirty="0" smtClean="0">
                <a:solidFill>
                  <a:srgbClr val="FF0000"/>
                </a:solidFill>
                <a:effectLst/>
              </a:rPr>
              <a:t>kako izračunamo del </a:t>
            </a:r>
            <a:r>
              <a:rPr lang="sl-SI" sz="3100" b="1" dirty="0" smtClean="0">
                <a:solidFill>
                  <a:srgbClr val="FF0000"/>
                </a:solidFill>
                <a:effectLst/>
              </a:rPr>
              <a:t>celote , če </a:t>
            </a:r>
            <a:r>
              <a:rPr lang="sl-SI" sz="3100" b="1" dirty="0" smtClean="0">
                <a:solidFill>
                  <a:srgbClr val="FF0000"/>
                </a:solidFill>
                <a:effectLst/>
              </a:rPr>
              <a:t>poznamo celoto?</a:t>
            </a:r>
            <a:endParaRPr lang="sl-SI" sz="31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4" name="TextBox 7">
            <a:extLst>
              <a:ext uri="{FF2B5EF4-FFF2-40B4-BE49-F238E27FC236}">
                <a16:creationId xmlns:a16="http://schemas.microsoft.com/office/drawing/2014/main" id="{6E82999C-A9BB-4536-881B-2C8DE4ADBD63}"/>
              </a:ext>
            </a:extLst>
          </p:cNvPr>
          <p:cNvSpPr txBox="1"/>
          <p:nvPr/>
        </p:nvSpPr>
        <p:spPr>
          <a:xfrm>
            <a:off x="821563" y="1351683"/>
            <a:ext cx="10896681" cy="86177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sl-SI" sz="2500" dirty="0" smtClean="0">
                <a:solidFill>
                  <a:schemeClr val="bg1"/>
                </a:solidFill>
                <a:cs typeface="Calibri"/>
              </a:rPr>
              <a:t>Mama ima v košari </a:t>
            </a:r>
            <a:r>
              <a:rPr lang="sl-SI" sz="2500" u="sng" dirty="0">
                <a:solidFill>
                  <a:schemeClr val="bg1"/>
                </a:solidFill>
                <a:cs typeface="Calibri"/>
              </a:rPr>
              <a:t>1</a:t>
            </a:r>
            <a:r>
              <a:rPr lang="sl-SI" sz="2500" u="sng" dirty="0" smtClean="0">
                <a:solidFill>
                  <a:schemeClr val="bg1"/>
                </a:solidFill>
                <a:cs typeface="Calibri"/>
              </a:rPr>
              <a:t>0 jabolk</a:t>
            </a:r>
            <a:r>
              <a:rPr lang="sl-SI" sz="2500" dirty="0" smtClean="0">
                <a:solidFill>
                  <a:schemeClr val="bg1"/>
                </a:solidFill>
                <a:cs typeface="Calibri"/>
              </a:rPr>
              <a:t>. Za pripravo sladice je porabila </a:t>
            </a:r>
            <a:r>
              <a:rPr lang="sl-SI" sz="2500" u="sng" dirty="0" smtClean="0">
                <a:solidFill>
                  <a:schemeClr val="bg1"/>
                </a:solidFill>
                <a:cs typeface="Calibri"/>
              </a:rPr>
              <a:t>polovico</a:t>
            </a:r>
            <a:r>
              <a:rPr lang="sl-SI" sz="2500" dirty="0" smtClean="0">
                <a:solidFill>
                  <a:schemeClr val="bg1"/>
                </a:solidFill>
                <a:cs typeface="Calibri"/>
              </a:rPr>
              <a:t> jabolk.</a:t>
            </a:r>
          </a:p>
          <a:p>
            <a:pPr algn="ctr"/>
            <a:r>
              <a:rPr lang="sl-SI" sz="2500" u="sng" dirty="0" smtClean="0">
                <a:solidFill>
                  <a:schemeClr val="bg1"/>
                </a:solidFill>
                <a:cs typeface="Calibri"/>
              </a:rPr>
              <a:t>Koliko jabolk je porabila?</a:t>
            </a:r>
          </a:p>
        </p:txBody>
      </p:sp>
      <p:sp>
        <p:nvSpPr>
          <p:cNvPr id="5" name="TextBox 11">
            <a:extLst>
              <a:ext uri="{FF2B5EF4-FFF2-40B4-BE49-F238E27FC236}">
                <a16:creationId xmlns:a16="http://schemas.microsoft.com/office/drawing/2014/main" id="{95D4159A-6D1A-437D-B26C-7E011E2033AD}"/>
              </a:ext>
            </a:extLst>
          </p:cNvPr>
          <p:cNvSpPr txBox="1"/>
          <p:nvPr/>
        </p:nvSpPr>
        <p:spPr>
          <a:xfrm>
            <a:off x="3375580" y="4229237"/>
            <a:ext cx="5817581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l-SI" sz="2800" dirty="0" smtClean="0"/>
              <a:t>Matematično račun zapišemo tako</a:t>
            </a:r>
            <a:r>
              <a:rPr lang="en-US" sz="2800" dirty="0" smtClean="0"/>
              <a:t>:</a:t>
            </a:r>
            <a:r>
              <a:rPr lang="en-US" sz="2800" dirty="0"/>
              <a:t> </a:t>
            </a:r>
          </a:p>
        </p:txBody>
      </p:sp>
      <p:sp>
        <p:nvSpPr>
          <p:cNvPr id="26" name="TextBox 11">
            <a:extLst>
              <a:ext uri="{FF2B5EF4-FFF2-40B4-BE49-F238E27FC236}">
                <a16:creationId xmlns:a16="http://schemas.microsoft.com/office/drawing/2014/main" id="{95D4159A-6D1A-437D-B26C-7E011E2033AD}"/>
              </a:ext>
            </a:extLst>
          </p:cNvPr>
          <p:cNvSpPr txBox="1"/>
          <p:nvPr/>
        </p:nvSpPr>
        <p:spPr>
          <a:xfrm>
            <a:off x="2384422" y="6016947"/>
            <a:ext cx="802684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l-SI" sz="2800" dirty="0" smtClean="0"/>
              <a:t>Preberemo: ENA POLOVICA OD DESET JE ENAKO …</a:t>
            </a:r>
            <a:endParaRPr lang="en-US" sz="2800" dirty="0"/>
          </a:p>
        </p:txBody>
      </p:sp>
      <p:grpSp>
        <p:nvGrpSpPr>
          <p:cNvPr id="21" name="Skupina 20"/>
          <p:cNvGrpSpPr/>
          <p:nvPr/>
        </p:nvGrpSpPr>
        <p:grpSpPr>
          <a:xfrm>
            <a:off x="4742208" y="4982919"/>
            <a:ext cx="3311271" cy="818728"/>
            <a:chOff x="1267868" y="2025193"/>
            <a:chExt cx="3311271" cy="818728"/>
          </a:xfrm>
        </p:grpSpPr>
        <p:sp>
          <p:nvSpPr>
            <p:cNvPr id="30" name="Rectangle 18"/>
            <p:cNvSpPr>
              <a:spLocks noChangeArrowheads="1"/>
            </p:cNvSpPr>
            <p:nvPr/>
          </p:nvSpPr>
          <p:spPr bwMode="auto">
            <a:xfrm>
              <a:off x="1267868" y="2089061"/>
              <a:ext cx="879496" cy="754860"/>
            </a:xfrm>
            <a:prstGeom prst="rect">
              <a:avLst/>
            </a:prstGeom>
            <a:noFill/>
            <a:ln>
              <a:noFill/>
            </a:ln>
          </p:spPr>
          <p:txBody>
            <a:bodyPr anchor="b"/>
            <a:lstStyle>
              <a:lvl1pPr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 eaLnBrk="1" hangingPunct="1"/>
              <a:r>
                <a:rPr lang="sl-SI" altLang="sl-SI" sz="3000" b="1" u="sng" dirty="0">
                  <a:solidFill>
                    <a:schemeClr val="bg1"/>
                  </a:solidFill>
                  <a:latin typeface="+mn-lt"/>
                </a:rPr>
                <a:t>1</a:t>
              </a:r>
              <a:br>
                <a:rPr lang="sl-SI" altLang="sl-SI" sz="3000" b="1" u="sng" dirty="0">
                  <a:solidFill>
                    <a:schemeClr val="bg1"/>
                  </a:solidFill>
                  <a:latin typeface="+mn-lt"/>
                </a:rPr>
              </a:br>
              <a:r>
                <a:rPr lang="sl-SI" altLang="sl-SI" sz="3000" b="1" dirty="0">
                  <a:solidFill>
                    <a:schemeClr val="bg1"/>
                  </a:solidFill>
                  <a:latin typeface="+mn-lt"/>
                </a:rPr>
                <a:t>2</a:t>
              </a:r>
            </a:p>
          </p:txBody>
        </p:sp>
        <p:sp>
          <p:nvSpPr>
            <p:cNvPr id="31" name="TextBox 13">
              <a:extLst>
                <a:ext uri="{FF2B5EF4-FFF2-40B4-BE49-F238E27FC236}">
                  <a16:creationId xmlns:a16="http://schemas.microsoft.com/office/drawing/2014/main" id="{F1AB1C99-B607-457E-BC26-946EF3F20BE7}"/>
                </a:ext>
              </a:extLst>
            </p:cNvPr>
            <p:cNvSpPr txBox="1"/>
            <p:nvPr/>
          </p:nvSpPr>
          <p:spPr>
            <a:xfrm>
              <a:off x="2037537" y="2025193"/>
              <a:ext cx="2541602" cy="646331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sl-SI" sz="3600" b="1" dirty="0" smtClean="0">
                  <a:solidFill>
                    <a:schemeClr val="bg1"/>
                  </a:solidFill>
                </a:rPr>
                <a:t>od 10 =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4" name="Skupina 23"/>
          <p:cNvGrpSpPr/>
          <p:nvPr/>
        </p:nvGrpSpPr>
        <p:grpSpPr>
          <a:xfrm>
            <a:off x="4742208" y="2546877"/>
            <a:ext cx="2746698" cy="1348940"/>
            <a:chOff x="4653460" y="2405680"/>
            <a:chExt cx="2746698" cy="1348940"/>
          </a:xfrm>
        </p:grpSpPr>
        <p:pic>
          <p:nvPicPr>
            <p:cNvPr id="1026" name="Picture 2" descr="Prikaži izvorno slik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4418" y="3095067"/>
              <a:ext cx="494665" cy="6595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Prikaži izvorno slik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73059" y="3083655"/>
              <a:ext cx="494665" cy="6595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Prikaži izvorno slik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37371" y="3083655"/>
              <a:ext cx="494665" cy="6595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Prikaži izvorno slik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05493" y="2416914"/>
              <a:ext cx="494665" cy="6595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Prikaži izvorno slik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37371" y="2412188"/>
              <a:ext cx="494665" cy="6595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2" descr="Prikaži izvorno slik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89706" y="2405680"/>
              <a:ext cx="494665" cy="6595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2" descr="Prikaži izvorno slik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1583" y="2414948"/>
              <a:ext cx="494665" cy="6595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2" descr="Prikaži izvorno slik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53460" y="2415996"/>
              <a:ext cx="494665" cy="6595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Prikaži izvorno slik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57132" y="3095067"/>
              <a:ext cx="494665" cy="6595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2" descr="Prikaži izvorno slik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0484" y="3094233"/>
              <a:ext cx="494665" cy="6595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3" name="Elipsa 22"/>
          <p:cNvSpPr/>
          <p:nvPr/>
        </p:nvSpPr>
        <p:spPr>
          <a:xfrm>
            <a:off x="4989527" y="455355"/>
            <a:ext cx="2163298" cy="78855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9" name="Elipsa 28"/>
          <p:cNvSpPr/>
          <p:nvPr/>
        </p:nvSpPr>
        <p:spPr>
          <a:xfrm>
            <a:off x="4521200" y="2546877"/>
            <a:ext cx="3180080" cy="77449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grpSp>
        <p:nvGrpSpPr>
          <p:cNvPr id="38" name="Skupina 37"/>
          <p:cNvGrpSpPr/>
          <p:nvPr/>
        </p:nvGrpSpPr>
        <p:grpSpPr>
          <a:xfrm>
            <a:off x="7701280" y="2423164"/>
            <a:ext cx="2473041" cy="510958"/>
            <a:chOff x="7701280" y="2423164"/>
            <a:chExt cx="2473041" cy="510958"/>
          </a:xfrm>
        </p:grpSpPr>
        <p:cxnSp>
          <p:nvCxnSpPr>
            <p:cNvPr id="35" name="Raven puščični povezovalnik 34"/>
            <p:cNvCxnSpPr>
              <a:stCxn id="29" idx="6"/>
            </p:cNvCxnSpPr>
            <p:nvPr/>
          </p:nvCxnSpPr>
          <p:spPr>
            <a:xfrm flipV="1">
              <a:off x="7701280" y="2601155"/>
              <a:ext cx="1046480" cy="33296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Pravokotnik 35"/>
            <p:cNvSpPr/>
            <p:nvPr/>
          </p:nvSpPr>
          <p:spPr>
            <a:xfrm>
              <a:off x="8805844" y="2423164"/>
              <a:ext cx="1368477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l-SI" sz="2000" b="1" dirty="0" smtClean="0"/>
                <a:t>POLOVICA</a:t>
              </a:r>
              <a:endParaRPr lang="sl-SI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45639698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26" grpId="0"/>
      <p:bldP spid="23" grpId="0" animBg="1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1">
            <a:extLst>
              <a:ext uri="{FF2B5EF4-FFF2-40B4-BE49-F238E27FC236}">
                <a16:creationId xmlns:a16="http://schemas.microsoft.com/office/drawing/2014/main" id="{95D4159A-6D1A-437D-B26C-7E011E2033AD}"/>
              </a:ext>
            </a:extLst>
          </p:cNvPr>
          <p:cNvSpPr txBox="1"/>
          <p:nvPr/>
        </p:nvSpPr>
        <p:spPr>
          <a:xfrm>
            <a:off x="2891625" y="770831"/>
            <a:ext cx="9512089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l-SI" sz="2800" dirty="0" smtClean="0"/>
              <a:t>… izračunamo s pomočjo </a:t>
            </a:r>
            <a:r>
              <a:rPr lang="sl-SI" sz="2800" b="1" dirty="0" smtClean="0"/>
              <a:t>DELJENJA</a:t>
            </a:r>
            <a:r>
              <a:rPr lang="sl-SI" sz="2800" dirty="0" smtClean="0"/>
              <a:t>.</a:t>
            </a:r>
            <a:endParaRPr lang="en-US" sz="2800" dirty="0"/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2434817" y="1751255"/>
            <a:ext cx="879496" cy="754860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hangingPunct="1"/>
            <a:r>
              <a:rPr lang="sl-SI" altLang="sl-SI" sz="3000" b="1" u="sng" dirty="0">
                <a:solidFill>
                  <a:schemeClr val="bg1"/>
                </a:solidFill>
                <a:latin typeface="+mn-lt"/>
              </a:rPr>
              <a:t>1</a:t>
            </a:r>
            <a:br>
              <a:rPr lang="sl-SI" altLang="sl-SI" sz="3000" b="1" u="sng" dirty="0">
                <a:solidFill>
                  <a:schemeClr val="bg1"/>
                </a:solidFill>
                <a:latin typeface="+mn-lt"/>
              </a:rPr>
            </a:br>
            <a:r>
              <a:rPr lang="sl-SI" altLang="sl-SI" sz="3000" b="1" dirty="0">
                <a:solidFill>
                  <a:schemeClr val="bg1"/>
                </a:solidFill>
                <a:latin typeface="+mn-lt"/>
              </a:rPr>
              <a:t>2</a:t>
            </a:r>
          </a:p>
        </p:txBody>
      </p:sp>
      <p:sp>
        <p:nvSpPr>
          <p:cNvPr id="6" name="TextBox 13">
            <a:extLst>
              <a:ext uri="{FF2B5EF4-FFF2-40B4-BE49-F238E27FC236}">
                <a16:creationId xmlns:a16="http://schemas.microsoft.com/office/drawing/2014/main" id="{F1AB1C99-B607-457E-BC26-946EF3F20BE7}"/>
              </a:ext>
            </a:extLst>
          </p:cNvPr>
          <p:cNvSpPr txBox="1"/>
          <p:nvPr/>
        </p:nvSpPr>
        <p:spPr>
          <a:xfrm>
            <a:off x="3204486" y="1687387"/>
            <a:ext cx="2541602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l-SI" sz="3600" b="1" dirty="0" smtClean="0">
                <a:solidFill>
                  <a:schemeClr val="bg1"/>
                </a:solidFill>
              </a:rPr>
              <a:t>od 10 =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7" name="PoljeZBesedilom 6"/>
          <p:cNvSpPr txBox="1"/>
          <p:nvPr/>
        </p:nvSpPr>
        <p:spPr>
          <a:xfrm>
            <a:off x="5436213" y="1655110"/>
            <a:ext cx="3606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600" b="1" dirty="0" smtClean="0">
                <a:solidFill>
                  <a:schemeClr val="bg1"/>
                </a:solidFill>
              </a:rPr>
              <a:t>, ker je 10 : 2 = </a:t>
            </a:r>
            <a:r>
              <a:rPr lang="sl-SI" sz="3600" b="1" dirty="0" smtClean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8" name="PoljeZBesedilom 7"/>
          <p:cNvSpPr txBox="1"/>
          <p:nvPr/>
        </p:nvSpPr>
        <p:spPr>
          <a:xfrm>
            <a:off x="4975380" y="1635228"/>
            <a:ext cx="7707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600" b="1" dirty="0" smtClean="0">
                <a:solidFill>
                  <a:srgbClr val="FF0000"/>
                </a:solidFill>
              </a:rPr>
              <a:t>5</a:t>
            </a:r>
            <a:endParaRPr lang="sl-SI" sz="3600" b="1" dirty="0">
              <a:solidFill>
                <a:srgbClr val="FF0000"/>
              </a:solidFill>
            </a:endParaRPr>
          </a:p>
        </p:txBody>
      </p:sp>
      <p:grpSp>
        <p:nvGrpSpPr>
          <p:cNvPr id="9" name="Skupina 8"/>
          <p:cNvGrpSpPr/>
          <p:nvPr/>
        </p:nvGrpSpPr>
        <p:grpSpPr>
          <a:xfrm>
            <a:off x="2874565" y="2362913"/>
            <a:ext cx="1823700" cy="1334425"/>
            <a:chOff x="2054236" y="4081723"/>
            <a:chExt cx="2174964" cy="1334425"/>
          </a:xfrm>
        </p:grpSpPr>
        <p:sp>
          <p:nvSpPr>
            <p:cNvPr id="10" name="PoljeZBesedilom 9"/>
            <p:cNvSpPr txBox="1"/>
            <p:nvPr/>
          </p:nvSpPr>
          <p:spPr>
            <a:xfrm>
              <a:off x="2123423" y="4892928"/>
              <a:ext cx="210577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sz="2800" dirty="0" smtClean="0">
                  <a:solidFill>
                    <a:srgbClr val="FF0000"/>
                  </a:solidFill>
                </a:rPr>
                <a:t> </a:t>
              </a:r>
              <a:r>
                <a:rPr lang="sl-SI" sz="2800" b="1" dirty="0" smtClean="0"/>
                <a:t>DELIM</a:t>
              </a:r>
              <a:endParaRPr lang="sl-SI" sz="2800" b="1" dirty="0"/>
            </a:p>
          </p:txBody>
        </p:sp>
        <p:sp>
          <p:nvSpPr>
            <p:cNvPr id="11" name="Levo ukrivljena puščica 10"/>
            <p:cNvSpPr/>
            <p:nvPr/>
          </p:nvSpPr>
          <p:spPr>
            <a:xfrm rot="4765497">
              <a:off x="2528781" y="3607178"/>
              <a:ext cx="695350" cy="1644439"/>
            </a:xfrm>
            <a:prstGeom prst="curvedLeftArrow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>
                <a:solidFill>
                  <a:schemeClr val="tx1"/>
                </a:solidFill>
              </a:endParaRPr>
            </a:p>
          </p:txBody>
        </p:sp>
      </p:grpSp>
      <p:sp>
        <p:nvSpPr>
          <p:cNvPr id="12" name="TextBox 17">
            <a:extLst>
              <a:ext uri="{FF2B5EF4-FFF2-40B4-BE49-F238E27FC236}">
                <a16:creationId xmlns:a16="http://schemas.microsoft.com/office/drawing/2014/main" id="{96A08E62-F063-434E-B9BD-677D44DD619D}"/>
              </a:ext>
            </a:extLst>
          </p:cNvPr>
          <p:cNvSpPr txBox="1"/>
          <p:nvPr/>
        </p:nvSpPr>
        <p:spPr>
          <a:xfrm>
            <a:off x="1767359" y="3843227"/>
            <a:ext cx="8558215" cy="4770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sl-SI" sz="2500" dirty="0" smtClean="0">
                <a:solidFill>
                  <a:schemeClr val="bg1"/>
                </a:solidFill>
              </a:rPr>
              <a:t>ODGOVOR:</a:t>
            </a:r>
            <a:r>
              <a:rPr lang="sl-SI" sz="2500" dirty="0">
                <a:solidFill>
                  <a:schemeClr val="bg1"/>
                </a:solidFill>
              </a:rPr>
              <a:t> </a:t>
            </a:r>
            <a:r>
              <a:rPr lang="sl-SI" sz="2500" dirty="0" smtClean="0">
                <a:solidFill>
                  <a:schemeClr val="bg1"/>
                </a:solidFill>
              </a:rPr>
              <a:t>Mama je za pripravo sladice porabila 5 jabolk.</a:t>
            </a:r>
            <a:r>
              <a:rPr lang="sl-SI" sz="2500" dirty="0" smtClean="0"/>
              <a:t> </a:t>
            </a:r>
            <a:endParaRPr lang="en-US" sz="2500" dirty="0"/>
          </a:p>
        </p:txBody>
      </p:sp>
      <p:grpSp>
        <p:nvGrpSpPr>
          <p:cNvPr id="15" name="Skupina 14"/>
          <p:cNvGrpSpPr/>
          <p:nvPr/>
        </p:nvGrpSpPr>
        <p:grpSpPr>
          <a:xfrm>
            <a:off x="-130769" y="4374361"/>
            <a:ext cx="4395821" cy="2483639"/>
            <a:chOff x="-130769" y="4374361"/>
            <a:chExt cx="4395821" cy="2483639"/>
          </a:xfrm>
        </p:grpSpPr>
        <p:pic>
          <p:nvPicPr>
            <p:cNvPr id="1028" name="Picture 4" descr="Prikaži izvorno slik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85" b="100000" l="0" r="91250">
                          <a14:foregroundMark x1="2000" y1="55310" x2="1750" y2="92920"/>
                          <a14:foregroundMark x1="15250" y1="76549" x2="24500" y2="87611"/>
                          <a14:foregroundMark x1="43500" y1="65487" x2="45750" y2="65044"/>
                          <a14:foregroundMark x1="45750" y1="65929" x2="48000" y2="65487"/>
                          <a14:foregroundMark x1="38500" y1="45133" x2="79500" y2="10619"/>
                          <a14:foregroundMark x1="41250" y1="61947" x2="43000" y2="59735"/>
                          <a14:foregroundMark x1="42750" y1="65487" x2="44250" y2="62832"/>
                          <a14:foregroundMark x1="2250" y1="93805" x2="6000" y2="91593"/>
                          <a14:backgroundMark x1="43500" y1="64159" x2="45750" y2="61504"/>
                          <a14:backgroundMark x1="5250" y1="98673" x2="1000" y2="98673"/>
                          <a14:backgroundMark x1="1250" y1="53982" x2="500" y2="9469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0769" y="4374361"/>
              <a:ext cx="4395821" cy="24836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Pravokotnik 13"/>
            <p:cNvSpPr/>
            <p:nvPr/>
          </p:nvSpPr>
          <p:spPr>
            <a:xfrm rot="21060859">
              <a:off x="1415033" y="4706714"/>
              <a:ext cx="2133826" cy="92169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l-SI" sz="2000" b="1" dirty="0" smtClean="0">
                  <a:solidFill>
                    <a:schemeClr val="bg1"/>
                  </a:solidFill>
                </a:rPr>
                <a:t>ČISTO LAHKO, KAJNE?! </a:t>
              </a:r>
              <a:r>
                <a:rPr lang="sl-SI" sz="2000" b="1" dirty="0" smtClean="0">
                  <a:solidFill>
                    <a:schemeClr val="bg1"/>
                  </a:solidFill>
                  <a:sym typeface="Wingdings" panose="05000000000000000000" pitchFamily="2" charset="2"/>
                </a:rPr>
                <a:t></a:t>
              </a:r>
              <a:endParaRPr lang="sl-SI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Pravokotnik 1"/>
          <p:cNvSpPr/>
          <p:nvPr/>
        </p:nvSpPr>
        <p:spPr>
          <a:xfrm>
            <a:off x="3425689" y="2333718"/>
            <a:ext cx="4539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sz="4000" b="1" dirty="0" smtClean="0"/>
              <a:t>: </a:t>
            </a:r>
            <a:endParaRPr lang="sl-SI" sz="4000" dirty="0"/>
          </a:p>
        </p:txBody>
      </p:sp>
    </p:spTree>
    <p:extLst>
      <p:ext uri="{BB962C8B-B14F-4D97-AF65-F5344CB8AC3E}">
        <p14:creationId xmlns:p14="http://schemas.microsoft.com/office/powerpoint/2010/main" val="151487254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12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08382" y="0"/>
            <a:ext cx="10424817" cy="1478570"/>
          </a:xfrm>
        </p:spPr>
        <p:txBody>
          <a:bodyPr>
            <a:normAutofit/>
          </a:bodyPr>
          <a:lstStyle/>
          <a:p>
            <a:pPr algn="ctr"/>
            <a:r>
              <a:rPr lang="sl-SI" sz="3100" b="1" dirty="0" smtClean="0">
                <a:solidFill>
                  <a:srgbClr val="FF0000"/>
                </a:solidFill>
                <a:effectLst/>
              </a:rPr>
              <a:t>Kako izračunamo celoto, </a:t>
            </a:r>
            <a:r>
              <a:rPr lang="sl-SI" sz="3100" b="1" dirty="0" smtClean="0">
                <a:solidFill>
                  <a:srgbClr val="FF0000"/>
                </a:solidFill>
                <a:effectLst/>
              </a:rPr>
              <a:t>če </a:t>
            </a:r>
            <a:r>
              <a:rPr lang="sl-SI" sz="3100" b="1" dirty="0" smtClean="0">
                <a:solidFill>
                  <a:srgbClr val="FF0000"/>
                </a:solidFill>
                <a:effectLst/>
              </a:rPr>
              <a:t>poznamo del celote?</a:t>
            </a:r>
            <a:endParaRPr lang="sl-SI" sz="31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TextBox 7">
            <a:extLst>
              <a:ext uri="{FF2B5EF4-FFF2-40B4-BE49-F238E27FC236}">
                <a16:creationId xmlns:a16="http://schemas.microsoft.com/office/drawing/2014/main" id="{6E82999C-A9BB-4536-881B-2C8DE4ADBD63}"/>
              </a:ext>
            </a:extLst>
          </p:cNvPr>
          <p:cNvSpPr txBox="1"/>
          <p:nvPr/>
        </p:nvSpPr>
        <p:spPr>
          <a:xfrm>
            <a:off x="2567272" y="1270302"/>
            <a:ext cx="7188218" cy="861774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sl-SI" sz="2500" dirty="0">
                <a:solidFill>
                  <a:schemeClr val="bg1"/>
                </a:solidFill>
                <a:cs typeface="Calibri"/>
              </a:rPr>
              <a:t>V </a:t>
            </a:r>
            <a:r>
              <a:rPr lang="sl-SI" sz="2500" dirty="0" smtClean="0">
                <a:solidFill>
                  <a:schemeClr val="bg1"/>
                </a:solidFill>
                <a:cs typeface="Calibri"/>
              </a:rPr>
              <a:t>skodelici </a:t>
            </a:r>
            <a:r>
              <a:rPr lang="sl-SI" sz="2500" dirty="0">
                <a:solidFill>
                  <a:schemeClr val="bg1"/>
                </a:solidFill>
                <a:cs typeface="Calibri"/>
              </a:rPr>
              <a:t>je </a:t>
            </a:r>
            <a:r>
              <a:rPr lang="sl-SI" sz="2500" dirty="0" smtClean="0">
                <a:solidFill>
                  <a:schemeClr val="bg1"/>
                </a:solidFill>
                <a:cs typeface="Calibri"/>
              </a:rPr>
              <a:t>10</a:t>
            </a:r>
            <a:r>
              <a:rPr lang="sl-SI" sz="2500" u="sng" dirty="0" smtClean="0">
                <a:solidFill>
                  <a:schemeClr val="bg1"/>
                </a:solidFill>
                <a:cs typeface="Calibri"/>
              </a:rPr>
              <a:t> </a:t>
            </a:r>
            <a:r>
              <a:rPr lang="sl-SI" sz="2500" u="sng" dirty="0">
                <a:solidFill>
                  <a:schemeClr val="bg1"/>
                </a:solidFill>
                <a:cs typeface="Calibri"/>
              </a:rPr>
              <a:t>lešnikov</a:t>
            </a:r>
            <a:r>
              <a:rPr lang="sl-SI" sz="2500" dirty="0">
                <a:solidFill>
                  <a:schemeClr val="bg1"/>
                </a:solidFill>
                <a:cs typeface="Calibri"/>
              </a:rPr>
              <a:t>, kar </a:t>
            </a:r>
            <a:r>
              <a:rPr lang="sl-SI" sz="2500" dirty="0" smtClean="0">
                <a:solidFill>
                  <a:schemeClr val="bg1"/>
                </a:solidFill>
                <a:cs typeface="Calibri"/>
              </a:rPr>
              <a:t>je </a:t>
            </a:r>
            <a:r>
              <a:rPr lang="sl-SI" sz="2500" u="sng" dirty="0" smtClean="0">
                <a:solidFill>
                  <a:schemeClr val="bg1"/>
                </a:solidFill>
                <a:cs typeface="Calibri"/>
              </a:rPr>
              <a:t>polovica vseh</a:t>
            </a:r>
            <a:r>
              <a:rPr lang="sl-SI" sz="2500" dirty="0" smtClean="0">
                <a:solidFill>
                  <a:schemeClr val="bg1"/>
                </a:solidFill>
                <a:cs typeface="Calibri"/>
              </a:rPr>
              <a:t> </a:t>
            </a:r>
            <a:r>
              <a:rPr lang="sl-SI" sz="2500" dirty="0">
                <a:solidFill>
                  <a:schemeClr val="bg1"/>
                </a:solidFill>
                <a:cs typeface="Calibri"/>
              </a:rPr>
              <a:t>lešnikov. </a:t>
            </a:r>
            <a:endParaRPr lang="sl-SI" sz="2500" dirty="0" smtClean="0">
              <a:solidFill>
                <a:schemeClr val="bg1"/>
              </a:solidFill>
              <a:cs typeface="Calibri"/>
            </a:endParaRPr>
          </a:p>
          <a:p>
            <a:pPr algn="ctr"/>
            <a:r>
              <a:rPr lang="sl-SI" sz="2500" u="sng" dirty="0" smtClean="0">
                <a:solidFill>
                  <a:schemeClr val="bg1"/>
                </a:solidFill>
                <a:cs typeface="Calibri"/>
              </a:rPr>
              <a:t>Koliko </a:t>
            </a:r>
            <a:r>
              <a:rPr lang="sl-SI" sz="2500" u="sng" dirty="0">
                <a:solidFill>
                  <a:schemeClr val="bg1"/>
                </a:solidFill>
                <a:cs typeface="Calibri"/>
              </a:rPr>
              <a:t>je </a:t>
            </a:r>
            <a:r>
              <a:rPr lang="sl-SI" sz="2500" u="sng" dirty="0" smtClean="0">
                <a:solidFill>
                  <a:schemeClr val="bg1"/>
                </a:solidFill>
                <a:cs typeface="Calibri"/>
              </a:rPr>
              <a:t>VSEH </a:t>
            </a:r>
            <a:r>
              <a:rPr lang="sl-SI" sz="2500" u="sng" dirty="0">
                <a:solidFill>
                  <a:schemeClr val="bg1"/>
                </a:solidFill>
                <a:cs typeface="Calibri"/>
              </a:rPr>
              <a:t>lešnikov?</a:t>
            </a:r>
          </a:p>
        </p:txBody>
      </p:sp>
      <p:sp>
        <p:nvSpPr>
          <p:cNvPr id="22" name="TextBox 11">
            <a:extLst>
              <a:ext uri="{FF2B5EF4-FFF2-40B4-BE49-F238E27FC236}">
                <a16:creationId xmlns:a16="http://schemas.microsoft.com/office/drawing/2014/main" id="{95D4159A-6D1A-437D-B26C-7E011E2033AD}"/>
              </a:ext>
            </a:extLst>
          </p:cNvPr>
          <p:cNvSpPr txBox="1"/>
          <p:nvPr/>
        </p:nvSpPr>
        <p:spPr>
          <a:xfrm>
            <a:off x="3308874" y="3846919"/>
            <a:ext cx="5817581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l-SI" sz="2800" dirty="0" smtClean="0"/>
              <a:t>Matematično račun zapišemo tako</a:t>
            </a:r>
            <a:r>
              <a:rPr lang="en-US" sz="2800" dirty="0" smtClean="0"/>
              <a:t>:</a:t>
            </a:r>
            <a:r>
              <a:rPr lang="en-US" sz="2800" dirty="0"/>
              <a:t> </a:t>
            </a:r>
          </a:p>
        </p:txBody>
      </p:sp>
      <p:grpSp>
        <p:nvGrpSpPr>
          <p:cNvPr id="23" name="Skupina 22"/>
          <p:cNvGrpSpPr/>
          <p:nvPr/>
        </p:nvGrpSpPr>
        <p:grpSpPr>
          <a:xfrm>
            <a:off x="3619008" y="4544528"/>
            <a:ext cx="4504275" cy="1200329"/>
            <a:chOff x="1267868" y="2025193"/>
            <a:chExt cx="3311271" cy="1200329"/>
          </a:xfrm>
        </p:grpSpPr>
        <p:sp>
          <p:nvSpPr>
            <p:cNvPr id="24" name="Rectangle 18"/>
            <p:cNvSpPr>
              <a:spLocks noChangeArrowheads="1"/>
            </p:cNvSpPr>
            <p:nvPr/>
          </p:nvSpPr>
          <p:spPr bwMode="auto">
            <a:xfrm>
              <a:off x="1267868" y="2089061"/>
              <a:ext cx="879496" cy="754860"/>
            </a:xfrm>
            <a:prstGeom prst="rect">
              <a:avLst/>
            </a:prstGeom>
            <a:noFill/>
            <a:ln>
              <a:noFill/>
            </a:ln>
          </p:spPr>
          <p:txBody>
            <a:bodyPr anchor="b"/>
            <a:lstStyle>
              <a:lvl1pPr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 eaLnBrk="1" hangingPunct="1"/>
              <a:r>
                <a:rPr lang="sl-SI" altLang="sl-SI" sz="3000" b="1" u="sng" dirty="0">
                  <a:solidFill>
                    <a:schemeClr val="bg1"/>
                  </a:solidFill>
                  <a:latin typeface="+mn-lt"/>
                </a:rPr>
                <a:t>1</a:t>
              </a:r>
              <a:br>
                <a:rPr lang="sl-SI" altLang="sl-SI" sz="3000" b="1" u="sng" dirty="0">
                  <a:solidFill>
                    <a:schemeClr val="bg1"/>
                  </a:solidFill>
                  <a:latin typeface="+mn-lt"/>
                </a:rPr>
              </a:br>
              <a:r>
                <a:rPr lang="sl-SI" altLang="sl-SI" sz="3000" b="1" dirty="0">
                  <a:solidFill>
                    <a:schemeClr val="bg1"/>
                  </a:solidFill>
                  <a:latin typeface="+mn-lt"/>
                </a:rPr>
                <a:t>2</a:t>
              </a:r>
            </a:p>
          </p:txBody>
        </p:sp>
        <p:sp>
          <p:nvSpPr>
            <p:cNvPr id="25" name="TextBox 13">
              <a:extLst>
                <a:ext uri="{FF2B5EF4-FFF2-40B4-BE49-F238E27FC236}">
                  <a16:creationId xmlns:a16="http://schemas.microsoft.com/office/drawing/2014/main" id="{F1AB1C99-B607-457E-BC26-946EF3F20BE7}"/>
                </a:ext>
              </a:extLst>
            </p:cNvPr>
            <p:cNvSpPr txBox="1"/>
            <p:nvPr/>
          </p:nvSpPr>
          <p:spPr>
            <a:xfrm>
              <a:off x="2037537" y="2025193"/>
              <a:ext cx="2541602" cy="120032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sl-SI" sz="3600" b="1" dirty="0" smtClean="0">
                  <a:solidFill>
                    <a:schemeClr val="bg1"/>
                  </a:solidFill>
                </a:rPr>
                <a:t>od _____ = 10 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6" name="TextBox 11">
            <a:extLst>
              <a:ext uri="{FF2B5EF4-FFF2-40B4-BE49-F238E27FC236}">
                <a16:creationId xmlns:a16="http://schemas.microsoft.com/office/drawing/2014/main" id="{95D4159A-6D1A-437D-B26C-7E011E2033AD}"/>
              </a:ext>
            </a:extLst>
          </p:cNvPr>
          <p:cNvSpPr txBox="1"/>
          <p:nvPr/>
        </p:nvSpPr>
        <p:spPr>
          <a:xfrm>
            <a:off x="1996721" y="5798199"/>
            <a:ext cx="9512089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l-SI" sz="2800" dirty="0" smtClean="0"/>
              <a:t>Preberemo: ENA POLOVICA OD KOLIKO JE ENAKO 10 …</a:t>
            </a:r>
            <a:endParaRPr lang="en-US" sz="2800" dirty="0"/>
          </a:p>
        </p:txBody>
      </p:sp>
      <p:sp>
        <p:nvSpPr>
          <p:cNvPr id="10" name="Elipsa 9"/>
          <p:cNvSpPr/>
          <p:nvPr/>
        </p:nvSpPr>
        <p:spPr>
          <a:xfrm>
            <a:off x="5087493" y="356472"/>
            <a:ext cx="1567307" cy="76888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grpSp>
        <p:nvGrpSpPr>
          <p:cNvPr id="9" name="Skupina 8"/>
          <p:cNvGrpSpPr/>
          <p:nvPr/>
        </p:nvGrpSpPr>
        <p:grpSpPr>
          <a:xfrm>
            <a:off x="3252590" y="2370740"/>
            <a:ext cx="5603900" cy="1158526"/>
            <a:chOff x="3743300" y="2360215"/>
            <a:chExt cx="5603900" cy="1158526"/>
          </a:xfrm>
        </p:grpSpPr>
        <p:pic>
          <p:nvPicPr>
            <p:cNvPr id="2050" name="Picture 2" descr="Prikaži izvorno slik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08710" y="2408416"/>
              <a:ext cx="544190" cy="4371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Pravokotnik 3"/>
            <p:cNvSpPr/>
            <p:nvPr/>
          </p:nvSpPr>
          <p:spPr>
            <a:xfrm>
              <a:off x="3743300" y="2360215"/>
              <a:ext cx="5603900" cy="115852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cxnSp>
          <p:nvCxnSpPr>
            <p:cNvPr id="6" name="Raven povezovalnik 5"/>
            <p:cNvCxnSpPr>
              <a:stCxn id="4" idx="1"/>
              <a:endCxn id="4" idx="3"/>
            </p:cNvCxnSpPr>
            <p:nvPr/>
          </p:nvCxnSpPr>
          <p:spPr>
            <a:xfrm>
              <a:off x="3743300" y="2939478"/>
              <a:ext cx="56039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4" name="Picture 2" descr="Prikaži izvorno slik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24680" y="2441603"/>
              <a:ext cx="544190" cy="4371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Prikaži izvorno slik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06060" y="2431264"/>
              <a:ext cx="544190" cy="4371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2" descr="Prikaži izvorno slik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61870" y="2448711"/>
              <a:ext cx="544190" cy="4371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2" descr="Prikaži izvorno slik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36280" y="2441603"/>
              <a:ext cx="544190" cy="4371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2" descr="Prikaži izvorno slik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89978" y="2429119"/>
              <a:ext cx="544190" cy="4371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2" descr="Prikaži izvorno slik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43676" y="2416628"/>
              <a:ext cx="544190" cy="4371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Prikaži izvorno slik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60580" y="2426095"/>
              <a:ext cx="544190" cy="4371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2" descr="Prikaži izvorno slik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97374" y="2426095"/>
              <a:ext cx="544190" cy="4371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Picture 2" descr="Prikaži izvorno slik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8930" y="2409527"/>
              <a:ext cx="544190" cy="4371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4758325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22" grpId="0"/>
      <p:bldP spid="26" grpId="0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1">
            <a:extLst>
              <a:ext uri="{FF2B5EF4-FFF2-40B4-BE49-F238E27FC236}">
                <a16:creationId xmlns:a16="http://schemas.microsoft.com/office/drawing/2014/main" id="{95D4159A-6D1A-437D-B26C-7E011E2033AD}"/>
              </a:ext>
            </a:extLst>
          </p:cNvPr>
          <p:cNvSpPr txBox="1"/>
          <p:nvPr/>
        </p:nvSpPr>
        <p:spPr>
          <a:xfrm>
            <a:off x="2891625" y="770831"/>
            <a:ext cx="9512089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l-SI" sz="2800" dirty="0" smtClean="0"/>
              <a:t>… izračunamo s pomočjo </a:t>
            </a:r>
            <a:r>
              <a:rPr lang="sl-SI" sz="2800" b="1" dirty="0" smtClean="0"/>
              <a:t>MNOŽENJA</a:t>
            </a:r>
            <a:r>
              <a:rPr lang="sl-SI" sz="2800" dirty="0" smtClean="0"/>
              <a:t>.</a:t>
            </a:r>
            <a:endParaRPr lang="en-US" sz="2800" dirty="0"/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2434816" y="1751255"/>
            <a:ext cx="1120196" cy="754860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hangingPunct="1"/>
            <a:r>
              <a:rPr lang="sl-SI" altLang="sl-SI" sz="3000" b="1" u="sng" dirty="0">
                <a:solidFill>
                  <a:schemeClr val="bg1"/>
                </a:solidFill>
                <a:latin typeface="+mn-lt"/>
              </a:rPr>
              <a:t>1</a:t>
            </a:r>
            <a:br>
              <a:rPr lang="sl-SI" altLang="sl-SI" sz="3000" b="1" u="sng" dirty="0">
                <a:solidFill>
                  <a:schemeClr val="bg1"/>
                </a:solidFill>
                <a:latin typeface="+mn-lt"/>
              </a:rPr>
            </a:br>
            <a:r>
              <a:rPr lang="sl-SI" altLang="sl-SI" sz="3000" b="1" dirty="0">
                <a:solidFill>
                  <a:schemeClr val="bg1"/>
                </a:solidFill>
                <a:latin typeface="+mn-lt"/>
              </a:rPr>
              <a:t>2</a:t>
            </a:r>
          </a:p>
        </p:txBody>
      </p:sp>
      <p:sp>
        <p:nvSpPr>
          <p:cNvPr id="6" name="TextBox 13">
            <a:extLst>
              <a:ext uri="{FF2B5EF4-FFF2-40B4-BE49-F238E27FC236}">
                <a16:creationId xmlns:a16="http://schemas.microsoft.com/office/drawing/2014/main" id="{F1AB1C99-B607-457E-BC26-946EF3F20BE7}"/>
              </a:ext>
            </a:extLst>
          </p:cNvPr>
          <p:cNvSpPr txBox="1"/>
          <p:nvPr/>
        </p:nvSpPr>
        <p:spPr>
          <a:xfrm>
            <a:off x="3415127" y="1687387"/>
            <a:ext cx="323718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l-SI" sz="3600" b="1" dirty="0" smtClean="0">
                <a:solidFill>
                  <a:schemeClr val="bg1"/>
                </a:solidFill>
              </a:rPr>
              <a:t>od ____ = 10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7" name="PoljeZBesedilom 6"/>
          <p:cNvSpPr txBox="1"/>
          <p:nvPr/>
        </p:nvSpPr>
        <p:spPr>
          <a:xfrm>
            <a:off x="6117747" y="1647867"/>
            <a:ext cx="4593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600" b="1" dirty="0" smtClean="0">
                <a:solidFill>
                  <a:schemeClr val="bg1"/>
                </a:solidFill>
              </a:rPr>
              <a:t>, ker je 10 ∙ 2 = </a:t>
            </a:r>
            <a:r>
              <a:rPr lang="sl-SI" sz="3600" b="1" dirty="0" smtClean="0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8" name="PoljeZBesedilom 7"/>
          <p:cNvSpPr txBox="1"/>
          <p:nvPr/>
        </p:nvSpPr>
        <p:spPr>
          <a:xfrm>
            <a:off x="4345563" y="1574727"/>
            <a:ext cx="981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600" b="1" dirty="0" smtClean="0">
                <a:solidFill>
                  <a:srgbClr val="FF0000"/>
                </a:solidFill>
              </a:rPr>
              <a:t>20</a:t>
            </a:r>
            <a:endParaRPr lang="sl-SI" sz="3600" b="1" dirty="0">
              <a:solidFill>
                <a:srgbClr val="FF0000"/>
              </a:solidFill>
            </a:endParaRPr>
          </a:p>
        </p:txBody>
      </p:sp>
      <p:grpSp>
        <p:nvGrpSpPr>
          <p:cNvPr id="9" name="Skupina 8"/>
          <p:cNvGrpSpPr/>
          <p:nvPr/>
        </p:nvGrpSpPr>
        <p:grpSpPr>
          <a:xfrm>
            <a:off x="2887029" y="2423437"/>
            <a:ext cx="3367676" cy="1482277"/>
            <a:chOff x="2047959" y="4082310"/>
            <a:chExt cx="1827796" cy="1482277"/>
          </a:xfrm>
        </p:grpSpPr>
        <p:sp>
          <p:nvSpPr>
            <p:cNvPr id="10" name="PoljeZBesedilom 9"/>
            <p:cNvSpPr txBox="1"/>
            <p:nvPr/>
          </p:nvSpPr>
          <p:spPr>
            <a:xfrm>
              <a:off x="2401487" y="5041367"/>
              <a:ext cx="14742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sz="2800" dirty="0" smtClean="0">
                  <a:solidFill>
                    <a:srgbClr val="FF0000"/>
                  </a:solidFill>
                </a:rPr>
                <a:t> </a:t>
              </a:r>
              <a:r>
                <a:rPr lang="sl-SI" sz="2800" b="1" dirty="0" smtClean="0">
                  <a:solidFill>
                    <a:schemeClr val="tx2">
                      <a:lumMod val="20000"/>
                      <a:lumOff val="80000"/>
                    </a:schemeClr>
                  </a:solidFill>
                </a:rPr>
                <a:t>MNOŽIM</a:t>
              </a:r>
              <a:endParaRPr lang="sl-SI" sz="2800" b="1" dirty="0">
                <a:solidFill>
                  <a:schemeClr val="tx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1" name="Levo ukrivljena puščica 10"/>
            <p:cNvSpPr/>
            <p:nvPr/>
          </p:nvSpPr>
          <p:spPr>
            <a:xfrm rot="5131071">
              <a:off x="2426405" y="3703864"/>
              <a:ext cx="887548" cy="1644440"/>
            </a:xfrm>
            <a:prstGeom prst="curvedLeftArrow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>
                <a:solidFill>
                  <a:schemeClr val="tx1"/>
                </a:solidFill>
              </a:endParaRPr>
            </a:p>
          </p:txBody>
        </p:sp>
      </p:grpSp>
      <p:sp>
        <p:nvSpPr>
          <p:cNvPr id="12" name="TextBox 17">
            <a:extLst>
              <a:ext uri="{FF2B5EF4-FFF2-40B4-BE49-F238E27FC236}">
                <a16:creationId xmlns:a16="http://schemas.microsoft.com/office/drawing/2014/main" id="{96A08E62-F063-434E-B9BD-677D44DD619D}"/>
              </a:ext>
            </a:extLst>
          </p:cNvPr>
          <p:cNvSpPr txBox="1"/>
          <p:nvPr/>
        </p:nvSpPr>
        <p:spPr>
          <a:xfrm>
            <a:off x="3324165" y="4216566"/>
            <a:ext cx="4590674" cy="4770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sl-SI" sz="2500" dirty="0" smtClean="0">
                <a:solidFill>
                  <a:schemeClr val="bg1"/>
                </a:solidFill>
              </a:rPr>
              <a:t>ODGOVOR:</a:t>
            </a:r>
            <a:r>
              <a:rPr lang="sl-SI" sz="2500" dirty="0">
                <a:solidFill>
                  <a:schemeClr val="bg1"/>
                </a:solidFill>
              </a:rPr>
              <a:t> </a:t>
            </a:r>
            <a:r>
              <a:rPr lang="sl-SI" sz="2500" dirty="0" smtClean="0">
                <a:solidFill>
                  <a:schemeClr val="bg1"/>
                </a:solidFill>
              </a:rPr>
              <a:t>Vseh lešnikov je 20.</a:t>
            </a:r>
            <a:endParaRPr lang="en-US" sz="2500" dirty="0"/>
          </a:p>
        </p:txBody>
      </p:sp>
      <p:grpSp>
        <p:nvGrpSpPr>
          <p:cNvPr id="2" name="Skupina 1"/>
          <p:cNvGrpSpPr/>
          <p:nvPr/>
        </p:nvGrpSpPr>
        <p:grpSpPr>
          <a:xfrm>
            <a:off x="7898534" y="4415573"/>
            <a:ext cx="4395821" cy="2483639"/>
            <a:chOff x="7898534" y="4415573"/>
            <a:chExt cx="4395821" cy="2483639"/>
          </a:xfrm>
        </p:grpSpPr>
        <p:pic>
          <p:nvPicPr>
            <p:cNvPr id="1028" name="Picture 4" descr="Prikaži izvorno slik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85" b="100000" l="0" r="91250">
                          <a14:foregroundMark x1="2000" y1="55310" x2="1750" y2="92920"/>
                          <a14:foregroundMark x1="15250" y1="76549" x2="24500" y2="87611"/>
                          <a14:foregroundMark x1="43500" y1="65487" x2="45750" y2="65044"/>
                          <a14:foregroundMark x1="45750" y1="65929" x2="48000" y2="65487"/>
                          <a14:foregroundMark x1="38500" y1="45133" x2="79500" y2="10619"/>
                          <a14:foregroundMark x1="41250" y1="61947" x2="43000" y2="59735"/>
                          <a14:foregroundMark x1="42750" y1="65487" x2="44250" y2="62832"/>
                          <a14:foregroundMark x1="2250" y1="93805" x2="6000" y2="91593"/>
                          <a14:backgroundMark x1="43500" y1="64159" x2="45750" y2="61504"/>
                          <a14:backgroundMark x1="5250" y1="98673" x2="1000" y2="98673"/>
                          <a14:backgroundMark x1="1250" y1="53982" x2="500" y2="9469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7898534" y="4415573"/>
              <a:ext cx="4395821" cy="24836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Pravokotnik 13"/>
            <p:cNvSpPr/>
            <p:nvPr/>
          </p:nvSpPr>
          <p:spPr>
            <a:xfrm rot="509618">
              <a:off x="8600261" y="4676179"/>
              <a:ext cx="2142740" cy="98820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l-SI" sz="2000" b="1" dirty="0" smtClean="0">
                  <a:solidFill>
                    <a:schemeClr val="bg1"/>
                  </a:solidFill>
                </a:rPr>
                <a:t>TEŽKO? </a:t>
              </a:r>
            </a:p>
            <a:p>
              <a:pPr algn="ctr"/>
              <a:r>
                <a:rPr lang="sl-SI" sz="2000" b="1" dirty="0" smtClean="0">
                  <a:solidFill>
                    <a:schemeClr val="bg1"/>
                  </a:solidFill>
                </a:rPr>
                <a:t>AH, KJE PA! </a:t>
              </a:r>
              <a:r>
                <a:rPr lang="sl-SI" sz="2000" b="1" dirty="0" smtClean="0">
                  <a:solidFill>
                    <a:schemeClr val="bg1"/>
                  </a:solidFill>
                  <a:sym typeface="Wingdings" panose="05000000000000000000" pitchFamily="2" charset="2"/>
                </a:rPr>
                <a:t></a:t>
              </a:r>
              <a:endParaRPr lang="sl-SI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5" name="Pravokotnik 14"/>
          <p:cNvSpPr/>
          <p:nvPr/>
        </p:nvSpPr>
        <p:spPr>
          <a:xfrm>
            <a:off x="4174966" y="2669921"/>
            <a:ext cx="4539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sz="4000" b="1" dirty="0"/>
              <a:t>∙</a:t>
            </a:r>
            <a:r>
              <a:rPr lang="sl-SI" sz="4000" b="1" dirty="0" smtClean="0"/>
              <a:t> </a:t>
            </a:r>
            <a:endParaRPr lang="sl-SI" sz="4000" dirty="0"/>
          </a:p>
        </p:txBody>
      </p:sp>
    </p:spTree>
    <p:extLst>
      <p:ext uri="{BB962C8B-B14F-4D97-AF65-F5344CB8AC3E}">
        <p14:creationId xmlns:p14="http://schemas.microsoft.com/office/powerpoint/2010/main" val="350007187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12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649507830"/>
              </p:ext>
            </p:extLst>
          </p:nvPr>
        </p:nvGraphicFramePr>
        <p:xfrm>
          <a:off x="121024" y="94130"/>
          <a:ext cx="11779623" cy="6508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lipsa 3"/>
          <p:cNvSpPr/>
          <p:nvPr/>
        </p:nvSpPr>
        <p:spPr>
          <a:xfrm rot="20059100">
            <a:off x="24025" y="190602"/>
            <a:ext cx="1836934" cy="1082595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000" b="1" dirty="0" smtClean="0"/>
              <a:t>ZAPIS</a:t>
            </a:r>
          </a:p>
          <a:p>
            <a:pPr algn="ctr"/>
            <a:r>
              <a:rPr lang="sl-SI" sz="2000" b="1" dirty="0" smtClean="0"/>
              <a:t>V ZVEZEK</a:t>
            </a:r>
            <a:endParaRPr lang="sl-SI" sz="2000" b="1" dirty="0"/>
          </a:p>
        </p:txBody>
      </p:sp>
      <p:grpSp>
        <p:nvGrpSpPr>
          <p:cNvPr id="22" name="Skupina 21"/>
          <p:cNvGrpSpPr/>
          <p:nvPr/>
        </p:nvGrpSpPr>
        <p:grpSpPr>
          <a:xfrm>
            <a:off x="862186" y="4278175"/>
            <a:ext cx="5787722" cy="916134"/>
            <a:chOff x="1865225" y="2934249"/>
            <a:chExt cx="5787722" cy="916134"/>
          </a:xfrm>
        </p:grpSpPr>
        <p:sp>
          <p:nvSpPr>
            <p:cNvPr id="23" name="Rectangle 18"/>
            <p:cNvSpPr>
              <a:spLocks noChangeArrowheads="1"/>
            </p:cNvSpPr>
            <p:nvPr/>
          </p:nvSpPr>
          <p:spPr bwMode="auto">
            <a:xfrm>
              <a:off x="1865225" y="3095523"/>
              <a:ext cx="879496" cy="754860"/>
            </a:xfrm>
            <a:prstGeom prst="rect">
              <a:avLst/>
            </a:prstGeom>
            <a:noFill/>
            <a:ln>
              <a:noFill/>
            </a:ln>
          </p:spPr>
          <p:txBody>
            <a:bodyPr anchor="b"/>
            <a:lstStyle>
              <a:lvl1pPr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 eaLnBrk="1" hangingPunct="1"/>
              <a:r>
                <a:rPr lang="sl-SI" altLang="sl-SI" sz="2500" b="1" u="sng" dirty="0">
                  <a:latin typeface="+mn-lt"/>
                </a:rPr>
                <a:t>1</a:t>
              </a:r>
              <a:br>
                <a:rPr lang="sl-SI" altLang="sl-SI" sz="2500" b="1" u="sng" dirty="0">
                  <a:latin typeface="+mn-lt"/>
                </a:rPr>
              </a:br>
              <a:r>
                <a:rPr lang="sl-SI" altLang="sl-SI" sz="2500" b="1" dirty="0">
                  <a:latin typeface="+mn-lt"/>
                </a:rPr>
                <a:t>3</a:t>
              </a:r>
            </a:p>
          </p:txBody>
        </p:sp>
        <p:sp>
          <p:nvSpPr>
            <p:cNvPr id="24" name="TextBox 13">
              <a:extLst>
                <a:ext uri="{FF2B5EF4-FFF2-40B4-BE49-F238E27FC236}">
                  <a16:creationId xmlns:a16="http://schemas.microsoft.com/office/drawing/2014/main" id="{F1AB1C99-B607-457E-BC26-946EF3F20BE7}"/>
                </a:ext>
              </a:extLst>
            </p:cNvPr>
            <p:cNvSpPr txBox="1"/>
            <p:nvPr/>
          </p:nvSpPr>
          <p:spPr>
            <a:xfrm>
              <a:off x="2456202" y="3153789"/>
              <a:ext cx="2541602" cy="477054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sl-SI" sz="2500" b="1" dirty="0" smtClean="0"/>
                <a:t>od 6 = ___</a:t>
              </a:r>
              <a:endParaRPr lang="en-US" sz="2500" b="1" dirty="0"/>
            </a:p>
          </p:txBody>
        </p:sp>
        <p:sp>
          <p:nvSpPr>
            <p:cNvPr id="25" name="PoljeZBesedilom 24"/>
            <p:cNvSpPr txBox="1"/>
            <p:nvPr/>
          </p:nvSpPr>
          <p:spPr>
            <a:xfrm>
              <a:off x="4046663" y="3128658"/>
              <a:ext cx="3606284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sz="2500" b="1" dirty="0" smtClean="0"/>
                <a:t>, ker je 6 : 3 = </a:t>
              </a:r>
              <a:r>
                <a:rPr lang="sl-SI" sz="2500" b="1" dirty="0" smtClean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6" name="PoljeZBesedilom 25"/>
            <p:cNvSpPr txBox="1"/>
            <p:nvPr/>
          </p:nvSpPr>
          <p:spPr>
            <a:xfrm>
              <a:off x="3486968" y="2934249"/>
              <a:ext cx="77070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sz="3600" b="1" dirty="0" smtClean="0">
                  <a:solidFill>
                    <a:srgbClr val="FF0000"/>
                  </a:solidFill>
                </a:rPr>
                <a:t>2</a:t>
              </a:r>
              <a:endParaRPr lang="sl-SI" sz="3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7" name="Skupina 36"/>
          <p:cNvGrpSpPr/>
          <p:nvPr/>
        </p:nvGrpSpPr>
        <p:grpSpPr>
          <a:xfrm>
            <a:off x="6413649" y="4264114"/>
            <a:ext cx="7044320" cy="893993"/>
            <a:chOff x="1686533" y="3078524"/>
            <a:chExt cx="5462197" cy="893993"/>
          </a:xfrm>
        </p:grpSpPr>
        <p:sp>
          <p:nvSpPr>
            <p:cNvPr id="38" name="Rectangle 18"/>
            <p:cNvSpPr>
              <a:spLocks noChangeArrowheads="1"/>
            </p:cNvSpPr>
            <p:nvPr/>
          </p:nvSpPr>
          <p:spPr bwMode="auto">
            <a:xfrm>
              <a:off x="1686533" y="3217657"/>
              <a:ext cx="879496" cy="754860"/>
            </a:xfrm>
            <a:prstGeom prst="rect">
              <a:avLst/>
            </a:prstGeom>
            <a:noFill/>
            <a:ln>
              <a:noFill/>
            </a:ln>
          </p:spPr>
          <p:txBody>
            <a:bodyPr anchor="b"/>
            <a:lstStyle>
              <a:lvl1pPr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 eaLnBrk="1" hangingPunct="1"/>
              <a:r>
                <a:rPr lang="sl-SI" altLang="sl-SI" sz="2500" b="1" u="sng" dirty="0">
                  <a:latin typeface="+mn-lt"/>
                </a:rPr>
                <a:t>1</a:t>
              </a:r>
              <a:br>
                <a:rPr lang="sl-SI" altLang="sl-SI" sz="2500" b="1" u="sng" dirty="0">
                  <a:latin typeface="+mn-lt"/>
                </a:rPr>
              </a:br>
              <a:r>
                <a:rPr lang="sl-SI" altLang="sl-SI" sz="2500" b="1" dirty="0">
                  <a:latin typeface="+mn-lt"/>
                </a:rPr>
                <a:t>7</a:t>
              </a:r>
            </a:p>
          </p:txBody>
        </p:sp>
        <p:sp>
          <p:nvSpPr>
            <p:cNvPr id="39" name="TextBox 13">
              <a:extLst>
                <a:ext uri="{FF2B5EF4-FFF2-40B4-BE49-F238E27FC236}">
                  <a16:creationId xmlns:a16="http://schemas.microsoft.com/office/drawing/2014/main" id="{F1AB1C99-B607-457E-BC26-946EF3F20BE7}"/>
                </a:ext>
              </a:extLst>
            </p:cNvPr>
            <p:cNvSpPr txBox="1"/>
            <p:nvPr/>
          </p:nvSpPr>
          <p:spPr>
            <a:xfrm>
              <a:off x="2245259" y="3308678"/>
              <a:ext cx="2541602" cy="477054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sl-SI" sz="2500" b="1" dirty="0" smtClean="0"/>
                <a:t>od ____ = 3</a:t>
              </a:r>
              <a:endParaRPr lang="en-US" sz="2500" b="1" dirty="0"/>
            </a:p>
          </p:txBody>
        </p:sp>
        <p:sp>
          <p:nvSpPr>
            <p:cNvPr id="40" name="PoljeZBesedilom 39"/>
            <p:cNvSpPr txBox="1"/>
            <p:nvPr/>
          </p:nvSpPr>
          <p:spPr>
            <a:xfrm>
              <a:off x="3542446" y="3320376"/>
              <a:ext cx="3606284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sz="2500" b="1" dirty="0" smtClean="0"/>
                <a:t>, ker je 3 ∙ 7 = </a:t>
              </a:r>
              <a:r>
                <a:rPr lang="sl-SI" sz="2500" b="1" dirty="0" smtClean="0">
                  <a:solidFill>
                    <a:srgbClr val="FF0000"/>
                  </a:solidFill>
                </a:rPr>
                <a:t>20</a:t>
              </a:r>
            </a:p>
          </p:txBody>
        </p:sp>
        <p:sp>
          <p:nvSpPr>
            <p:cNvPr id="41" name="PoljeZBesedilom 40"/>
            <p:cNvSpPr txBox="1"/>
            <p:nvPr/>
          </p:nvSpPr>
          <p:spPr>
            <a:xfrm>
              <a:off x="2636918" y="3078524"/>
              <a:ext cx="77070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sz="3600" b="1" dirty="0" smtClean="0">
                  <a:solidFill>
                    <a:srgbClr val="FF0000"/>
                  </a:solidFill>
                </a:rPr>
                <a:t>21</a:t>
              </a:r>
              <a:endParaRPr lang="sl-SI" sz="36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0776225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1508034" y="778621"/>
            <a:ext cx="8987246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dirty="0"/>
          </a:p>
          <a:p>
            <a:endParaRPr lang="sl-SI" dirty="0" smtClean="0"/>
          </a:p>
          <a:p>
            <a:r>
              <a:rPr lang="sl-SI" sz="3200" b="1" dirty="0" smtClean="0">
                <a:solidFill>
                  <a:srgbClr val="002060"/>
                </a:solidFill>
              </a:rPr>
              <a:t>Reši naloge v delovnem zvezku od strani 58 do 65.</a:t>
            </a:r>
          </a:p>
          <a:p>
            <a:pPr algn="ctr"/>
            <a:endParaRPr lang="sl-SI" sz="4000" dirty="0">
              <a:solidFill>
                <a:srgbClr val="002060"/>
              </a:solidFill>
            </a:endParaRPr>
          </a:p>
          <a:p>
            <a:r>
              <a:rPr lang="sl-SI" sz="4000" dirty="0"/>
              <a:t>Če česa ne boš znal/-a, vprašaj učiteljico. </a:t>
            </a:r>
          </a:p>
          <a:p>
            <a:endParaRPr lang="sl-SI" sz="4000" dirty="0"/>
          </a:p>
          <a:p>
            <a:endParaRPr lang="sl-SI" sz="4000" dirty="0" smtClean="0"/>
          </a:p>
          <a:p>
            <a:r>
              <a:rPr lang="sl-SI" sz="4000" dirty="0" smtClean="0"/>
              <a:t>ŽELIM </a:t>
            </a:r>
            <a:r>
              <a:rPr lang="sl-SI" sz="4000" dirty="0"/>
              <a:t>TI VELIKO USPEHA PRI REŠEVANJU. </a:t>
            </a:r>
          </a:p>
          <a:p>
            <a:endParaRPr lang="sl-SI" sz="4000" dirty="0"/>
          </a:p>
          <a:p>
            <a:r>
              <a:rPr lang="sl-SI" sz="2400" dirty="0" smtClean="0"/>
              <a:t>Dodatne naloge za ponavljanje in utrjevanje:</a:t>
            </a:r>
          </a:p>
          <a:p>
            <a:r>
              <a:rPr lang="sl-SI" sz="2400" dirty="0">
                <a:hlinkClick r:id="rId2"/>
              </a:rPr>
              <a:t>Deli celote (interaktivne-vaje.si)</a:t>
            </a:r>
            <a:endParaRPr lang="sl-SI" dirty="0"/>
          </a:p>
          <a:p>
            <a:endParaRPr lang="sl-SI" dirty="0"/>
          </a:p>
        </p:txBody>
      </p:sp>
      <p:sp>
        <p:nvSpPr>
          <p:cNvPr id="3" name="AutoShape 4" descr="REŠITVE SKUPNIH NALOG ZA PONOVITEV (peti teden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686652" y="2821712"/>
            <a:ext cx="2034721" cy="1954753"/>
          </a:xfrm>
          <a:prstGeom prst="rect">
            <a:avLst/>
          </a:prstGeom>
        </p:spPr>
      </p:pic>
      <p:grpSp>
        <p:nvGrpSpPr>
          <p:cNvPr id="5" name="Skupina 4"/>
          <p:cNvGrpSpPr/>
          <p:nvPr/>
        </p:nvGrpSpPr>
        <p:grpSpPr>
          <a:xfrm>
            <a:off x="9357360" y="266685"/>
            <a:ext cx="2364013" cy="1023876"/>
            <a:chOff x="5919503" y="987962"/>
            <a:chExt cx="2556198" cy="1144166"/>
          </a:xfrm>
          <a:solidFill>
            <a:srgbClr val="00B0F0"/>
          </a:solidFill>
        </p:grpSpPr>
        <p:sp>
          <p:nvSpPr>
            <p:cNvPr id="6" name="Elipsa 5"/>
            <p:cNvSpPr/>
            <p:nvPr/>
          </p:nvSpPr>
          <p:spPr>
            <a:xfrm>
              <a:off x="5919503" y="987962"/>
              <a:ext cx="2556198" cy="1144166"/>
            </a:xfrm>
            <a:prstGeom prst="ellipse">
              <a:avLst/>
            </a:prstGeom>
            <a:grpFill/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</p:sp>
        <p:sp>
          <p:nvSpPr>
            <p:cNvPr id="7" name="Elipsa 4"/>
            <p:cNvSpPr/>
            <p:nvPr/>
          </p:nvSpPr>
          <p:spPr>
            <a:xfrm>
              <a:off x="6293848" y="1155520"/>
              <a:ext cx="1807505" cy="80904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marL="0" marR="0" lvl="0" indent="0" algn="ctr" defTabSz="7556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l-SI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NALOGE V DZ.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618577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zje">
  <a:themeElements>
    <a:clrScheme name="Vezje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Vezje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ezj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TM04033919[[fn=Vezje]]</Template>
  <TotalTime>3949</TotalTime>
  <Words>305</Words>
  <Application>Microsoft Office PowerPoint</Application>
  <PresentationFormat>Širokozaslonsko</PresentationFormat>
  <Paragraphs>72</Paragraphs>
  <Slides>8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Gothic</vt:lpstr>
      <vt:lpstr>Trebuchet MS</vt:lpstr>
      <vt:lpstr>Tw Cen MT</vt:lpstr>
      <vt:lpstr>Wingdings</vt:lpstr>
      <vt:lpstr>Vezje</vt:lpstr>
      <vt:lpstr>DELI CELOTE - računaNJE Z DELI celote</vt:lpstr>
      <vt:lpstr>PowerPointova predstavitev</vt:lpstr>
      <vt:lpstr>kako izračunamo del celote , če poznamo celoto?</vt:lpstr>
      <vt:lpstr>PowerPointova predstavitev</vt:lpstr>
      <vt:lpstr>Kako izračunamo celoto, če poznamo del celote?</vt:lpstr>
      <vt:lpstr>PowerPointova predstavitev</vt:lpstr>
      <vt:lpstr>PowerPointova predstavitev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 CELOTE</dc:title>
  <dc:creator>mojca vidmar</dc:creator>
  <cp:lastModifiedBy>osrj</cp:lastModifiedBy>
  <cp:revision>117</cp:revision>
  <dcterms:created xsi:type="dcterms:W3CDTF">2020-12-01T09:09:23Z</dcterms:created>
  <dcterms:modified xsi:type="dcterms:W3CDTF">2021-01-21T20:55:27Z</dcterms:modified>
</cp:coreProperties>
</file>