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08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1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4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9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7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54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04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80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54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4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02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7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40" r:id="rId5"/>
    <p:sldLayoutId id="2147483745" r:id="rId6"/>
    <p:sldLayoutId id="2147483741" r:id="rId7"/>
    <p:sldLayoutId id="2147483742" r:id="rId8"/>
    <p:sldLayoutId id="2147483743" r:id="rId9"/>
    <p:sldLayoutId id="2147483744" r:id="rId10"/>
    <p:sldLayoutId id="2147483746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355657373/learn/embed/?hideLinks" TargetMode="External"/><Relationship Id="rId2" Type="http://schemas.openxmlformats.org/officeDocument/2006/relationships/hyperlink" Target="https://quizlet.com/355657373/match/embed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teraktivne-vaje.si/nemscina/wortschatz/gradivo_wortschatz/Solski_predmetires/frame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10334BF-0422-4A9A-BE46-AEB8C348B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8F2823-0279-49D8-928D-754B2225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E45E95-311C-41C7-A882-6E43F080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7299D5D-ECC5-41EB-B830-C3A35FB35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537516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8C91735-5EFE-44D1-8CC6-FDF0D11B6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33F926C-2613-475D-AEE4-CD7D87D3B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1CA6269-BF2A-4C52-BE4A-87EAD306E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6105525" cy="2387600"/>
          </a:xfrm>
        </p:spPr>
        <p:txBody>
          <a:bodyPr>
            <a:normAutofit/>
          </a:bodyPr>
          <a:lstStyle/>
          <a:p>
            <a:pPr algn="l"/>
            <a:endParaRPr lang="sl-SI" dirty="0">
              <a:solidFill>
                <a:srgbClr val="FFFFFF"/>
              </a:solidFill>
            </a:endParaRPr>
          </a:p>
          <a:p>
            <a:pPr algn="l"/>
            <a:r>
              <a:rPr lang="sl-SI" dirty="0">
                <a:solidFill>
                  <a:srgbClr val="FFFFFF"/>
                </a:solidFill>
              </a:rPr>
              <a:t>Der </a:t>
            </a:r>
            <a:r>
              <a:rPr lang="sl-SI" dirty="0" err="1">
                <a:solidFill>
                  <a:srgbClr val="FFFFFF"/>
                </a:solidFill>
              </a:rPr>
              <a:t>Stundenplan</a:t>
            </a:r>
            <a:endParaRPr lang="sl-SI" dirty="0">
              <a:solidFill>
                <a:srgbClr val="FFFFFF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7564339-8EB9-4C6E-A199-A714A4171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6105525" cy="1655762"/>
          </a:xfrm>
        </p:spPr>
        <p:txBody>
          <a:bodyPr>
            <a:normAutofit/>
          </a:bodyPr>
          <a:lstStyle/>
          <a:p>
            <a:pPr algn="l"/>
            <a:r>
              <a:rPr lang="sl-SI" sz="2200" dirty="0">
                <a:solidFill>
                  <a:srgbClr val="FFFFFF"/>
                </a:solidFill>
              </a:rPr>
              <a:t>Šolske predmete že znaš poimenovati. Danes se naučiš predstaviti svoj urnik.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FD32A06-E9FE-4F5A-88A6-84905A72C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5675" y="0"/>
            <a:ext cx="4883277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C394E1-C96C-49FF-9A09-4120417D01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28794"/>
          <a:stretch/>
        </p:blipFill>
        <p:spPr>
          <a:xfrm>
            <a:off x="7305675" y="-3319"/>
            <a:ext cx="4883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51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31154D-90ED-4F00-9DC9-5B34B5240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/>
              <a:t>Najprej preveri svoje znanje na naslednjih povezavah interaktivnih vaj.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E52BFC6-CDD3-4C0E-A1FB-A216B3D06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https://quizlet.com/355657373/match/embed/</a:t>
            </a:r>
            <a:endParaRPr lang="sl-SI" dirty="0"/>
          </a:p>
          <a:p>
            <a:r>
              <a:rPr lang="sl-SI" dirty="0">
                <a:hlinkClick r:id="rId3"/>
              </a:rPr>
              <a:t>https://quizlet.com/355657373/learn/embed/?hideLinks</a:t>
            </a:r>
            <a:endParaRPr lang="sl-SI" dirty="0"/>
          </a:p>
          <a:p>
            <a:r>
              <a:rPr lang="sl-SI" dirty="0">
                <a:hlinkClick r:id="rId4"/>
              </a:rPr>
              <a:t>https://interaktivne-vaje.si/nemscina/wortschatz/gradivo_wortschatz/Solski_predmetires/frame.htm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02072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93F9EB-40B1-479F-8612-57B2E3D70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/>
              <a:t>Prisluhni Tini in Petru, ter dopolni njun urnik. Nalogo zapiši v zvezek.</a:t>
            </a:r>
          </a:p>
        </p:txBody>
      </p:sp>
      <p:graphicFrame>
        <p:nvGraphicFramePr>
          <p:cNvPr id="12" name="Tabela 12">
            <a:extLst>
              <a:ext uri="{FF2B5EF4-FFF2-40B4-BE49-F238E27FC236}">
                <a16:creationId xmlns:a16="http://schemas.microsoft.com/office/drawing/2014/main" id="{30072127-7F9D-45FD-96EF-12B0BADD84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9459581"/>
              </p:ext>
            </p:extLst>
          </p:nvPr>
        </p:nvGraphicFramePr>
        <p:xfrm>
          <a:off x="838200" y="2550913"/>
          <a:ext cx="971217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2434">
                  <a:extLst>
                    <a:ext uri="{9D8B030D-6E8A-4147-A177-3AD203B41FA5}">
                      <a16:colId xmlns:a16="http://schemas.microsoft.com/office/drawing/2014/main" val="3132288364"/>
                    </a:ext>
                  </a:extLst>
                </a:gridCol>
                <a:gridCol w="1942434">
                  <a:extLst>
                    <a:ext uri="{9D8B030D-6E8A-4147-A177-3AD203B41FA5}">
                      <a16:colId xmlns:a16="http://schemas.microsoft.com/office/drawing/2014/main" val="1709353907"/>
                    </a:ext>
                  </a:extLst>
                </a:gridCol>
                <a:gridCol w="1942434">
                  <a:extLst>
                    <a:ext uri="{9D8B030D-6E8A-4147-A177-3AD203B41FA5}">
                      <a16:colId xmlns:a16="http://schemas.microsoft.com/office/drawing/2014/main" val="3092773891"/>
                    </a:ext>
                  </a:extLst>
                </a:gridCol>
                <a:gridCol w="1942434">
                  <a:extLst>
                    <a:ext uri="{9D8B030D-6E8A-4147-A177-3AD203B41FA5}">
                      <a16:colId xmlns:a16="http://schemas.microsoft.com/office/drawing/2014/main" val="1523706042"/>
                    </a:ext>
                  </a:extLst>
                </a:gridCol>
                <a:gridCol w="1942434">
                  <a:extLst>
                    <a:ext uri="{9D8B030D-6E8A-4147-A177-3AD203B41FA5}">
                      <a16:colId xmlns:a16="http://schemas.microsoft.com/office/drawing/2014/main" val="9470638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err="1"/>
                        <a:t>Montag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/>
                        <a:t>Dienstag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/>
                        <a:t>Mittwoch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/>
                        <a:t>Donnerstag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/>
                        <a:t>Freitag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880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err="1"/>
                        <a:t>Geschichte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Kunst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Informatik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/>
                        <a:t>Deutsch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789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/>
                        <a:t>Mathe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436513"/>
                  </a:ext>
                </a:extLst>
              </a:tr>
            </a:tbl>
          </a:graphicData>
        </a:graphic>
      </p:graphicFrame>
      <p:graphicFrame>
        <p:nvGraphicFramePr>
          <p:cNvPr id="13" name="Tabela 13">
            <a:extLst>
              <a:ext uri="{FF2B5EF4-FFF2-40B4-BE49-F238E27FC236}">
                <a16:creationId xmlns:a16="http://schemas.microsoft.com/office/drawing/2014/main" id="{5033D413-8E01-4AD0-AE75-85E764802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471933"/>
              </p:ext>
            </p:extLst>
          </p:nvPr>
        </p:nvGraphicFramePr>
        <p:xfrm>
          <a:off x="949911" y="4447725"/>
          <a:ext cx="9712170" cy="1113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2434">
                  <a:extLst>
                    <a:ext uri="{9D8B030D-6E8A-4147-A177-3AD203B41FA5}">
                      <a16:colId xmlns:a16="http://schemas.microsoft.com/office/drawing/2014/main" val="1360333910"/>
                    </a:ext>
                  </a:extLst>
                </a:gridCol>
                <a:gridCol w="1942434">
                  <a:extLst>
                    <a:ext uri="{9D8B030D-6E8A-4147-A177-3AD203B41FA5}">
                      <a16:colId xmlns:a16="http://schemas.microsoft.com/office/drawing/2014/main" val="1719620605"/>
                    </a:ext>
                  </a:extLst>
                </a:gridCol>
                <a:gridCol w="1942434">
                  <a:extLst>
                    <a:ext uri="{9D8B030D-6E8A-4147-A177-3AD203B41FA5}">
                      <a16:colId xmlns:a16="http://schemas.microsoft.com/office/drawing/2014/main" val="3653718853"/>
                    </a:ext>
                  </a:extLst>
                </a:gridCol>
                <a:gridCol w="1942434">
                  <a:extLst>
                    <a:ext uri="{9D8B030D-6E8A-4147-A177-3AD203B41FA5}">
                      <a16:colId xmlns:a16="http://schemas.microsoft.com/office/drawing/2014/main" val="1048918975"/>
                    </a:ext>
                  </a:extLst>
                </a:gridCol>
                <a:gridCol w="1942434">
                  <a:extLst>
                    <a:ext uri="{9D8B030D-6E8A-4147-A177-3AD203B41FA5}">
                      <a16:colId xmlns:a16="http://schemas.microsoft.com/office/drawing/2014/main" val="1468527177"/>
                    </a:ext>
                  </a:extLst>
                </a:gridCol>
              </a:tblGrid>
              <a:tr h="371032">
                <a:tc>
                  <a:txBody>
                    <a:bodyPr/>
                    <a:lstStyle/>
                    <a:p>
                      <a:r>
                        <a:rPr lang="sl-SI" dirty="0" err="1"/>
                        <a:t>Montag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/>
                        <a:t>Dienstag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/>
                        <a:t>Mittwoch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/>
                        <a:t>Donnerstag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/>
                        <a:t>Freitag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979503"/>
                  </a:ext>
                </a:extLst>
              </a:tr>
              <a:tr h="371032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/>
                        <a:t>Geschichte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/>
                        <a:t>Biologie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644073"/>
                  </a:ext>
                </a:extLst>
              </a:tr>
              <a:tr h="371032">
                <a:tc>
                  <a:txBody>
                    <a:bodyPr/>
                    <a:lstStyle/>
                    <a:p>
                      <a:r>
                        <a:rPr lang="sl-SI" dirty="0" err="1"/>
                        <a:t>Sport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/>
                        <a:t>Erdkunde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/>
                        <a:t>Erdkunde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076994"/>
                  </a:ext>
                </a:extLst>
              </a:tr>
            </a:tbl>
          </a:graphicData>
        </a:graphic>
      </p:graphicFrame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48F7E0F0-1845-42CB-8BCE-DDF9A3A4D1F4}"/>
              </a:ext>
            </a:extLst>
          </p:cNvPr>
          <p:cNvSpPr txBox="1"/>
          <p:nvPr/>
        </p:nvSpPr>
        <p:spPr>
          <a:xfrm>
            <a:off x="1367161" y="2104002"/>
            <a:ext cx="293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Tina </a:t>
            </a:r>
            <a:r>
              <a:rPr lang="sl-SI" dirty="0" err="1">
                <a:solidFill>
                  <a:srgbClr val="FF0000"/>
                </a:solidFill>
              </a:rPr>
              <a:t>erzählt</a:t>
            </a:r>
            <a:r>
              <a:rPr lang="sl-SI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A872068F-8588-43C1-881C-F5F035A32479}"/>
              </a:ext>
            </a:extLst>
          </p:cNvPr>
          <p:cNvSpPr txBox="1"/>
          <p:nvPr/>
        </p:nvSpPr>
        <p:spPr>
          <a:xfrm>
            <a:off x="1384922" y="4074850"/>
            <a:ext cx="1633491" cy="37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Peter </a:t>
            </a:r>
            <a:r>
              <a:rPr lang="sl-SI" dirty="0" err="1">
                <a:solidFill>
                  <a:srgbClr val="FF0000"/>
                </a:solidFill>
              </a:rPr>
              <a:t>erzählt</a:t>
            </a:r>
            <a:r>
              <a:rPr lang="sl-SI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B7E7B30A-06C3-4872-99AD-92D7AD4131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02725" y="141240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4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8C88E2-E92E-4B6A-B1BC-7709D750C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/>
              <a:t>Odgovori na vprašanja.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12BB124-F22B-4D0E-AC49-65295AD27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Montag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Geschichte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_________________________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Mittwoch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Informatik?		 _________________________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Donnerstag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Kunst?		 _________________________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Freitag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Deutsch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_________________________</a:t>
            </a:r>
          </a:p>
          <a:p>
            <a:pPr marL="2286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Zapiši glagol in spregatev.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sz="1800" dirty="0">
                <a:solidFill>
                  <a:srgbClr val="FF0000">
                    <a:alpha val="7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haben – imeti (</a:t>
            </a:r>
            <a:r>
              <a:rPr lang="sl-SI" sz="1800" dirty="0" err="1">
                <a:solidFill>
                  <a:srgbClr val="FF0000">
                    <a:alpha val="7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</a:t>
            </a:r>
            <a:r>
              <a:rPr lang="sl-SI" sz="1800" dirty="0">
                <a:solidFill>
                  <a:srgbClr val="FF0000">
                    <a:alpha val="7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solidFill>
                  <a:srgbClr val="FF0000">
                    <a:alpha val="7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habe</a:t>
            </a:r>
            <a:r>
              <a:rPr lang="sl-SI" sz="1800" dirty="0">
                <a:solidFill>
                  <a:srgbClr val="FF0000">
                    <a:alpha val="7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 </a:t>
            </a:r>
            <a:r>
              <a:rPr lang="sl-SI" sz="1800" dirty="0" err="1">
                <a:solidFill>
                  <a:srgbClr val="FF0000">
                    <a:alpha val="7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</a:t>
            </a:r>
            <a:r>
              <a:rPr lang="sl-SI" sz="1800" dirty="0">
                <a:solidFill>
                  <a:srgbClr val="FF0000">
                    <a:alpha val="7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solidFill>
                  <a:srgbClr val="FF0000">
                    <a:alpha val="7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hast</a:t>
            </a:r>
            <a:r>
              <a:rPr lang="sl-SI" sz="1800" dirty="0">
                <a:solidFill>
                  <a:srgbClr val="FF0000">
                    <a:alpha val="7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 er / </a:t>
            </a:r>
            <a:r>
              <a:rPr lang="sl-SI" sz="1800" dirty="0" err="1">
                <a:solidFill>
                  <a:srgbClr val="FF0000">
                    <a:alpha val="7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</a:t>
            </a:r>
            <a:r>
              <a:rPr lang="sl-SI" sz="1800" dirty="0">
                <a:solidFill>
                  <a:srgbClr val="FF0000">
                    <a:alpha val="7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solidFill>
                  <a:srgbClr val="FF0000">
                    <a:alpha val="7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</a:t>
            </a:r>
            <a:r>
              <a:rPr lang="sl-SI" sz="1800" dirty="0">
                <a:solidFill>
                  <a:srgbClr val="FF0000">
                    <a:alpha val="7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sl-SI" sz="1800" dirty="0">
              <a:solidFill>
                <a:srgbClr val="FF0000">
                  <a:alpha val="70000"/>
                </a:srgb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67982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E1F132-8387-4130-91CB-E3352F021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 err="1">
                <a:effectLst/>
                <a:latin typeface="Arial Unicode MS"/>
              </a:rPr>
              <a:t>Mein</a:t>
            </a:r>
            <a:r>
              <a:rPr lang="sl-SI" sz="2800" dirty="0">
                <a:effectLst/>
                <a:latin typeface="Arial Unicode MS"/>
              </a:rPr>
              <a:t> </a:t>
            </a:r>
            <a:r>
              <a:rPr lang="sl-SI" sz="2800" dirty="0" err="1">
                <a:effectLst/>
                <a:latin typeface="Arial Unicode MS"/>
              </a:rPr>
              <a:t>Stundenplan</a:t>
            </a:r>
            <a:r>
              <a:rPr lang="sl-SI" sz="2800" dirty="0">
                <a:effectLst/>
                <a:latin typeface="Arial Unicode MS"/>
              </a:rPr>
              <a:t>: </a:t>
            </a:r>
            <a:r>
              <a:rPr lang="sl-SI" sz="1800" dirty="0">
                <a:effectLst/>
                <a:latin typeface="Arial Unicode MS"/>
              </a:rPr>
              <a:t>V zvezek nariši urnik in vanj vpiši predmete, kot si jih imel v začetku šol. leta.</a:t>
            </a:r>
            <a:endParaRPr lang="sl-SI" dirty="0"/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D8FDD8C3-8E48-4E39-80F3-9C790F0E0B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942864"/>
              </p:ext>
            </p:extLst>
          </p:nvPr>
        </p:nvGraphicFramePr>
        <p:xfrm>
          <a:off x="1420427" y="1993728"/>
          <a:ext cx="8495930" cy="37939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801">
                  <a:extLst>
                    <a:ext uri="{9D8B030D-6E8A-4147-A177-3AD203B41FA5}">
                      <a16:colId xmlns:a16="http://schemas.microsoft.com/office/drawing/2014/main" val="1038573061"/>
                    </a:ext>
                  </a:extLst>
                </a:gridCol>
                <a:gridCol w="1713207">
                  <a:extLst>
                    <a:ext uri="{9D8B030D-6E8A-4147-A177-3AD203B41FA5}">
                      <a16:colId xmlns:a16="http://schemas.microsoft.com/office/drawing/2014/main" val="748051874"/>
                    </a:ext>
                  </a:extLst>
                </a:gridCol>
                <a:gridCol w="1633491">
                  <a:extLst>
                    <a:ext uri="{9D8B030D-6E8A-4147-A177-3AD203B41FA5}">
                      <a16:colId xmlns:a16="http://schemas.microsoft.com/office/drawing/2014/main" val="1335592851"/>
                    </a:ext>
                  </a:extLst>
                </a:gridCol>
                <a:gridCol w="1597981">
                  <a:extLst>
                    <a:ext uri="{9D8B030D-6E8A-4147-A177-3AD203B41FA5}">
                      <a16:colId xmlns:a16="http://schemas.microsoft.com/office/drawing/2014/main" val="1569093803"/>
                    </a:ext>
                  </a:extLst>
                </a:gridCol>
                <a:gridCol w="1589103">
                  <a:extLst>
                    <a:ext uri="{9D8B030D-6E8A-4147-A177-3AD203B41FA5}">
                      <a16:colId xmlns:a16="http://schemas.microsoft.com/office/drawing/2014/main" val="938081490"/>
                    </a:ext>
                  </a:extLst>
                </a:gridCol>
                <a:gridCol w="1571347">
                  <a:extLst>
                    <a:ext uri="{9D8B030D-6E8A-4147-A177-3AD203B41FA5}">
                      <a16:colId xmlns:a16="http://schemas.microsoft.com/office/drawing/2014/main" val="2352688113"/>
                    </a:ext>
                  </a:extLst>
                </a:gridCol>
              </a:tblGrid>
              <a:tr h="628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100" dirty="0">
                          <a:effectLst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l-SI" sz="1800" dirty="0" err="1">
                          <a:effectLst/>
                        </a:rPr>
                        <a:t>Montag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l-SI" sz="1800" dirty="0" err="1">
                          <a:effectLst/>
                        </a:rPr>
                        <a:t>Dienstag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l-SI" sz="1800" dirty="0" err="1">
                          <a:effectLst/>
                        </a:rPr>
                        <a:t>Mittwoch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l-SI" sz="1800" dirty="0" err="1">
                          <a:effectLst/>
                        </a:rPr>
                        <a:t>Donnerstag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l-SI" sz="1800" dirty="0" err="1">
                          <a:effectLst/>
                        </a:rPr>
                        <a:t>Freitag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1349989"/>
                  </a:ext>
                </a:extLst>
              </a:tr>
              <a:tr h="452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100">
                          <a:effectLst/>
                        </a:rPr>
                        <a:t>1.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3381118"/>
                  </a:ext>
                </a:extLst>
              </a:tr>
              <a:tr h="452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100">
                          <a:effectLst/>
                        </a:rPr>
                        <a:t>2.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7041340"/>
                  </a:ext>
                </a:extLst>
              </a:tr>
              <a:tr h="452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100">
                          <a:effectLst/>
                        </a:rPr>
                        <a:t>3.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l-SI" sz="1200" dirty="0">
                          <a:effectLst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l-SI" sz="1200" dirty="0">
                          <a:effectLst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5071985"/>
                  </a:ext>
                </a:extLst>
              </a:tr>
              <a:tr h="452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100">
                          <a:effectLst/>
                        </a:rPr>
                        <a:t>4.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5286864"/>
                  </a:ext>
                </a:extLst>
              </a:tr>
              <a:tr h="452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100">
                          <a:effectLst/>
                        </a:rPr>
                        <a:t>5.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1727902"/>
                  </a:ext>
                </a:extLst>
              </a:tr>
              <a:tr h="452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100">
                          <a:effectLst/>
                        </a:rPr>
                        <a:t>6.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l-SI" sz="1200" dirty="0">
                          <a:effectLst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l-SI" sz="1200" dirty="0">
                          <a:effectLst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6084823"/>
                  </a:ext>
                </a:extLst>
              </a:tr>
              <a:tr h="452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l-SI" sz="18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Deutsch</a:t>
                      </a:r>
                      <a:endParaRPr lang="sl-SI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l-SI" sz="18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Deutsch</a:t>
                      </a:r>
                      <a:endParaRPr lang="sl-SI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7383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875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03ACD3-A545-4F21-B17E-1822E48FD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944564"/>
          </a:xfrm>
        </p:spPr>
        <p:txBody>
          <a:bodyPr>
            <a:normAutofit/>
          </a:bodyPr>
          <a:lstStyle/>
          <a:p>
            <a:r>
              <a:rPr lang="sl-SI" sz="2800" dirty="0"/>
              <a:t>Poveži vprašanja in odgovore ter jih prepiši v zvezek.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2CA8CFB1-3A35-434E-ADF4-5E05AAFF1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280" y="1864312"/>
            <a:ext cx="2718003" cy="1564688"/>
          </a:xfrm>
          <a:prstGeom prst="wedgeEllipseCallout">
            <a:avLst>
              <a:gd name="adj1" fmla="val 83764"/>
              <a:gd name="adj2" fmla="val 5388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sl-SI" altLang="sl-SI" b="0" i="0" u="none" strike="noStrike" cap="none" normalizeH="0" baseline="0" dirty="0" err="1">
                <a:ln>
                  <a:noFill/>
                </a:ln>
                <a:effectLst/>
                <a:latin typeface="Tahoma" panose="020B0604030504040204" pitchFamily="34" charset="0"/>
              </a:rPr>
              <a:t>Welche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effectLst/>
                <a:latin typeface="Tahoma" panose="020B0604030504040204" pitchFamily="34" charset="0"/>
              </a:rPr>
              <a:t> </a:t>
            </a:r>
            <a:r>
              <a:rPr kumimoji="0" lang="sl-SI" altLang="sl-SI" b="0" i="0" u="none" strike="noStrike" cap="none" normalizeH="0" baseline="0" dirty="0" err="1">
                <a:ln>
                  <a:noFill/>
                </a:ln>
                <a:effectLst/>
                <a:latin typeface="Tahoma" panose="020B0604030504040204" pitchFamily="34" charset="0"/>
              </a:rPr>
              <a:t>Fächer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effectLst/>
                <a:latin typeface="Tahoma" panose="020B0604030504040204" pitchFamily="34" charset="0"/>
              </a:rPr>
              <a:t> </a:t>
            </a:r>
            <a:r>
              <a:rPr kumimoji="0" lang="sl-SI" altLang="sl-SI" b="0" i="0" u="none" strike="noStrike" cap="none" normalizeH="0" baseline="0" dirty="0" err="1">
                <a:ln>
                  <a:noFill/>
                </a:ln>
                <a:effectLst/>
                <a:latin typeface="Tahoma" panose="020B0604030504040204" pitchFamily="34" charset="0"/>
              </a:rPr>
              <a:t>hast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effectLst/>
                <a:latin typeface="Tahoma" panose="020B0604030504040204" pitchFamily="34" charset="0"/>
              </a:rPr>
              <a:t> </a:t>
            </a:r>
            <a:r>
              <a:rPr kumimoji="0" lang="sl-SI" altLang="sl-SI" b="0" i="0" u="none" strike="noStrike" cap="none" normalizeH="0" baseline="0" dirty="0" err="1">
                <a:ln>
                  <a:noFill/>
                </a:ln>
                <a:effectLst/>
                <a:latin typeface="Tahoma" panose="020B0604030504040204" pitchFamily="34" charset="0"/>
              </a:rPr>
              <a:t>du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effectLst/>
                <a:latin typeface="Tahoma" panose="020B0604030504040204" pitchFamily="34" charset="0"/>
              </a:rPr>
              <a:t> </a:t>
            </a:r>
            <a:r>
              <a:rPr kumimoji="0" lang="sl-SI" altLang="sl-SI" b="0" i="0" u="none" strike="noStrike" cap="none" normalizeH="0" baseline="0" dirty="0" err="1">
                <a:ln>
                  <a:noFill/>
                </a:ln>
                <a:effectLst/>
                <a:latin typeface="Tahoma" panose="020B0604030504040204" pitchFamily="34" charset="0"/>
              </a:rPr>
              <a:t>am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effectLst/>
                <a:latin typeface="Tahoma" panose="020B0604030504040204" pitchFamily="34" charset="0"/>
              </a:rPr>
              <a:t> </a:t>
            </a:r>
            <a:r>
              <a:rPr kumimoji="0" lang="sl-SI" altLang="sl-SI" b="0" i="0" u="none" strike="noStrike" cap="none" normalizeH="0" baseline="0" dirty="0" err="1">
                <a:ln>
                  <a:noFill/>
                </a:ln>
                <a:effectLst/>
                <a:latin typeface="Tahoma" panose="020B0604030504040204" pitchFamily="34" charset="0"/>
              </a:rPr>
              <a:t>Montag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effectLst/>
                <a:latin typeface="Tahoma" panose="020B0604030504040204" pitchFamily="34" charset="0"/>
              </a:rPr>
              <a:t>?</a:t>
            </a:r>
            <a:endParaRPr kumimoji="0" lang="sl-SI" altLang="sl-SI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FB3B79C7-B73B-4889-9E8E-EE96E6A1B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240" y="1625601"/>
            <a:ext cx="2255519" cy="1604196"/>
          </a:xfrm>
          <a:prstGeom prst="wedgeEllipseCallout">
            <a:avLst>
              <a:gd name="adj1" fmla="val -4950"/>
              <a:gd name="adj2" fmla="val 7660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sl-SI" altLang="sl-SI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Hast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</a:t>
            </a:r>
            <a:r>
              <a:rPr kumimoji="0" lang="sl-SI" altLang="sl-SI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du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</a:t>
            </a:r>
            <a:r>
              <a:rPr kumimoji="0" lang="sl-SI" altLang="sl-SI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am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</a:t>
            </a:r>
            <a:r>
              <a:rPr kumimoji="0" lang="sl-SI" altLang="sl-SI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Dienstag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</a:t>
            </a:r>
            <a:r>
              <a:rPr kumimoji="0" lang="sl-SI" altLang="sl-SI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Englisch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?</a:t>
            </a:r>
            <a:endParaRPr kumimoji="0" lang="sl-SI" altLang="sl-S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45940481-5FDF-4F4D-A8CF-55E73824B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0716" y="1904233"/>
            <a:ext cx="1960837" cy="1080535"/>
          </a:xfrm>
          <a:prstGeom prst="wedgeEllipseCallout">
            <a:avLst>
              <a:gd name="adj1" fmla="val -45426"/>
              <a:gd name="adj2" fmla="val 5434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sl-SI" altLang="sl-SI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Wann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</a:t>
            </a:r>
            <a:r>
              <a:rPr kumimoji="0" lang="sl-SI" altLang="sl-SI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hast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</a:t>
            </a:r>
            <a:r>
              <a:rPr kumimoji="0" lang="sl-SI" altLang="sl-SI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du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Kunst?</a:t>
            </a:r>
            <a:endParaRPr kumimoji="0" lang="sl-SI" altLang="sl-S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002742A6-8DD0-4467-A747-EBEA6E1A7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146" y="4328842"/>
            <a:ext cx="1977054" cy="1370621"/>
          </a:xfrm>
          <a:prstGeom prst="wedgeRoundRectCallout">
            <a:avLst>
              <a:gd name="adj1" fmla="val 54384"/>
              <a:gd name="adj2" fmla="val -74778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Ja, </a:t>
            </a:r>
            <a:r>
              <a:rPr kumimoji="0" lang="sl-SI" altLang="sl-SI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am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sl-SI" altLang="sl-SI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Dienstag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sl-SI" altLang="sl-SI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habe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sl-SI" altLang="sl-SI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ich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sl-SI" altLang="sl-SI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Englisch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D4EFC1FF-E447-43E3-B7FD-68E6BC1B6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9042" y="4045468"/>
            <a:ext cx="2156958" cy="1186931"/>
          </a:xfrm>
          <a:prstGeom prst="wedgeRoundRectCallout">
            <a:avLst>
              <a:gd name="adj1" fmla="val 36683"/>
              <a:gd name="adj2" fmla="val -67675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Am </a:t>
            </a:r>
            <a:r>
              <a:rPr kumimoji="0" lang="sl-SI" altLang="sl-SI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Donnerstag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sl-SI" altLang="sl-SI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zwei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sl-SI" altLang="sl-SI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Stunden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. </a:t>
            </a:r>
          </a:p>
        </p:txBody>
      </p:sp>
      <p:sp>
        <p:nvSpPr>
          <p:cNvPr id="12" name="AutoShape 7">
            <a:extLst>
              <a:ext uri="{FF2B5EF4-FFF2-40B4-BE49-F238E27FC236}">
                <a16:creationId xmlns:a16="http://schemas.microsoft.com/office/drawing/2014/main" id="{0887B7C4-4FAA-4006-AB6B-35362535D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1623" y="4037032"/>
            <a:ext cx="2999497" cy="1513542"/>
          </a:xfrm>
          <a:prstGeom prst="wedgeRoundRectCallout">
            <a:avLst>
              <a:gd name="adj1" fmla="val -61607"/>
              <a:gd name="adj2" fmla="val -96895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Am </a:t>
            </a:r>
            <a:r>
              <a:rPr kumimoji="0" lang="sl-SI" altLang="sl-SI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Montag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sl-SI" altLang="sl-SI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habe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sl-SI" altLang="sl-SI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ich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sl-SI" altLang="sl-SI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Slowenisch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, </a:t>
            </a:r>
            <a:r>
              <a:rPr kumimoji="0" lang="sl-SI" altLang="sl-SI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Sport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, </a:t>
            </a:r>
            <a:r>
              <a:rPr kumimoji="0" lang="sl-SI" altLang="sl-SI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Musik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, </a:t>
            </a:r>
            <a:r>
              <a:rPr kumimoji="0" lang="sl-SI" altLang="sl-SI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Englisch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sl-SI" altLang="sl-SI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und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sl-SI" altLang="sl-SI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Sachunterricht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4242556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AnalogousFromLightSeedRightStep">
      <a:dk1>
        <a:srgbClr val="000000"/>
      </a:dk1>
      <a:lt1>
        <a:srgbClr val="FFFFFF"/>
      </a:lt1>
      <a:dk2>
        <a:srgbClr val="1B3023"/>
      </a:dk2>
      <a:lt2>
        <a:srgbClr val="F1F0F3"/>
      </a:lt2>
      <a:accent1>
        <a:srgbClr val="9CA57D"/>
      </a:accent1>
      <a:accent2>
        <a:srgbClr val="86A973"/>
      </a:accent2>
      <a:accent3>
        <a:srgbClr val="7FAA81"/>
      </a:accent3>
      <a:accent4>
        <a:srgbClr val="75AB8F"/>
      </a:accent4>
      <a:accent5>
        <a:srgbClr val="7EA7A2"/>
      </a:accent5>
      <a:accent6>
        <a:srgbClr val="7BA5B8"/>
      </a:accent6>
      <a:hlink>
        <a:srgbClr val="7C6DB0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92</TotalTime>
  <Words>301</Words>
  <Application>Microsoft Office PowerPoint</Application>
  <PresentationFormat>Širokozaslonsko</PresentationFormat>
  <Paragraphs>89</Paragraphs>
  <Slides>6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5" baseType="lpstr">
      <vt:lpstr>Arial</vt:lpstr>
      <vt:lpstr>Arial Rounded MT Bold</vt:lpstr>
      <vt:lpstr>Arial Unicode MS</vt:lpstr>
      <vt:lpstr>Avenir Next LT Pro</vt:lpstr>
      <vt:lpstr>Calibri</vt:lpstr>
      <vt:lpstr>Sabon Next LT</vt:lpstr>
      <vt:lpstr>Tahoma</vt:lpstr>
      <vt:lpstr>Wingdings</vt:lpstr>
      <vt:lpstr>LuminousVTI</vt:lpstr>
      <vt:lpstr> Der Stundenplan</vt:lpstr>
      <vt:lpstr>Najprej preveri svoje znanje na naslednjih povezavah interaktivnih vaj.</vt:lpstr>
      <vt:lpstr>Prisluhni Tini in Petru, ter dopolni njun urnik. Nalogo zapiši v zvezek.</vt:lpstr>
      <vt:lpstr>Odgovori na vprašanja.</vt:lpstr>
      <vt:lpstr>Mein Stundenplan: V zvezek nariši urnik in vanj vpiši predmete, kot si jih imel v začetku šol. leta.</vt:lpstr>
      <vt:lpstr>Poveži vprašanja in odgovore ter jih prepiši v zvezek.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Der Stundenplan</dc:title>
  <dc:creator>Uporabnik</dc:creator>
  <cp:lastModifiedBy>Uporabnik</cp:lastModifiedBy>
  <cp:revision>11</cp:revision>
  <dcterms:created xsi:type="dcterms:W3CDTF">2021-01-14T10:41:57Z</dcterms:created>
  <dcterms:modified xsi:type="dcterms:W3CDTF">2021-01-16T19:26:27Z</dcterms:modified>
</cp:coreProperties>
</file>