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0" r:id="rId1"/>
  </p:sldMasterIdLst>
  <p:sldIdLst>
    <p:sldId id="256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l">
              <a:defRPr sz="6000" b="1" i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E66DA5-7751-4D3D-B753-58DF3B418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C2A2A-62DB-40C0-8AE7-CB9B98649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1EAA4-F44C-4C1F-B8E3-1A300530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1B787A8-0D67-4B7E-9B48-86BD906AB6B5}"/>
              </a:ext>
            </a:extLst>
          </p:cNvPr>
          <p:cNvCxnSpPr>
            <a:cxnSpLocks/>
          </p:cNvCxnSpPr>
          <p:nvPr/>
        </p:nvCxnSpPr>
        <p:spPr>
          <a:xfrm>
            <a:off x="715890" y="1114050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1980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AD429-654B-4F0E-94E9-6FEF8EC67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8D60B2-06F5-4567-BE1F-BBA5270537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16F6F2-8269-4B80-8EE3-81FEE0F9D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BC86E4-3EDE-4EB4-B1A3-A1198AADD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1752B0-ACEC-49EF-8131-FCF35BC5C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A0462E3-375D-4E76-8886-69E06985D069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2483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423B094-F480-477B-901C-7181F88C07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052089-A920-4E52-98DC-8A5DC7B0AC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A074FE-F1B4-421F-A66E-FA351C8F9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D764BA-3AB2-45FD-ABCB-975B3FDDF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FB3FEF-8252-49FD-82F2-3E5FABC65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AEB5C65-83BB-4EBD-AD22-EDA8489D0F5D}"/>
              </a:ext>
            </a:extLst>
          </p:cNvPr>
          <p:cNvCxnSpPr>
            <a:cxnSpLocks/>
          </p:cNvCxnSpPr>
          <p:nvPr/>
        </p:nvCxnSpPr>
        <p:spPr>
          <a:xfrm flipV="1">
            <a:off x="8313" y="261865"/>
            <a:ext cx="11353802" cy="1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6956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7BB2D-4E2C-4490-A2A3-4B68BCC5D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40F15D-DD72-46D5-BF0F-F50647107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C05CAAB-DBA2-4548-AD5F-01BB97FBB207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6520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C2D1-D3FE-4B37-8740-57444421F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 i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5AF550-086C-426E-A374-85DB395701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A58988-AD39-4AE9-8E6A-0907F0BE2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366319-82EE-408E-819F-8F8E6DBA7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21C8A6-777F-496D-8620-AE52BFC33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031F83B-57A8-4533-981C-D1FFAD2B6B6F}"/>
              </a:ext>
            </a:extLst>
          </p:cNvPr>
          <p:cNvCxnSpPr>
            <a:cxnSpLocks/>
          </p:cNvCxnSpPr>
          <p:nvPr/>
        </p:nvCxnSpPr>
        <p:spPr>
          <a:xfrm>
            <a:off x="715890" y="1701425"/>
            <a:ext cx="0" cy="5148262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3386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57166-6921-4546-BA2C-99E464681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B9122-6371-4049-B57A-33DED7DA2F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14555D-0753-4312-A26B-2338813F9B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D8FDCB-69DA-4A8F-8B91-5CFF77897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AC8C07-E0D3-4464-AE3C-25730D75C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2596A6-734E-4AE0-BFB8-3089137BF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FB7E8F4-3FB3-45AB-A381-9093CA95AAE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7696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A2D237-A706-4712-90CA-B04517CBB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E39CA1-2B6D-427E-9688-9093D5865C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D53357-616B-47F4-944B-F979FE9663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6B3EF2-2C04-480F-A570-14E520DD0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1/16/2021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F5783E-3073-4F4D-8B9C-C5B18DDA5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A75FE3-6719-4790-AA00-251BC2A6E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60F34ED-DA60-4CC2-B735-B0EC5D9FEA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653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F1DFFF-E5C5-43DF-B71C-7270DB97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1/16/2021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7596AF9-469C-436D-B7D2-77952EF1825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2618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FF36D6-399B-43E3-84DD-9FC5119EC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1/16/2021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234AB7-3B85-4028-A500-5A1BDBF45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1F40F0-9909-442F-BBA4-409D061ED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53C1207-D1C8-49E3-8837-E2B89D366FA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503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0F214-646F-4D81-AD12-65628EC98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71768-C3FA-49EF-99EF-06E6C3B284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DA6F24-ED6C-4D12-A9D6-EE37FBD686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E6AACE-FAFB-4934-8E3C-AB5B2163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1533EA-D0F8-4C79-8721-F190DE2D2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59BAC9-F101-4394-BBA4-3D21A3497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F3A79C9-7EDC-44F6-AC48-5DD98A7695AD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8765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CB71F-B6C2-4866-BC97-304F78816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5ED73B-8413-478D-80D7-B78B69763B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BDF226-1B94-4D2D-98B3-7B932FB17D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0C4E9A-CA29-4CCD-ACFA-B29F80FBA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A5B7BE-3F1B-4FF3-B1D7-6E39B99D0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2F18F1-E27E-470E-AE13-4755DEE63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0F08750-B7F2-4119-B151-68DE774813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3896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DA4224-F4E4-47A4-ACF7-231749390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679907-DC49-4B86-A34C-C97DBC26A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DBC8A0-34FC-4B6E-B42B-A721267D89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B53A7-3209-46A6-9454-F38EAC8F11E7}" type="datetimeFigureOut">
              <a:rPr lang="en-US" smtClean="0"/>
              <a:pPr/>
              <a:t>1/16/2021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9AC0B6-4CC4-4E41-8A4D-F62E17F28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C0E9BD-90BD-46AE-8A0D-06796ADB76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142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9" r:id="rId7"/>
    <p:sldLayoutId id="2147483755" r:id="rId8"/>
    <p:sldLayoutId id="2147483756" r:id="rId9"/>
    <p:sldLayoutId id="2147483757" r:id="rId10"/>
    <p:sldLayoutId id="214748375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learningchocolate.com/content/classroom-0?st_lang=de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jpe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2.jpe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10" Type="http://schemas.openxmlformats.org/officeDocument/2006/relationships/image" Target="../media/image8.png"/><Relationship Id="rId4" Type="http://schemas.openxmlformats.org/officeDocument/2006/relationships/image" Target="../media/image9.jpe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youtube.com/watch?v=-8UpO0KQo2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609CB703-C563-4F1F-BF28-83C06E978C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009DF85F-582E-4BBD-9040-7B2E4004EA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07000" y="583345"/>
            <a:ext cx="5833787" cy="2274155"/>
          </a:xfrm>
        </p:spPr>
        <p:txBody>
          <a:bodyPr anchor="b">
            <a:normAutofit/>
          </a:bodyPr>
          <a:lstStyle/>
          <a:p>
            <a:pPr algn="r"/>
            <a:r>
              <a:rPr lang="sl-SI" dirty="0">
                <a:solidFill>
                  <a:schemeClr val="bg1"/>
                </a:solidFill>
              </a:rPr>
              <a:t>WAS</a:t>
            </a:r>
          </a:p>
          <a:p>
            <a:pPr algn="r"/>
            <a:r>
              <a:rPr lang="sl-SI" sz="3200" dirty="0" err="1">
                <a:solidFill>
                  <a:schemeClr val="bg1"/>
                </a:solidFill>
              </a:rPr>
              <a:t>machen</a:t>
            </a:r>
            <a:r>
              <a:rPr lang="sl-SI" sz="3200" dirty="0">
                <a:solidFill>
                  <a:schemeClr val="bg1"/>
                </a:solidFill>
              </a:rPr>
              <a:t> </a:t>
            </a:r>
            <a:r>
              <a:rPr lang="sl-SI" sz="3200" dirty="0" err="1">
                <a:solidFill>
                  <a:schemeClr val="bg1"/>
                </a:solidFill>
              </a:rPr>
              <a:t>wir</a:t>
            </a:r>
            <a:r>
              <a:rPr lang="sl-SI" sz="3200" dirty="0">
                <a:solidFill>
                  <a:schemeClr val="bg1"/>
                </a:solidFill>
              </a:rPr>
              <a:t> in der </a:t>
            </a:r>
            <a:r>
              <a:rPr lang="sl-SI" sz="3200" dirty="0" err="1">
                <a:solidFill>
                  <a:schemeClr val="bg1"/>
                </a:solidFill>
              </a:rPr>
              <a:t>Schule</a:t>
            </a:r>
            <a:r>
              <a:rPr lang="sl-SI" sz="3200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384FCA15-FC8E-4447-92D6-B038059439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06993" y="3123651"/>
            <a:ext cx="5833787" cy="504825"/>
          </a:xfrm>
        </p:spPr>
        <p:txBody>
          <a:bodyPr>
            <a:noAutofit/>
          </a:bodyPr>
          <a:lstStyle/>
          <a:p>
            <a:pPr algn="r"/>
            <a:r>
              <a:rPr lang="sl-SI" sz="3600" dirty="0">
                <a:solidFill>
                  <a:schemeClr val="bg1"/>
                </a:solidFill>
              </a:rPr>
              <a:t>Kaj delamo v šoli?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56114" y="3511910"/>
            <a:ext cx="0" cy="334609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54CDE554-CF80-4085-932A-13598CABB1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249" r="3" b="3"/>
          <a:stretch/>
        </p:blipFill>
        <p:spPr>
          <a:xfrm>
            <a:off x="1366432" y="2530057"/>
            <a:ext cx="3707972" cy="3707972"/>
          </a:xfrm>
          <a:custGeom>
            <a:avLst/>
            <a:gdLst/>
            <a:ahLst/>
            <a:cxnLst/>
            <a:rect l="l" t="t" r="r" b="b"/>
            <a:pathLst>
              <a:path w="1924906" h="1924906">
                <a:moveTo>
                  <a:pt x="962453" y="0"/>
                </a:moveTo>
                <a:cubicBezTo>
                  <a:pt x="1494001" y="0"/>
                  <a:pt x="1924906" y="430905"/>
                  <a:pt x="1924906" y="962453"/>
                </a:cubicBezTo>
                <a:cubicBezTo>
                  <a:pt x="1924906" y="1494001"/>
                  <a:pt x="1494001" y="1924906"/>
                  <a:pt x="962453" y="1924906"/>
                </a:cubicBezTo>
                <a:cubicBezTo>
                  <a:pt x="430905" y="1924906"/>
                  <a:pt x="0" y="1494001"/>
                  <a:pt x="0" y="962453"/>
                </a:cubicBezTo>
                <a:cubicBezTo>
                  <a:pt x="0" y="430905"/>
                  <a:pt x="430905" y="0"/>
                  <a:pt x="962453" y="0"/>
                </a:cubicBezTo>
                <a:close/>
              </a:path>
            </a:pathLst>
          </a:custGeom>
        </p:spPr>
      </p:pic>
      <p:sp>
        <p:nvSpPr>
          <p:cNvPr id="24" name="Graphic 13">
            <a:extLst>
              <a:ext uri="{FF2B5EF4-FFF2-40B4-BE49-F238E27FC236}">
                <a16:creationId xmlns:a16="http://schemas.microsoft.com/office/drawing/2014/main" id="{C5CB530E-515E-412C-9DF1-5F8FFBD6F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6614" y="2530982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6" name="Graphic 12">
            <a:extLst>
              <a:ext uri="{FF2B5EF4-FFF2-40B4-BE49-F238E27FC236}">
                <a16:creationId xmlns:a16="http://schemas.microsoft.com/office/drawing/2014/main" id="{712D4376-A578-4FF1-94FC-245E7A6A4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5394" y="276027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8" name="Graphic 15">
            <a:extLst>
              <a:ext uri="{FF2B5EF4-FFF2-40B4-BE49-F238E27FC236}">
                <a16:creationId xmlns:a16="http://schemas.microsoft.com/office/drawing/2014/main" id="{AEA7509D-F04F-40CB-A0B3-EEF16499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69987" y="6031572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7053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97D651D-DBCE-45CA-8F02-1090DDDC6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57648"/>
          </a:xfrm>
        </p:spPr>
        <p:txBody>
          <a:bodyPr>
            <a:normAutofit/>
          </a:bodyPr>
          <a:lstStyle/>
          <a:p>
            <a:r>
              <a:rPr lang="sl-SI" sz="3200" dirty="0"/>
              <a:t>Najprej ponovi znano besedišče z interaktivno vajo.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9F86A8CD-70F2-41DD-AA05-790417989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3592"/>
            <a:ext cx="10515600" cy="4623371"/>
          </a:xfrm>
        </p:spPr>
        <p:txBody>
          <a:bodyPr/>
          <a:lstStyle/>
          <a:p>
            <a:r>
              <a:rPr lang="sl-SI" sz="2800" dirty="0"/>
              <a:t>Poslušaj, nato pa reši vseh 5 nalog (rjavi gumbi nad sliko).</a:t>
            </a:r>
          </a:p>
          <a:p>
            <a:r>
              <a:rPr lang="sl-SI" sz="2800" dirty="0">
                <a:hlinkClick r:id="rId2"/>
              </a:rPr>
              <a:t>https://www.learningchocolate.com/content/classroom-0?st_lang=de</a:t>
            </a:r>
            <a:r>
              <a:rPr lang="sl-SI" sz="2800" dirty="0"/>
              <a:t>   </a:t>
            </a:r>
          </a:p>
          <a:p>
            <a:r>
              <a:rPr lang="sl-SI" sz="2800" dirty="0"/>
              <a:t>V zvezek zapiši nove besede (der </a:t>
            </a:r>
            <a:r>
              <a:rPr lang="sl-SI" sz="2800" dirty="0" err="1"/>
              <a:t>Lehrer</a:t>
            </a:r>
            <a:r>
              <a:rPr lang="sl-SI" sz="2800" dirty="0"/>
              <a:t>, </a:t>
            </a:r>
            <a:r>
              <a:rPr lang="sl-SI" sz="2800" dirty="0" err="1"/>
              <a:t>das</a:t>
            </a:r>
            <a:r>
              <a:rPr lang="sl-SI" sz="2800" dirty="0"/>
              <a:t> </a:t>
            </a:r>
            <a:r>
              <a:rPr lang="sl-SI" sz="2800" dirty="0" err="1"/>
              <a:t>Bild</a:t>
            </a:r>
            <a:r>
              <a:rPr lang="sl-SI" sz="2800" dirty="0"/>
              <a:t>, der </a:t>
            </a:r>
            <a:r>
              <a:rPr lang="sl-SI" sz="2800" dirty="0" err="1"/>
              <a:t>Stuhl</a:t>
            </a:r>
            <a:r>
              <a:rPr lang="sl-SI" sz="2800" dirty="0"/>
              <a:t>, der </a:t>
            </a:r>
            <a:r>
              <a:rPr lang="sl-SI" sz="2800" dirty="0" err="1"/>
              <a:t>Tisch</a:t>
            </a:r>
            <a:r>
              <a:rPr lang="sl-SI" sz="2800" dirty="0"/>
              <a:t>, die </a:t>
            </a:r>
            <a:r>
              <a:rPr lang="sl-SI" sz="2800" dirty="0" err="1"/>
              <a:t>Tafel</a:t>
            </a:r>
            <a:r>
              <a:rPr lang="sl-SI" sz="2800" dirty="0"/>
              <a:t>) in prevod. </a:t>
            </a:r>
          </a:p>
          <a:p>
            <a:endParaRPr lang="sl-SI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F6B1E4B5-5069-4E53-A80B-CC145F588E3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776" t="31326" r="29369" b="18447"/>
          <a:stretch/>
        </p:blipFill>
        <p:spPr>
          <a:xfrm>
            <a:off x="3409024" y="3429000"/>
            <a:ext cx="4524317" cy="2849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7321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lipart - Clipart spelen animaatjes 20">
            <a:extLst>
              <a:ext uri="{FF2B5EF4-FFF2-40B4-BE49-F238E27FC236}">
                <a16:creationId xmlns:a16="http://schemas.microsoft.com/office/drawing/2014/main" id="{5F55E324-E609-48AC-8C21-1D448000B4A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021" y="4159251"/>
            <a:ext cx="1861703" cy="1628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Zurück Zur Schule. Nette Karikatur Schüler Mit Bücher Sitzt Am  Schreibtisch, Schlaf Schüler. Vektor-Illustration Auf Weißem Hintergrund.  Lizenzfrei Nutzbare Vektorgrafiken, Clip Arts, Illustrationen. Image  64736859.">
            <a:extLst>
              <a:ext uri="{FF2B5EF4-FFF2-40B4-BE49-F238E27FC236}">
                <a16:creationId xmlns:a16="http://schemas.microsoft.com/office/drawing/2014/main" id="{644F9A2B-4929-45DB-837C-CF95EE73A0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2342" y="1326697"/>
            <a:ext cx="1993552" cy="1993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Zeichnen Cliparts">
            <a:extLst>
              <a:ext uri="{FF2B5EF4-FFF2-40B4-BE49-F238E27FC236}">
                <a16:creationId xmlns:a16="http://schemas.microsoft.com/office/drawing/2014/main" id="{8799D3EC-F6D3-4841-866A-4F288F9A62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446" y="1368602"/>
            <a:ext cx="1908659" cy="1951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lipart - Clipart schilderen animaatjes 322">
            <a:extLst>
              <a:ext uri="{FF2B5EF4-FFF2-40B4-BE49-F238E27FC236}">
                <a16:creationId xmlns:a16="http://schemas.microsoft.com/office/drawing/2014/main" id="{0E5A1CA2-5907-4B89-9830-C17E7FB445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550" y="4001294"/>
            <a:ext cx="1732503" cy="1724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Rechnen 1 | School illustration, Comedy tragedy masks, Kids clipart">
            <a:extLst>
              <a:ext uri="{FF2B5EF4-FFF2-40B4-BE49-F238E27FC236}">
                <a16:creationId xmlns:a16="http://schemas.microsoft.com/office/drawing/2014/main" id="{8417F242-E5AC-4CC8-8AEA-62AE61AB6A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9675" y="1354625"/>
            <a:ext cx="1839116" cy="1814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Naslov 3">
            <a:extLst>
              <a:ext uri="{FF2B5EF4-FFF2-40B4-BE49-F238E27FC236}">
                <a16:creationId xmlns:a16="http://schemas.microsoft.com/office/drawing/2014/main" id="{7D9C15FF-D8A2-4F7A-9079-73B9468E3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</p:spPr>
        <p:txBody>
          <a:bodyPr>
            <a:normAutofit fontScale="90000"/>
          </a:bodyPr>
          <a:lstStyle/>
          <a:p>
            <a:r>
              <a:rPr lang="sl-SI" sz="2800" dirty="0" err="1"/>
              <a:t>Was</a:t>
            </a:r>
            <a:r>
              <a:rPr lang="sl-SI" sz="2800" dirty="0"/>
              <a:t> </a:t>
            </a:r>
            <a:r>
              <a:rPr lang="sl-SI" sz="2800" dirty="0" err="1"/>
              <a:t>machen</a:t>
            </a:r>
            <a:r>
              <a:rPr lang="sl-SI" sz="2800" dirty="0"/>
              <a:t> </a:t>
            </a:r>
            <a:r>
              <a:rPr lang="sl-SI" sz="2800" dirty="0" err="1"/>
              <a:t>wir</a:t>
            </a:r>
            <a:r>
              <a:rPr lang="sl-SI" sz="2800" dirty="0"/>
              <a:t> in der </a:t>
            </a:r>
            <a:r>
              <a:rPr lang="sl-SI" sz="2800" dirty="0" err="1"/>
              <a:t>Schule</a:t>
            </a:r>
            <a:r>
              <a:rPr lang="sl-SI" sz="2800" dirty="0"/>
              <a:t>? Poslušaj, oglej si slike in besede prepiši v zvezek.</a:t>
            </a:r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3EB069FF-E6A9-46EF-A29B-3F2D917B7B3B}"/>
              </a:ext>
            </a:extLst>
          </p:cNvPr>
          <p:cNvSpPr txBox="1"/>
          <p:nvPr/>
        </p:nvSpPr>
        <p:spPr>
          <a:xfrm>
            <a:off x="1899821" y="3417897"/>
            <a:ext cx="13405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 err="1"/>
              <a:t>zeichnen</a:t>
            </a:r>
            <a:endParaRPr lang="sl-SI" sz="2400" dirty="0"/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F5290D02-75FA-4B66-9BC4-0A5F722341E4}"/>
              </a:ext>
            </a:extLst>
          </p:cNvPr>
          <p:cNvSpPr txBox="1"/>
          <p:nvPr/>
        </p:nvSpPr>
        <p:spPr>
          <a:xfrm>
            <a:off x="5264458" y="3329117"/>
            <a:ext cx="13405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 err="1"/>
              <a:t>rechnen</a:t>
            </a:r>
            <a:endParaRPr lang="sl-SI" sz="2400" dirty="0"/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88198770-5744-48C3-B43C-425D5A711F2A}"/>
              </a:ext>
            </a:extLst>
          </p:cNvPr>
          <p:cNvSpPr txBox="1"/>
          <p:nvPr/>
        </p:nvSpPr>
        <p:spPr>
          <a:xfrm>
            <a:off x="8886548" y="3329117"/>
            <a:ext cx="1405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 err="1"/>
              <a:t>schlafen</a:t>
            </a:r>
            <a:endParaRPr lang="sl-SI" sz="2400" dirty="0"/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93B9AFBD-7CC1-4205-9B5E-953CDDB5D559}"/>
              </a:ext>
            </a:extLst>
          </p:cNvPr>
          <p:cNvSpPr txBox="1"/>
          <p:nvPr/>
        </p:nvSpPr>
        <p:spPr>
          <a:xfrm>
            <a:off x="3000652" y="5788241"/>
            <a:ext cx="11274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 err="1"/>
              <a:t>malen</a:t>
            </a:r>
            <a:endParaRPr lang="sl-SI" sz="2400" dirty="0"/>
          </a:p>
        </p:txBody>
      </p:sp>
      <p:sp>
        <p:nvSpPr>
          <p:cNvPr id="9" name="PoljeZBesedilom 8">
            <a:extLst>
              <a:ext uri="{FF2B5EF4-FFF2-40B4-BE49-F238E27FC236}">
                <a16:creationId xmlns:a16="http://schemas.microsoft.com/office/drawing/2014/main" id="{0C78147C-A026-4D33-A6D7-99CB92DA489B}"/>
              </a:ext>
            </a:extLst>
          </p:cNvPr>
          <p:cNvSpPr txBox="1"/>
          <p:nvPr/>
        </p:nvSpPr>
        <p:spPr>
          <a:xfrm>
            <a:off x="7403977" y="5885895"/>
            <a:ext cx="1038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 err="1"/>
              <a:t>spielen</a:t>
            </a:r>
            <a:endParaRPr lang="sl-SI" sz="2400" dirty="0"/>
          </a:p>
        </p:txBody>
      </p:sp>
      <p:pic>
        <p:nvPicPr>
          <p:cNvPr id="3" name="Posnet zvok">
            <a:hlinkClick r:id="" action="ppaction://media"/>
            <a:extLst>
              <a:ext uri="{FF2B5EF4-FFF2-40B4-BE49-F238E27FC236}">
                <a16:creationId xmlns:a16="http://schemas.microsoft.com/office/drawing/2014/main" id="{830CCD81-4F20-4178-979C-1F0E8FA5853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643655" y="101467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601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76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Bralna tekmovanja (nemščina) – Nemška šolska bralna značka">
            <a:extLst>
              <a:ext uri="{FF2B5EF4-FFF2-40B4-BE49-F238E27FC236}">
                <a16:creationId xmlns:a16="http://schemas.microsoft.com/office/drawing/2014/main" id="{EF0DC947-8241-4E58-8D71-825D57FDDE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1599" y="1406754"/>
            <a:ext cx="2662960" cy="1496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6" descr="Eltern-Kind-Turnen in Wilmersdorf Wir... - Ev. Familienbildung Berlin |  Facebook">
            <a:extLst>
              <a:ext uri="{FF2B5EF4-FFF2-40B4-BE49-F238E27FC236}">
                <a16:creationId xmlns:a16="http://schemas.microsoft.com/office/drawing/2014/main" id="{2A6D1B29-86AA-4C05-A98A-0719F4CDDA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220" y="3955002"/>
            <a:ext cx="2676525" cy="170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lip art schreiben Stockvektoren, lizenzfreie Clip art schreiben  Illustrationen | Depositphotos®">
            <a:extLst>
              <a:ext uri="{FF2B5EF4-FFF2-40B4-BE49-F238E27FC236}">
                <a16:creationId xmlns:a16="http://schemas.microsoft.com/office/drawing/2014/main" id="{A86F1AB6-9E46-463E-9EB4-C52D15D9AF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2847" y="3711845"/>
            <a:ext cx="2067402" cy="1899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artoon Kinder singen im Chor in Musikschule - Buy this stock illustration  and explore similar illustrations at Adobe Stock | Adobe Stock">
            <a:extLst>
              <a:ext uri="{FF2B5EF4-FFF2-40B4-BE49-F238E27FC236}">
                <a16:creationId xmlns:a16="http://schemas.microsoft.com/office/drawing/2014/main" id="{F22E5D30-C9DB-494C-9D03-3084923D22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011" y="880044"/>
            <a:ext cx="1939307" cy="1674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Basteln - Illustrationen und Vektorgrafiken - iStock">
            <a:extLst>
              <a:ext uri="{FF2B5EF4-FFF2-40B4-BE49-F238E27FC236}">
                <a16:creationId xmlns:a16="http://schemas.microsoft.com/office/drawing/2014/main" id="{7B7AE006-6337-4D55-B652-A3B275C0AB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0167" y="801061"/>
            <a:ext cx="1832822" cy="1832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Mann und Frau, die Hip-Hop-Tanz tun - Download Kostenlos Vector, Clipart  Graphics, Vektorgrafiken und Design Vorlagen">
            <a:extLst>
              <a:ext uri="{FF2B5EF4-FFF2-40B4-BE49-F238E27FC236}">
                <a16:creationId xmlns:a16="http://schemas.microsoft.com/office/drawing/2014/main" id="{C3F825B5-C088-4A5E-8D42-0AE7B9A7DA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272" y="3429000"/>
            <a:ext cx="2581275" cy="17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jeZBesedilom 1">
            <a:extLst>
              <a:ext uri="{FF2B5EF4-FFF2-40B4-BE49-F238E27FC236}">
                <a16:creationId xmlns:a16="http://schemas.microsoft.com/office/drawing/2014/main" id="{DC4F0EF7-CDDB-48BF-8780-444BEF6D9BCA}"/>
              </a:ext>
            </a:extLst>
          </p:cNvPr>
          <p:cNvSpPr txBox="1"/>
          <p:nvPr/>
        </p:nvSpPr>
        <p:spPr>
          <a:xfrm>
            <a:off x="2277585" y="2610031"/>
            <a:ext cx="1300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 err="1"/>
              <a:t>singen</a:t>
            </a:r>
            <a:endParaRPr lang="sl-SI" sz="2400" dirty="0"/>
          </a:p>
        </p:txBody>
      </p:sp>
      <p:sp>
        <p:nvSpPr>
          <p:cNvPr id="3" name="PoljeZBesedilom 2">
            <a:extLst>
              <a:ext uri="{FF2B5EF4-FFF2-40B4-BE49-F238E27FC236}">
                <a16:creationId xmlns:a16="http://schemas.microsoft.com/office/drawing/2014/main" id="{1F349B40-1991-4F91-B2D4-C1DC0FE08487}"/>
              </a:ext>
            </a:extLst>
          </p:cNvPr>
          <p:cNvSpPr txBox="1"/>
          <p:nvPr/>
        </p:nvSpPr>
        <p:spPr>
          <a:xfrm>
            <a:off x="5092545" y="2943048"/>
            <a:ext cx="8910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/>
              <a:t>lesen</a:t>
            </a:r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045C5A57-DEB0-4A3A-883C-7087EA4707E3}"/>
              </a:ext>
            </a:extLst>
          </p:cNvPr>
          <p:cNvSpPr txBox="1"/>
          <p:nvPr/>
        </p:nvSpPr>
        <p:spPr>
          <a:xfrm>
            <a:off x="8909403" y="2610031"/>
            <a:ext cx="17082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 err="1"/>
              <a:t>basteln</a:t>
            </a:r>
            <a:endParaRPr lang="sl-SI" sz="2400" dirty="0"/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43EC8E42-1D6B-4D1B-AE80-82B37FA6C34F}"/>
              </a:ext>
            </a:extLst>
          </p:cNvPr>
          <p:cNvSpPr txBox="1"/>
          <p:nvPr/>
        </p:nvSpPr>
        <p:spPr>
          <a:xfrm>
            <a:off x="2029011" y="5397623"/>
            <a:ext cx="18682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 err="1"/>
              <a:t>tanzen</a:t>
            </a:r>
            <a:endParaRPr lang="sl-SI" sz="2400" dirty="0"/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C03340CB-8795-42BE-A0EF-22CE010BEE10}"/>
              </a:ext>
            </a:extLst>
          </p:cNvPr>
          <p:cNvSpPr txBox="1"/>
          <p:nvPr/>
        </p:nvSpPr>
        <p:spPr>
          <a:xfrm>
            <a:off x="5344357" y="5690607"/>
            <a:ext cx="12783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 err="1"/>
              <a:t>turnen</a:t>
            </a:r>
            <a:endParaRPr lang="sl-SI" sz="2400" dirty="0"/>
          </a:p>
        </p:txBody>
      </p:sp>
      <p:sp>
        <p:nvSpPr>
          <p:cNvPr id="9" name="PoljeZBesedilom 8">
            <a:extLst>
              <a:ext uri="{FF2B5EF4-FFF2-40B4-BE49-F238E27FC236}">
                <a16:creationId xmlns:a16="http://schemas.microsoft.com/office/drawing/2014/main" id="{2FF37D5E-6712-4D7F-BEFC-32861126150C}"/>
              </a:ext>
            </a:extLst>
          </p:cNvPr>
          <p:cNvSpPr txBox="1"/>
          <p:nvPr/>
        </p:nvSpPr>
        <p:spPr>
          <a:xfrm>
            <a:off x="9090734" y="5708371"/>
            <a:ext cx="17755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 err="1"/>
              <a:t>schreiben</a:t>
            </a:r>
            <a:endParaRPr lang="sl-SI" sz="2400" dirty="0"/>
          </a:p>
        </p:txBody>
      </p:sp>
      <p:pic>
        <p:nvPicPr>
          <p:cNvPr id="11" name="Posnet zvok">
            <a:hlinkClick r:id="" action="ppaction://media"/>
            <a:extLst>
              <a:ext uri="{FF2B5EF4-FFF2-40B4-BE49-F238E27FC236}">
                <a16:creationId xmlns:a16="http://schemas.microsoft.com/office/drawing/2014/main" id="{D16F1803-2804-48C6-87F1-DB1DABA04DE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720249" y="44428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836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165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0C98574-568A-427B-A549-8F6FA1301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200" dirty="0" err="1"/>
              <a:t>Was</a:t>
            </a:r>
            <a:r>
              <a:rPr lang="sl-SI" sz="3200" dirty="0"/>
              <a:t> </a:t>
            </a:r>
            <a:r>
              <a:rPr lang="sl-SI" sz="3200" dirty="0" err="1"/>
              <a:t>möchtest</a:t>
            </a:r>
            <a:r>
              <a:rPr lang="sl-SI" sz="3200" dirty="0"/>
              <a:t> </a:t>
            </a:r>
            <a:r>
              <a:rPr lang="sl-SI" sz="3200" dirty="0" err="1"/>
              <a:t>du</a:t>
            </a:r>
            <a:r>
              <a:rPr lang="sl-SI" sz="3200" dirty="0"/>
              <a:t> </a:t>
            </a:r>
            <a:r>
              <a:rPr lang="sl-SI" sz="3200" dirty="0" err="1"/>
              <a:t>denn</a:t>
            </a:r>
            <a:r>
              <a:rPr lang="sl-SI" sz="3200" dirty="0"/>
              <a:t>? Kaj želiš? Preberi in prepiši dialog.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E0B13B32-D892-4921-81C9-16CE89F70A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2800" dirty="0" err="1"/>
              <a:t>Möchtest</a:t>
            </a:r>
            <a:r>
              <a:rPr lang="sl-SI" sz="2800" dirty="0"/>
              <a:t> </a:t>
            </a:r>
            <a:r>
              <a:rPr lang="sl-SI" sz="2800" dirty="0" err="1"/>
              <a:t>du</a:t>
            </a:r>
            <a:r>
              <a:rPr lang="sl-SI" sz="2800" dirty="0"/>
              <a:t> </a:t>
            </a:r>
            <a:r>
              <a:rPr lang="sl-SI" sz="2800" dirty="0" err="1"/>
              <a:t>zeichnen</a:t>
            </a:r>
            <a:r>
              <a:rPr lang="sl-SI" sz="2800" dirty="0"/>
              <a:t>?</a:t>
            </a:r>
          </a:p>
          <a:p>
            <a:r>
              <a:rPr lang="sl-SI" sz="2800" dirty="0" err="1">
                <a:solidFill>
                  <a:srgbClr val="FF0000"/>
                </a:solidFill>
              </a:rPr>
              <a:t>Nein</a:t>
            </a:r>
            <a:r>
              <a:rPr lang="sl-SI" sz="2800" dirty="0">
                <a:solidFill>
                  <a:srgbClr val="FF0000"/>
                </a:solidFill>
              </a:rPr>
              <a:t>.</a:t>
            </a:r>
          </a:p>
          <a:p>
            <a:r>
              <a:rPr lang="sl-SI" sz="2800" dirty="0" err="1"/>
              <a:t>Schreiben</a:t>
            </a:r>
            <a:r>
              <a:rPr lang="sl-SI" sz="2800" dirty="0"/>
              <a:t>?</a:t>
            </a:r>
          </a:p>
          <a:p>
            <a:r>
              <a:rPr lang="sl-SI" sz="2800" dirty="0" err="1">
                <a:solidFill>
                  <a:srgbClr val="FF0000"/>
                </a:solidFill>
              </a:rPr>
              <a:t>Nein</a:t>
            </a:r>
            <a:r>
              <a:rPr lang="sl-SI" sz="2800" dirty="0">
                <a:solidFill>
                  <a:srgbClr val="FF0000"/>
                </a:solidFill>
              </a:rPr>
              <a:t>.</a:t>
            </a:r>
          </a:p>
          <a:p>
            <a:r>
              <a:rPr lang="sl-SI" sz="2800" dirty="0" err="1"/>
              <a:t>Möchtest</a:t>
            </a:r>
            <a:r>
              <a:rPr lang="sl-SI" sz="2800" dirty="0"/>
              <a:t> </a:t>
            </a:r>
            <a:r>
              <a:rPr lang="sl-SI" sz="2800" dirty="0" err="1"/>
              <a:t>du</a:t>
            </a:r>
            <a:r>
              <a:rPr lang="sl-SI" sz="2800" dirty="0"/>
              <a:t> </a:t>
            </a:r>
            <a:r>
              <a:rPr lang="sl-SI" sz="2800" dirty="0" err="1"/>
              <a:t>rechnen</a:t>
            </a:r>
            <a:r>
              <a:rPr lang="sl-SI" sz="2800" dirty="0"/>
              <a:t>?</a:t>
            </a:r>
          </a:p>
          <a:p>
            <a:r>
              <a:rPr lang="sl-SI" sz="2800" dirty="0" err="1">
                <a:solidFill>
                  <a:srgbClr val="FF0000"/>
                </a:solidFill>
              </a:rPr>
              <a:t>Nein</a:t>
            </a:r>
            <a:r>
              <a:rPr lang="sl-SI" sz="2800" dirty="0">
                <a:solidFill>
                  <a:srgbClr val="FF0000"/>
                </a:solidFill>
              </a:rPr>
              <a:t>!</a:t>
            </a:r>
          </a:p>
          <a:p>
            <a:r>
              <a:rPr lang="sl-SI" sz="2800" dirty="0" err="1"/>
              <a:t>Was</a:t>
            </a:r>
            <a:r>
              <a:rPr lang="sl-SI" sz="2800" dirty="0"/>
              <a:t> </a:t>
            </a:r>
            <a:r>
              <a:rPr lang="sl-SI" sz="2800" dirty="0" err="1"/>
              <a:t>möchtest</a:t>
            </a:r>
            <a:r>
              <a:rPr lang="sl-SI" sz="2800" dirty="0"/>
              <a:t> </a:t>
            </a:r>
            <a:r>
              <a:rPr lang="sl-SI" sz="2800" dirty="0" err="1"/>
              <a:t>du</a:t>
            </a:r>
            <a:r>
              <a:rPr lang="sl-SI" sz="2800" dirty="0"/>
              <a:t> </a:t>
            </a:r>
            <a:r>
              <a:rPr lang="sl-SI" sz="2800" dirty="0" err="1"/>
              <a:t>denn</a:t>
            </a:r>
            <a:r>
              <a:rPr lang="sl-SI" sz="2800" dirty="0"/>
              <a:t>?</a:t>
            </a:r>
          </a:p>
          <a:p>
            <a:r>
              <a:rPr lang="sl-SI" sz="2800" dirty="0" err="1">
                <a:solidFill>
                  <a:srgbClr val="FF0000"/>
                </a:solidFill>
              </a:rPr>
              <a:t>Ich</a:t>
            </a:r>
            <a:r>
              <a:rPr lang="sl-SI" sz="2800" dirty="0">
                <a:solidFill>
                  <a:srgbClr val="FF0000"/>
                </a:solidFill>
              </a:rPr>
              <a:t> </a:t>
            </a:r>
            <a:r>
              <a:rPr lang="sl-SI" sz="2800" dirty="0" err="1">
                <a:solidFill>
                  <a:srgbClr val="FF0000"/>
                </a:solidFill>
              </a:rPr>
              <a:t>möchte</a:t>
            </a:r>
            <a:r>
              <a:rPr lang="sl-SI" sz="2800" dirty="0">
                <a:solidFill>
                  <a:srgbClr val="FF0000"/>
                </a:solidFill>
              </a:rPr>
              <a:t> </a:t>
            </a:r>
            <a:r>
              <a:rPr lang="sl-SI" sz="2800" dirty="0" err="1">
                <a:solidFill>
                  <a:srgbClr val="FF0000"/>
                </a:solidFill>
              </a:rPr>
              <a:t>schlafen</a:t>
            </a:r>
            <a:r>
              <a:rPr lang="sl-SI" sz="2800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913619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5889134-3A09-45D1-877C-357487A5E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77749"/>
          </a:xfrm>
        </p:spPr>
        <p:txBody>
          <a:bodyPr>
            <a:normAutofit/>
          </a:bodyPr>
          <a:lstStyle/>
          <a:p>
            <a:r>
              <a:rPr lang="sl-SI" sz="3200" dirty="0"/>
              <a:t>Prisluhni pesmici. Lahko jo tudi zapoješ.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FC848D65-AF34-4618-AA42-0502E63261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45219"/>
            <a:ext cx="10515600" cy="4429958"/>
          </a:xfrm>
        </p:spPr>
        <p:txBody>
          <a:bodyPr/>
          <a:lstStyle/>
          <a:p>
            <a:r>
              <a:rPr lang="sl-SI" dirty="0">
                <a:hlinkClick r:id="rId2"/>
              </a:rPr>
              <a:t>https://www.youtube.com/watch?v=-8UpO0KQo2g</a:t>
            </a:r>
            <a:endParaRPr lang="sl-SI" dirty="0"/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53E527BE-4D50-40E1-80C1-6F24BEEBC1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689" t="20971" r="42621" b="21165"/>
          <a:stretch/>
        </p:blipFill>
        <p:spPr>
          <a:xfrm>
            <a:off x="1313895" y="2145098"/>
            <a:ext cx="4254132" cy="3169328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07B1C6EE-7C00-455B-A68F-CEEE607FC1C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617" t="20842" r="42621" b="19612"/>
          <a:stretch/>
        </p:blipFill>
        <p:spPr>
          <a:xfrm>
            <a:off x="6096000" y="2145098"/>
            <a:ext cx="4175464" cy="3195862"/>
          </a:xfrm>
          <a:prstGeom prst="rect">
            <a:avLst/>
          </a:prstGeom>
        </p:spPr>
      </p:pic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92D1BC79-AAD4-4034-954F-5A3C9F4771FE}"/>
              </a:ext>
            </a:extLst>
          </p:cNvPr>
          <p:cNvSpPr txBox="1"/>
          <p:nvPr/>
        </p:nvSpPr>
        <p:spPr>
          <a:xfrm>
            <a:off x="4536489" y="5770484"/>
            <a:ext cx="2929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solidFill>
                  <a:srgbClr val="FF0000"/>
                </a:solidFill>
              </a:rPr>
              <a:t>Bis </a:t>
            </a:r>
            <a:r>
              <a:rPr lang="sl-SI" sz="2800" dirty="0" err="1">
                <a:solidFill>
                  <a:srgbClr val="FF0000"/>
                </a:solidFill>
              </a:rPr>
              <a:t>bald</a:t>
            </a:r>
            <a:r>
              <a:rPr lang="sl-SI" sz="2800" dirty="0">
                <a:solidFill>
                  <a:srgbClr val="FF0000"/>
                </a:solidFill>
              </a:rPr>
              <a:t>, </a:t>
            </a:r>
            <a:r>
              <a:rPr lang="sl-SI" sz="2800" dirty="0" err="1">
                <a:solidFill>
                  <a:srgbClr val="FF0000"/>
                </a:solidFill>
              </a:rPr>
              <a:t>Schüler</a:t>
            </a:r>
            <a:r>
              <a:rPr lang="sl-SI" sz="2800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65748899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VTI">
  <a:themeElements>
    <a:clrScheme name="Gradient">
      <a:dk1>
        <a:sysClr val="windowText" lastClr="000000"/>
      </a:dk1>
      <a:lt1>
        <a:sysClr val="window" lastClr="FFFFFF"/>
      </a:lt1>
      <a:dk2>
        <a:srgbClr val="10013F"/>
      </a:dk2>
      <a:lt2>
        <a:srgbClr val="F2F0FF"/>
      </a:lt2>
      <a:accent1>
        <a:srgbClr val="814DFF"/>
      </a:accent1>
      <a:accent2>
        <a:srgbClr val="243FFF"/>
      </a:accent2>
      <a:accent3>
        <a:srgbClr val="FF83B6"/>
      </a:accent3>
      <a:accent4>
        <a:srgbClr val="FF9022"/>
      </a:accent4>
      <a:accent5>
        <a:srgbClr val="FF1F85"/>
      </a:accent5>
      <a:accent6>
        <a:srgbClr val="1A98FF"/>
      </a:accent6>
      <a:hlink>
        <a:srgbClr val="0563C1"/>
      </a:hlink>
      <a:folHlink>
        <a:srgbClr val="954F72"/>
      </a:folHlink>
    </a:clrScheme>
    <a:fontScheme name="Univers">
      <a:majorFont>
        <a:latin typeface="Gill Sans Nova"/>
        <a:ea typeface=""/>
        <a:cs typeface=""/>
      </a:majorFont>
      <a:minorFont>
        <a:latin typeface="Gill Sans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VTI" id="{605F9078-86F9-4258-A3E1-F8EFF02AE8CC}" vid="{4848699B-BB01-41E3-9EC4-3D97DFE5292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Šelest</Template>
  <TotalTime>63</TotalTime>
  <Words>168</Words>
  <Application>Microsoft Office PowerPoint</Application>
  <PresentationFormat>Širokozaslonsko</PresentationFormat>
  <Paragraphs>31</Paragraphs>
  <Slides>6</Slides>
  <Notes>0</Notes>
  <HiddenSlides>0</HiddenSlides>
  <MMClips>2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6</vt:i4>
      </vt:variant>
    </vt:vector>
  </HeadingPairs>
  <TitlesOfParts>
    <vt:vector size="9" baseType="lpstr">
      <vt:lpstr>Arial</vt:lpstr>
      <vt:lpstr>Gill Sans Nova</vt:lpstr>
      <vt:lpstr>GradientVTI</vt:lpstr>
      <vt:lpstr>WAS machen wir in der Schule?</vt:lpstr>
      <vt:lpstr>Najprej ponovi znano besedišče z interaktivno vajo.</vt:lpstr>
      <vt:lpstr>Was machen wir in der Schule? Poslušaj, oglej si slike in besede prepiši v zvezek.</vt:lpstr>
      <vt:lpstr>PowerPointova predstavitev</vt:lpstr>
      <vt:lpstr>Was möchtest du denn? Kaj želiš? Preberi in prepiši dialog.</vt:lpstr>
      <vt:lpstr>Prisluhni pesmici. Lahko jo tudi zapoješ.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WAS machen wir in der Schule?</dc:title>
  <dc:creator>Uporabnik</dc:creator>
  <cp:lastModifiedBy>Uporabnik</cp:lastModifiedBy>
  <cp:revision>8</cp:revision>
  <dcterms:created xsi:type="dcterms:W3CDTF">2021-01-16T16:24:41Z</dcterms:created>
  <dcterms:modified xsi:type="dcterms:W3CDTF">2021-01-16T19:03:03Z</dcterms:modified>
</cp:coreProperties>
</file>