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302" r:id="rId3"/>
    <p:sldId id="303" r:id="rId4"/>
    <p:sldId id="301" r:id="rId5"/>
    <p:sldId id="304" r:id="rId6"/>
    <p:sldId id="356" r:id="rId7"/>
    <p:sldId id="342" r:id="rId8"/>
    <p:sldId id="310" r:id="rId9"/>
    <p:sldId id="317" r:id="rId10"/>
    <p:sldId id="346" r:id="rId11"/>
    <p:sldId id="345" r:id="rId12"/>
    <p:sldId id="306" r:id="rId13"/>
    <p:sldId id="335" r:id="rId14"/>
    <p:sldId id="327" r:id="rId15"/>
    <p:sldId id="289" r:id="rId16"/>
    <p:sldId id="320" r:id="rId17"/>
    <p:sldId id="321" r:id="rId18"/>
    <p:sldId id="336" r:id="rId19"/>
    <p:sldId id="340" r:id="rId20"/>
    <p:sldId id="357" r:id="rId21"/>
    <p:sldId id="308" r:id="rId22"/>
    <p:sldId id="35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men Jagodić Mlinarič" initials="KJ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etel slog 1 – poudarek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rednji slog 4 – poudarek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rednji slog 4 – poudarek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>
      <p:cViewPr>
        <p:scale>
          <a:sx n="60" d="100"/>
          <a:sy n="60" d="100"/>
        </p:scale>
        <p:origin x="-1668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599EA-53AC-405F-BD9C-9ADBD94981E5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FAD56-2240-4E94-B7D4-6ED1E48AA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5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6" y="2207361"/>
            <a:ext cx="7635250" cy="18324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5226" y="4039820"/>
            <a:ext cx="7644221" cy="814427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rgbClr val="0070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3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0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0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B7C39527-8317-4C20-B9AC-AA2D51AE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3101618"/>
            <a:ext cx="1463784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3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392933"/>
            <a:ext cx="8246070" cy="122164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2614573"/>
            <a:ext cx="8246070" cy="3868524"/>
          </a:xfrm>
        </p:spPr>
        <p:txBody>
          <a:bodyPr/>
          <a:lstStyle>
            <a:lvl1pPr algn="ctr">
              <a:defRPr sz="2800">
                <a:solidFill>
                  <a:srgbClr val="007033"/>
                </a:solidFill>
              </a:defRPr>
            </a:lvl1pPr>
            <a:lvl2pPr algn="ctr">
              <a:defRPr>
                <a:solidFill>
                  <a:srgbClr val="007033"/>
                </a:solidFill>
              </a:defRPr>
            </a:lvl2pPr>
            <a:lvl3pPr algn="ctr">
              <a:defRPr>
                <a:solidFill>
                  <a:srgbClr val="007033"/>
                </a:solidFill>
              </a:defRPr>
            </a:lvl3pPr>
            <a:lvl4pPr algn="ctr">
              <a:defRPr>
                <a:solidFill>
                  <a:srgbClr val="007033"/>
                </a:solidFill>
              </a:defRPr>
            </a:lvl4pPr>
            <a:lvl5pPr algn="ctr">
              <a:defRPr>
                <a:solidFill>
                  <a:srgbClr val="007033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5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30" y="578507"/>
            <a:ext cx="610820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1392934"/>
            <a:ext cx="6108200" cy="46814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4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0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3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1" y="1596541"/>
            <a:ext cx="7940659" cy="1018033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2614573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70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3254335"/>
            <a:ext cx="4040188" cy="2850495"/>
          </a:xfrm>
        </p:spPr>
        <p:txBody>
          <a:bodyPr/>
          <a:lstStyle>
            <a:lvl1pPr algn="ctr">
              <a:defRPr sz="2400">
                <a:solidFill>
                  <a:srgbClr val="007033"/>
                </a:solidFill>
              </a:defRPr>
            </a:lvl1pPr>
            <a:lvl2pPr algn="ctr">
              <a:defRPr sz="2000">
                <a:solidFill>
                  <a:srgbClr val="007033"/>
                </a:solidFill>
              </a:defRPr>
            </a:lvl2pPr>
            <a:lvl3pPr algn="ctr">
              <a:defRPr sz="1800">
                <a:solidFill>
                  <a:srgbClr val="007033"/>
                </a:solidFill>
              </a:defRPr>
            </a:lvl3pPr>
            <a:lvl4pPr algn="ctr">
              <a:defRPr sz="1600">
                <a:solidFill>
                  <a:srgbClr val="007033"/>
                </a:solidFill>
              </a:defRPr>
            </a:lvl4pPr>
            <a:lvl5pPr algn="ctr">
              <a:defRPr sz="1600">
                <a:solidFill>
                  <a:srgbClr val="0070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2614573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70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3254335"/>
            <a:ext cx="4041775" cy="2850495"/>
          </a:xfrm>
        </p:spPr>
        <p:txBody>
          <a:bodyPr/>
          <a:lstStyle>
            <a:lvl1pPr algn="ctr">
              <a:defRPr sz="2400">
                <a:solidFill>
                  <a:srgbClr val="007033"/>
                </a:solidFill>
              </a:defRPr>
            </a:lvl1pPr>
            <a:lvl2pPr algn="ctr">
              <a:defRPr sz="2000">
                <a:solidFill>
                  <a:srgbClr val="007033"/>
                </a:solidFill>
              </a:defRPr>
            </a:lvl2pPr>
            <a:lvl3pPr algn="ctr">
              <a:defRPr sz="1800">
                <a:solidFill>
                  <a:srgbClr val="007033"/>
                </a:solidFill>
              </a:defRPr>
            </a:lvl3pPr>
            <a:lvl4pPr algn="ctr">
              <a:defRPr sz="1600">
                <a:solidFill>
                  <a:srgbClr val="007033"/>
                </a:solidFill>
              </a:defRPr>
            </a:lvl4pPr>
            <a:lvl5pPr algn="ctr">
              <a:defRPr sz="1600">
                <a:solidFill>
                  <a:srgbClr val="0070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6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1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6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762BE-2AF9-4D9A-823A-6A23E2D50E7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796D35-6001-4B03-8B23-470B0F954FF0}"/>
              </a:ext>
            </a:extLst>
          </p:cNvPr>
          <p:cNvSpPr txBox="1"/>
          <p:nvPr/>
        </p:nvSpPr>
        <p:spPr>
          <a:xfrm>
            <a:off x="-9150" y="6951663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42200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J9MyOSjxs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J9MyOSjxsc?feature=oembed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www.youtube.com/watch?v=AJ9MyOSjxsc&amp;t=2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karmen.mlinaric@guest.arnes.si" TargetMode="External"/><Relationship Id="rId2" Type="http://schemas.openxmlformats.org/officeDocument/2006/relationships/hyperlink" Target="mailto:alja.premoze@guest.arnes.s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3,020 Christmas Frame Photos - Free &amp; Royalty-Free Stock Photos from  Dreamstim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1560" y="2693987"/>
            <a:ext cx="7772400" cy="1470025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C00000"/>
                </a:solidFill>
              </a:rPr>
              <a:t>HELLO, HELLO! </a:t>
            </a:r>
            <a:br>
              <a:rPr lang="sl-SI" sz="3200" b="1" dirty="0">
                <a:solidFill>
                  <a:srgbClr val="C00000"/>
                </a:solidFill>
              </a:rPr>
            </a:br>
            <a:r>
              <a:rPr lang="sl-SI" sz="3200" b="1" dirty="0">
                <a:solidFill>
                  <a:srgbClr val="C00000"/>
                </a:solidFill>
              </a:rPr>
              <a:t>IT‘S ENGLISH TIME.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2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:a16="http://schemas.microsoft.com/office/drawing/2014/main" xmlns="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340768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rgbClr val="C00000"/>
                </a:solidFill>
                <a:latin typeface="Algerian" panose="04020705040A02060702" pitchFamily="82" charset="0"/>
              </a:rPr>
              <a:t>THE BRAVE </a:t>
            </a:r>
            <a:r>
              <a:rPr lang="sl-SI" sz="28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ROBIN</a:t>
            </a:r>
          </a:p>
          <a:p>
            <a:pPr marL="0" indent="0" algn="ctr">
              <a:buNone/>
            </a:pPr>
            <a:endParaRPr lang="sl-SI" sz="2800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MAKE A ROBIN AND PUT IT ON YOUR CHRISTMAS TREE.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Iz „</a:t>
            </a:r>
            <a:r>
              <a:rPr lang="sl-SI" sz="1600" dirty="0" err="1"/>
              <a:t>cut</a:t>
            </a:r>
            <a:r>
              <a:rPr lang="sl-SI" sz="1600" dirty="0"/>
              <a:t> out“ na strani 5 izdelaj okrasek taščico in ga postavi na božično drevo.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CUT OUT – p. 5</a:t>
            </a:r>
            <a:endParaRPr lang="en-US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973EC50-6C27-48F4-AA2C-CDA4919C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348" y="3717032"/>
            <a:ext cx="1827303" cy="171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:a16="http://schemas.microsoft.com/office/drawing/2014/main" xmlns="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111064"/>
            <a:ext cx="8229600" cy="559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rgbClr val="C00000"/>
                </a:solidFill>
                <a:latin typeface="Algerian" panose="04020705040A02060702" pitchFamily="82" charset="0"/>
              </a:rPr>
              <a:t>THE BRAVE </a:t>
            </a:r>
            <a:r>
              <a:rPr lang="sl-SI" sz="28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ROBIN</a:t>
            </a:r>
          </a:p>
          <a:p>
            <a:pPr marL="0" indent="0" algn="ctr">
              <a:buNone/>
            </a:pPr>
            <a:endParaRPr lang="sl-SI" sz="2800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400" dirty="0">
                <a:solidFill>
                  <a:srgbClr val="C00000"/>
                </a:solidFill>
              </a:rPr>
              <a:t>LISTEN TO THE STORY. TAKE THE „CUT OUTS“, WRITE THE NUMBERS AND STICK THEM INTO YOUR NOTEBOOK.</a:t>
            </a:r>
            <a:endParaRPr lang="sl-SI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zgodbo. Iz delovnega zvezka vzemi „</a:t>
            </a:r>
            <a:r>
              <a:rPr lang="sl-SI" sz="1600" dirty="0" err="1"/>
              <a:t>cut</a:t>
            </a:r>
            <a:r>
              <a:rPr lang="sl-SI" sz="1600" dirty="0"/>
              <a:t> </a:t>
            </a:r>
            <a:r>
              <a:rPr lang="sl-SI" sz="1600" dirty="0" err="1"/>
              <a:t>outs</a:t>
            </a:r>
            <a:r>
              <a:rPr lang="sl-SI" sz="1600" dirty="0"/>
              <a:t>“, jih oštevilči in nalepi v zvezek.</a:t>
            </a:r>
            <a:endParaRPr lang="sl-SI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55</a:t>
            </a:r>
          </a:p>
          <a:p>
            <a:pPr algn="ctr"/>
            <a:r>
              <a:rPr lang="sl-SI" sz="2800" dirty="0"/>
              <a:t>CUT OUT – p. 6</a:t>
            </a:r>
            <a:endParaRPr lang="en-US" sz="2800" dirty="0"/>
          </a:p>
        </p:txBody>
      </p:sp>
      <p:pic>
        <p:nvPicPr>
          <p:cNvPr id="2" name="U55-1">
            <a:hlinkClick r:id="" action="ppaction://media"/>
            <a:extLst>
              <a:ext uri="{FF2B5EF4-FFF2-40B4-BE49-F238E27FC236}">
                <a16:creationId xmlns:a16="http://schemas.microsoft.com/office/drawing/2014/main" xmlns="" id="{E2603250-DAB2-4F5D-AB29-0C39D4BBD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884" y="3189303"/>
            <a:ext cx="6192688" cy="34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0A02ADD-FD49-409B-A781-04281E113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80"/>
          <a:stretch/>
        </p:blipFill>
        <p:spPr>
          <a:xfrm>
            <a:off x="1547664" y="2564904"/>
            <a:ext cx="6858000" cy="3384376"/>
          </a:xfrm>
          <a:prstGeom prst="rect">
            <a:avLst/>
          </a:prstGeom>
        </p:spPr>
      </p:pic>
      <p:sp>
        <p:nvSpPr>
          <p:cNvPr id="6" name="Miselni oblaček: oblak 5">
            <a:extLst>
              <a:ext uri="{FF2B5EF4-FFF2-40B4-BE49-F238E27FC236}">
                <a16:creationId xmlns:a16="http://schemas.microsoft.com/office/drawing/2014/main" xmlns="" id="{82DBA447-3A84-42F6-99A4-E4F9B7436F02}"/>
              </a:ext>
            </a:extLst>
          </p:cNvPr>
          <p:cNvSpPr/>
          <p:nvPr/>
        </p:nvSpPr>
        <p:spPr>
          <a:xfrm>
            <a:off x="737013" y="980728"/>
            <a:ext cx="3384376" cy="2160240"/>
          </a:xfrm>
          <a:prstGeom prst="cloudCallout">
            <a:avLst>
              <a:gd name="adj1" fmla="val 86238"/>
              <a:gd name="adj2" fmla="val 3846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rgbClr val="C00000"/>
                </a:solidFill>
              </a:rPr>
              <a:t>BREAK TIME!</a:t>
            </a:r>
          </a:p>
        </p:txBody>
      </p:sp>
    </p:spTree>
    <p:extLst>
      <p:ext uri="{BB962C8B-B14F-4D97-AF65-F5344CB8AC3E}">
        <p14:creationId xmlns:p14="http://schemas.microsoft.com/office/powerpoint/2010/main" val="303536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C7DA42A4-0F03-49EE-A839-64C0CB15EFD2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EXERCISE TIME!</a:t>
            </a:r>
          </a:p>
        </p:txBody>
      </p:sp>
      <p:sp>
        <p:nvSpPr>
          <p:cNvPr id="7" name="Ograda vsebine 2">
            <a:extLst>
              <a:ext uri="{FF2B5EF4-FFF2-40B4-BE49-F238E27FC236}">
                <a16:creationId xmlns:a16="http://schemas.microsoft.com/office/drawing/2014/main" xmlns="" id="{220E1B7A-82B5-4262-B0C7-9B8597F526B0}"/>
              </a:ext>
            </a:extLst>
          </p:cNvPr>
          <p:cNvSpPr txBox="1">
            <a:spLocks/>
          </p:cNvSpPr>
          <p:nvPr/>
        </p:nvSpPr>
        <p:spPr>
          <a:xfrm>
            <a:off x="251520" y="1124744"/>
            <a:ext cx="82296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DO THE EXERCISES.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naredi vaje.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PoljeZBesedilom 1">
            <a:hlinkClick r:id="rId3"/>
            <a:extLst>
              <a:ext uri="{FF2B5EF4-FFF2-40B4-BE49-F238E27FC236}">
                <a16:creationId xmlns:a16="http://schemas.microsoft.com/office/drawing/2014/main" xmlns="" id="{9D872686-D6C6-4B67-A455-FD5BCE9FC27D}"/>
              </a:ext>
            </a:extLst>
          </p:cNvPr>
          <p:cNvSpPr txBox="1"/>
          <p:nvPr/>
        </p:nvSpPr>
        <p:spPr>
          <a:xfrm>
            <a:off x="1631686" y="5553440"/>
            <a:ext cx="616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</a:t>
            </a:r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www.youtube.com/watch?v=AJ9MyOSjxsc&amp;t=2s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3" name="Predstavnost v spletu 2" title="Christmas Exercise for Kids | Winter Indoor Workout for Children | No Equipment PE lesson for Kids">
            <a:hlinkClick r:id="" action="ppaction://media"/>
            <a:extLst>
              <a:ext uri="{FF2B5EF4-FFF2-40B4-BE49-F238E27FC236}">
                <a16:creationId xmlns:a16="http://schemas.microsoft.com/office/drawing/2014/main" xmlns="" id="{C23B3C73-6558-430B-89D4-DE10FF3958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7407" y="2204863"/>
            <a:ext cx="5789185" cy="327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>
            <a:extLst>
              <a:ext uri="{FF2B5EF4-FFF2-40B4-BE49-F238E27FC236}">
                <a16:creationId xmlns:a16="http://schemas.microsoft.com/office/drawing/2014/main" xmlns="" id="{84987B61-6D17-4710-9B43-CA5690E5403D}"/>
              </a:ext>
            </a:extLst>
          </p:cNvPr>
          <p:cNvSpPr txBox="1"/>
          <p:nvPr/>
        </p:nvSpPr>
        <p:spPr>
          <a:xfrm>
            <a:off x="3284307" y="1196752"/>
            <a:ext cx="2848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rgbClr val="C00000"/>
                </a:solidFill>
                <a:latin typeface="Algerian" panose="04020705040A02060702" pitchFamily="82" charset="0"/>
              </a:rPr>
              <a:t>BACK TO WORK!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A35525A-9AF0-44EF-B101-9B03A79379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5795" y="1915710"/>
            <a:ext cx="3672408" cy="36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55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4716016" y="156957"/>
            <a:ext cx="412818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 – P. 45, 50, 51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48575" y="306896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OPEN YOUR WORKBOOK </a:t>
            </a:r>
            <a:r>
              <a:rPr lang="sl-SI" dirty="0">
                <a:solidFill>
                  <a:srgbClr val="C00000"/>
                </a:solidFill>
              </a:rPr>
              <a:t>AND DO THE EXERCISES </a:t>
            </a:r>
            <a:r>
              <a:rPr lang="sl-SI" sz="2800" dirty="0">
                <a:solidFill>
                  <a:srgbClr val="C00000"/>
                </a:solidFill>
              </a:rPr>
              <a:t>ON</a:t>
            </a:r>
            <a:r>
              <a:rPr lang="en-US" sz="2800" dirty="0">
                <a:solidFill>
                  <a:srgbClr val="C00000"/>
                </a:solidFill>
              </a:rPr>
              <a:t> PAGE</a:t>
            </a:r>
            <a:r>
              <a:rPr lang="sl-SI" sz="2800" dirty="0">
                <a:solidFill>
                  <a:srgbClr val="C00000"/>
                </a:solidFill>
              </a:rPr>
              <a:t>S 45, 50 </a:t>
            </a:r>
            <a:r>
              <a:rPr lang="sl-SI" sz="2800" dirty="0" err="1">
                <a:solidFill>
                  <a:srgbClr val="C00000"/>
                </a:solidFill>
              </a:rPr>
              <a:t>and</a:t>
            </a:r>
            <a:r>
              <a:rPr lang="sl-SI" sz="2800" dirty="0">
                <a:solidFill>
                  <a:srgbClr val="C00000"/>
                </a:solidFill>
              </a:rPr>
              <a:t> 51. </a:t>
            </a: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Odpri delovni zvezek in reši naloge na straneh 45, 50 in 51.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19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2">
            <a:extLst>
              <a:ext uri="{FF2B5EF4-FFF2-40B4-BE49-F238E27FC236}">
                <a16:creationId xmlns:a16="http://schemas.microsoft.com/office/drawing/2014/main" xmlns="" id="{17EA23AD-0BFE-4D91-81EB-DEAA951D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196752"/>
            <a:ext cx="8646850" cy="1396752"/>
          </a:xfrm>
        </p:spPr>
        <p:txBody>
          <a:bodyPr>
            <a:normAutofit/>
          </a:bodyPr>
          <a:lstStyle/>
          <a:p>
            <a:pPr marL="68580" indent="0" algn="l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 algn="l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26AD15F-CECE-45C1-A186-BD22AAF4D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90" y="2060848"/>
            <a:ext cx="6066285" cy="3296547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617A0B35-FC5C-4BFE-89B9-E14D0E408897}"/>
              </a:ext>
            </a:extLst>
          </p:cNvPr>
          <p:cNvSpPr txBox="1"/>
          <p:nvPr/>
        </p:nvSpPr>
        <p:spPr>
          <a:xfrm>
            <a:off x="5940152" y="156957"/>
            <a:ext cx="29040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5770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:a16="http://schemas.microsoft.com/office/drawing/2014/main" xmlns="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2"/>
            <a:ext cx="8646850" cy="1396752"/>
          </a:xfrm>
        </p:spPr>
        <p:txBody>
          <a:bodyPr>
            <a:normAutofit/>
          </a:bodyPr>
          <a:lstStyle/>
          <a:p>
            <a:pPr marL="68580" indent="0" algn="l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 algn="l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65CC235-366A-406E-9BA0-27DA8FADB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48" r="2348"/>
          <a:stretch/>
        </p:blipFill>
        <p:spPr>
          <a:xfrm>
            <a:off x="2267744" y="2250216"/>
            <a:ext cx="4943285" cy="309060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2F053D5E-107E-4A73-A2EB-C94F4037E936}"/>
              </a:ext>
            </a:extLst>
          </p:cNvPr>
          <p:cNvSpPr txBox="1"/>
          <p:nvPr/>
        </p:nvSpPr>
        <p:spPr>
          <a:xfrm>
            <a:off x="5940152" y="156957"/>
            <a:ext cx="29040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9114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2">
            <a:extLst>
              <a:ext uri="{FF2B5EF4-FFF2-40B4-BE49-F238E27FC236}">
                <a16:creationId xmlns:a16="http://schemas.microsoft.com/office/drawing/2014/main" xmlns="" id="{17EA23AD-0BFE-4D91-81EB-DEAA951D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124744"/>
            <a:ext cx="8646850" cy="1396752"/>
          </a:xfrm>
        </p:spPr>
        <p:txBody>
          <a:bodyPr>
            <a:normAutofit/>
          </a:bodyPr>
          <a:lstStyle/>
          <a:p>
            <a:pPr marL="68580" indent="0" algn="l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 algn="l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EDF2C50-11EE-4DDC-97EB-C796A810E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16832"/>
            <a:ext cx="5688632" cy="369990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97D1BDE7-AF2C-4E5A-9FB4-B5F6E3D9AE49}"/>
              </a:ext>
            </a:extLst>
          </p:cNvPr>
          <p:cNvSpPr txBox="1"/>
          <p:nvPr/>
        </p:nvSpPr>
        <p:spPr>
          <a:xfrm>
            <a:off x="5940152" y="156957"/>
            <a:ext cx="29040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512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:a16="http://schemas.microsoft.com/office/drawing/2014/main" xmlns="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24684"/>
            <a:ext cx="8646850" cy="1396752"/>
          </a:xfrm>
        </p:spPr>
        <p:txBody>
          <a:bodyPr>
            <a:normAutofit/>
          </a:bodyPr>
          <a:lstStyle/>
          <a:p>
            <a:pPr marL="68580" indent="0" algn="l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 algn="l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879EDC05-8D7F-4EA3-9A9F-D9D3F8E8A2FB}"/>
              </a:ext>
            </a:extLst>
          </p:cNvPr>
          <p:cNvSpPr txBox="1"/>
          <p:nvPr/>
        </p:nvSpPr>
        <p:spPr>
          <a:xfrm>
            <a:off x="5940152" y="156957"/>
            <a:ext cx="29040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</a:t>
            </a:r>
            <a:endParaRPr lang="en-US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100C9AC-EBE1-4610-855A-CE8E884AB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689323"/>
            <a:ext cx="56864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3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1000636"/>
            <a:ext cx="8246070" cy="38685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Dragi/-a učenec/-</a:t>
            </a:r>
            <a:r>
              <a:rPr lang="sl-SI" sz="2400" dirty="0" err="1">
                <a:solidFill>
                  <a:srgbClr val="C00000"/>
                </a:solidFill>
              </a:rPr>
              <a:t>ka</a:t>
            </a:r>
            <a:r>
              <a:rPr lang="sl-SI" sz="2400" dirty="0">
                <a:solidFill>
                  <a:srgbClr val="C00000"/>
                </a:solidFill>
              </a:rPr>
              <a:t>! </a:t>
            </a:r>
          </a:p>
          <a:p>
            <a:pPr marL="0" indent="0">
              <a:buNone/>
            </a:pPr>
            <a:endParaRPr lang="sl-SI" sz="105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Učiteljici sva pripravili gradivo, ki te bo popeljalo skozi uri angleščine v tem tednu. </a:t>
            </a:r>
          </a:p>
          <a:p>
            <a:pPr marL="0" indent="0">
              <a:buNone/>
            </a:pPr>
            <a:endParaRPr lang="sl-SI" sz="105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Pripravi: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rgbClr val="C00000"/>
                </a:solidFill>
              </a:rPr>
              <a:t>delovni zvezek (</a:t>
            </a:r>
            <a:r>
              <a:rPr lang="sl-SI" sz="2400" dirty="0" err="1">
                <a:solidFill>
                  <a:srgbClr val="C00000"/>
                </a:solidFill>
              </a:rPr>
              <a:t>workbook</a:t>
            </a:r>
            <a:r>
              <a:rPr lang="sl-SI" sz="2400" dirty="0">
                <a:solidFill>
                  <a:srgbClr val="C00000"/>
                </a:solidFill>
              </a:rPr>
              <a:t>), 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rgbClr val="C00000"/>
                </a:solidFill>
              </a:rPr>
              <a:t>knjigo (</a:t>
            </a:r>
            <a:r>
              <a:rPr lang="sl-SI" sz="2400" dirty="0" err="1">
                <a:solidFill>
                  <a:srgbClr val="C00000"/>
                </a:solidFill>
              </a:rPr>
              <a:t>book</a:t>
            </a:r>
            <a:r>
              <a:rPr lang="sl-SI" sz="2400" dirty="0">
                <a:solidFill>
                  <a:srgbClr val="C00000"/>
                </a:solidFill>
              </a:rPr>
              <a:t>), </a:t>
            </a:r>
          </a:p>
          <a:p>
            <a:pPr>
              <a:buFontTx/>
              <a:buChar char="-"/>
            </a:pPr>
            <a:r>
              <a:rPr lang="sl-SI" sz="2400" dirty="0" err="1">
                <a:solidFill>
                  <a:srgbClr val="C00000"/>
                </a:solidFill>
              </a:rPr>
              <a:t>cut</a:t>
            </a:r>
            <a:r>
              <a:rPr lang="sl-SI" sz="2400" dirty="0">
                <a:solidFill>
                  <a:srgbClr val="C00000"/>
                </a:solidFill>
              </a:rPr>
              <a:t> out,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rgbClr val="C00000"/>
                </a:solidFill>
              </a:rPr>
              <a:t>zvezek (</a:t>
            </a:r>
            <a:r>
              <a:rPr lang="sl-SI" sz="2400" dirty="0" err="1">
                <a:solidFill>
                  <a:srgbClr val="C00000"/>
                </a:solidFill>
              </a:rPr>
              <a:t>notebook</a:t>
            </a:r>
            <a:r>
              <a:rPr lang="sl-SI" sz="2400" dirty="0">
                <a:solidFill>
                  <a:srgbClr val="C00000"/>
                </a:solidFill>
              </a:rPr>
              <a:t>).</a:t>
            </a:r>
          </a:p>
          <a:p>
            <a:pPr>
              <a:buFontTx/>
              <a:buChar char="-"/>
            </a:pPr>
            <a:endParaRPr lang="sl-SI" sz="105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C00000"/>
                </a:solidFill>
              </a:rPr>
              <a:t>Naloge naredi do četrtka, ko bomo imeli pouk na </a:t>
            </a:r>
            <a:r>
              <a:rPr lang="sl-SI" sz="2400" dirty="0" smtClean="0">
                <a:solidFill>
                  <a:srgbClr val="C00000"/>
                </a:solidFill>
              </a:rPr>
              <a:t>daljavo.</a:t>
            </a:r>
            <a:endParaRPr lang="sl-SI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3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:a16="http://schemas.microsoft.com/office/drawing/2014/main" xmlns="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8646850" cy="1396752"/>
          </a:xfrm>
        </p:spPr>
        <p:txBody>
          <a:bodyPr>
            <a:normAutofit/>
          </a:bodyPr>
          <a:lstStyle/>
          <a:p>
            <a:pPr marL="68580" indent="0" algn="l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 algn="l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879EDC05-8D7F-4EA3-9A9F-D9D3F8E8A2FB}"/>
              </a:ext>
            </a:extLst>
          </p:cNvPr>
          <p:cNvSpPr txBox="1"/>
          <p:nvPr/>
        </p:nvSpPr>
        <p:spPr>
          <a:xfrm>
            <a:off x="5940152" y="156957"/>
            <a:ext cx="29040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</a:t>
            </a:r>
            <a:endParaRPr lang="en-US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648AAF2-CB5B-49C3-AB7F-1B7C6F43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74" y="2492896"/>
            <a:ext cx="63341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96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339752" y="1556792"/>
            <a:ext cx="5184576" cy="295232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C00000"/>
                </a:solidFill>
              </a:rPr>
              <a:t/>
            </a:r>
            <a:br>
              <a:rPr lang="sl-SI" sz="3200" b="1" dirty="0">
                <a:solidFill>
                  <a:srgbClr val="C00000"/>
                </a:solidFill>
              </a:rPr>
            </a:br>
            <a:r>
              <a:rPr lang="sl-SI" sz="3200" b="1" dirty="0">
                <a:solidFill>
                  <a:srgbClr val="C00000"/>
                </a:solidFill>
              </a:rPr>
              <a:t>WE WISH YOU AND YOUR FAMILY A MERRY CHRISTMAS AND A HAPPY NEW YEAR!</a:t>
            </a:r>
            <a:br>
              <a:rPr lang="sl-SI" sz="3200" b="1" dirty="0">
                <a:solidFill>
                  <a:srgbClr val="C00000"/>
                </a:solidFill>
              </a:rPr>
            </a:br>
            <a:r>
              <a:rPr lang="sl-SI" sz="3200" b="1" dirty="0">
                <a:solidFill>
                  <a:srgbClr val="C00000"/>
                </a:solidFill>
              </a:rPr>
              <a:t/>
            </a:r>
            <a:br>
              <a:rPr lang="sl-SI" sz="3200" b="1" dirty="0">
                <a:solidFill>
                  <a:srgbClr val="C00000"/>
                </a:solidFill>
              </a:rPr>
            </a:br>
            <a:r>
              <a:rPr lang="sl-SI" sz="2000" b="1" dirty="0">
                <a:solidFill>
                  <a:srgbClr val="C00000"/>
                </a:solidFill>
              </a:rPr>
              <a:t>YOUR TEACHERS ALJA AND KARMEN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22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73,020 Christmas Frame Photos - Free &amp; Royalty-Free Stock Photos from  Dreamstim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7465"/>
            <a:ext cx="3362325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68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28600" y="1628800"/>
            <a:ext cx="8686800" cy="5357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Dobro beri navodila in pozorno poslušaj posnetke. </a:t>
            </a:r>
          </a:p>
          <a:p>
            <a:pPr marL="0" indent="0">
              <a:buNone/>
            </a:pPr>
            <a:endParaRPr lang="sl-SI" sz="11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Zraven poskušaj tudi glasno ponavljati in izgovarjati angleške besede ter povedi. </a:t>
            </a:r>
          </a:p>
          <a:p>
            <a:pPr marL="0" indent="0">
              <a:buNone/>
            </a:pPr>
            <a:endParaRPr lang="sl-SI" sz="11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Če se ti kje zatakne oziroma ti posnetki ne delujejo, za pomoč prosi svojo učiteljico angleščine. </a:t>
            </a:r>
          </a:p>
          <a:p>
            <a:pPr marL="0" indent="0">
              <a:buNone/>
            </a:pPr>
            <a:r>
              <a:rPr lang="sl-SI" sz="2000" dirty="0" err="1">
                <a:solidFill>
                  <a:srgbClr val="C00000"/>
                </a:solidFill>
                <a:hlinkClick r:id="rId2"/>
              </a:rPr>
              <a:t>alja.premoze@guest.arnes.si</a:t>
            </a:r>
            <a:endParaRPr lang="sl-SI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l-SI" sz="2000" dirty="0" err="1">
                <a:solidFill>
                  <a:srgbClr val="C00000"/>
                </a:solidFill>
                <a:hlinkClick r:id="rId3"/>
              </a:rPr>
              <a:t>karmen.mlinaric@guest.arnes.si</a:t>
            </a:r>
            <a:r>
              <a:rPr lang="sl-SI" sz="2000" dirty="0">
                <a:solidFill>
                  <a:srgbClr val="C00000"/>
                </a:solidFill>
              </a:rPr>
              <a:t> 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Slika 4" descr="Slika, ki vsebuje besede igrača&#10;&#10;Opis je samodejno ustvarjen">
            <a:extLst>
              <a:ext uri="{FF2B5EF4-FFF2-40B4-BE49-F238E27FC236}">
                <a16:creationId xmlns:a16="http://schemas.microsoft.com/office/drawing/2014/main" xmlns="" id="{95C663D2-26CE-4CCA-AFCF-DA8CC82A5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4307396"/>
            <a:ext cx="1512168" cy="24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73,020 Christmas Frame Photos - Free &amp; Royalty-Free Stock Photos from  Dreamstim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026" y="-11507"/>
            <a:ext cx="9144000" cy="68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31349" y="1844824"/>
            <a:ext cx="7635250" cy="1832460"/>
          </a:xfrm>
        </p:spPr>
        <p:txBody>
          <a:bodyPr>
            <a:normAutofit/>
          </a:bodyPr>
          <a:lstStyle/>
          <a:p>
            <a:r>
              <a:rPr lang="sl-SI" sz="60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TOYS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26863" y="3284984"/>
            <a:ext cx="7644221" cy="1189380"/>
          </a:xfrm>
        </p:spPr>
        <p:txBody>
          <a:bodyPr>
            <a:noAutofit/>
          </a:bodyPr>
          <a:lstStyle/>
          <a:p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BOOK p. 49, 51, 54, 55</a:t>
            </a:r>
          </a:p>
          <a:p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WORKBOOK p. 45, 50, 51</a:t>
            </a:r>
          </a:p>
          <a:p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CUT OUT p. 5, 6</a:t>
            </a:r>
          </a:p>
          <a:p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NOTEBOOK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2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49</a:t>
            </a:r>
          </a:p>
          <a:p>
            <a:pPr algn="ctr"/>
            <a:r>
              <a:rPr lang="sl-SI" sz="2800" dirty="0"/>
              <a:t>NOTEBOOK</a:t>
            </a:r>
            <a:endParaRPr lang="en-US" sz="2800" dirty="0"/>
          </a:p>
        </p:txBody>
      </p:sp>
      <p:sp>
        <p:nvSpPr>
          <p:cNvPr id="10" name="Ograda vsebine 2">
            <a:extLst>
              <a:ext uri="{FF2B5EF4-FFF2-40B4-BE49-F238E27FC236}">
                <a16:creationId xmlns:a16="http://schemas.microsoft.com/office/drawing/2014/main" xmlns="" id="{EFD8E907-E1ED-4B61-83F4-B65444C3C615}"/>
              </a:ext>
            </a:extLst>
          </p:cNvPr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  <a:latin typeface="Algerian" panose="04020705040A02060702" pitchFamily="82" charset="0"/>
              </a:rPr>
              <a:t>CHRISTMAS QUIZ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WRITE THE ANSWERS IN YOUR NOTEBOOK.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Odgovori na vprašanja v zvezek.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4B18BEF-5F05-4848-ABA2-E9ED17C7A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449488"/>
            <a:ext cx="7056784" cy="3499613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xmlns="" id="{25A6589B-A869-44D4-8B3D-394F17B67218}"/>
              </a:ext>
            </a:extLst>
          </p:cNvPr>
          <p:cNvSpPr txBox="1"/>
          <p:nvPr/>
        </p:nvSpPr>
        <p:spPr>
          <a:xfrm>
            <a:off x="5918211" y="515719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sleigh</a:t>
            </a:r>
            <a:r>
              <a:rPr lang="sl-SI" dirty="0"/>
              <a:t> - sani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xmlns="" id="{644D1C27-2B04-4ECB-89B9-E6A50D4EF083}"/>
              </a:ext>
            </a:extLst>
          </p:cNvPr>
          <p:cNvSpPr txBox="1"/>
          <p:nvPr/>
        </p:nvSpPr>
        <p:spPr>
          <a:xfrm>
            <a:off x="2028330" y="3203059"/>
            <a:ext cx="167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reindeer</a:t>
            </a:r>
            <a:r>
              <a:rPr lang="sl-SI" dirty="0"/>
              <a:t> - jelen</a:t>
            </a:r>
          </a:p>
        </p:txBody>
      </p: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xmlns="" id="{473DF5B5-AD66-4311-A859-46B6FE8B86E9}"/>
              </a:ext>
            </a:extLst>
          </p:cNvPr>
          <p:cNvCxnSpPr/>
          <p:nvPr/>
        </p:nvCxnSpPr>
        <p:spPr>
          <a:xfrm>
            <a:off x="5161561" y="6285216"/>
            <a:ext cx="648072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Raven puščični povezovalnik 16">
            <a:extLst>
              <a:ext uri="{FF2B5EF4-FFF2-40B4-BE49-F238E27FC236}">
                <a16:creationId xmlns:a16="http://schemas.microsoft.com/office/drawing/2014/main" xmlns="" id="{B9060F74-BF47-48A2-A061-95A5C5F10C27}"/>
              </a:ext>
            </a:extLst>
          </p:cNvPr>
          <p:cNvCxnSpPr/>
          <p:nvPr/>
        </p:nvCxnSpPr>
        <p:spPr>
          <a:xfrm flipH="1" flipV="1">
            <a:off x="2987824" y="4047847"/>
            <a:ext cx="432048" cy="533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63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grada vsebine 2">
            <a:extLst>
              <a:ext uri="{FF2B5EF4-FFF2-40B4-BE49-F238E27FC236}">
                <a16:creationId xmlns:a16="http://schemas.microsoft.com/office/drawing/2014/main" xmlns="" id="{655D62B8-23E7-4E80-A50F-902355068201}"/>
              </a:ext>
            </a:extLst>
          </p:cNvPr>
          <p:cNvSpPr txBox="1">
            <a:spLocks/>
          </p:cNvSpPr>
          <p:nvPr/>
        </p:nvSpPr>
        <p:spPr>
          <a:xfrm>
            <a:off x="457200" y="1196752"/>
            <a:ext cx="8229600" cy="1728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dirty="0">
                <a:solidFill>
                  <a:srgbClr val="C00000"/>
                </a:solidFill>
                <a:latin typeface="Algerian" panose="04020705040A02060702" pitchFamily="82" charset="0"/>
              </a:rPr>
              <a:t>CHRISTMAS QUIZ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CHECK YOUR ANSWERS.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Preveri rešitve</a:t>
            </a:r>
            <a:r>
              <a:rPr lang="sl-SI" sz="1200" dirty="0"/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6E8B6B76-EA5E-4151-8375-37991502B01D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49</a:t>
            </a:r>
          </a:p>
          <a:p>
            <a:pPr algn="ctr"/>
            <a:r>
              <a:rPr lang="sl-SI" sz="2800" dirty="0"/>
              <a:t>NOTEBOOK</a:t>
            </a:r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9E95D7F-DF1C-45BA-81DF-A6039D38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5290616" cy="302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2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51</a:t>
            </a:r>
            <a:endParaRPr lang="en-US" sz="2800" dirty="0"/>
          </a:p>
        </p:txBody>
      </p:sp>
      <p:sp>
        <p:nvSpPr>
          <p:cNvPr id="10" name="Ograda vsebine 2">
            <a:extLst>
              <a:ext uri="{FF2B5EF4-FFF2-40B4-BE49-F238E27FC236}">
                <a16:creationId xmlns:a16="http://schemas.microsoft.com/office/drawing/2014/main" xmlns="" id="{EFD8E907-E1ED-4B61-83F4-B65444C3C615}"/>
              </a:ext>
            </a:extLst>
          </p:cNvPr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SING.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zapoj.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C347C00-8738-48CB-B988-19DC50419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1"/>
          <a:stretch/>
        </p:blipFill>
        <p:spPr>
          <a:xfrm>
            <a:off x="2123727" y="1739491"/>
            <a:ext cx="6248359" cy="3777741"/>
          </a:xfrm>
          <a:prstGeom prst="rect">
            <a:avLst/>
          </a:prstGeom>
        </p:spPr>
      </p:pic>
      <p:pic>
        <p:nvPicPr>
          <p:cNvPr id="6" name="U51-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FE2D02F2-09C7-4C86-BD7F-ECE66C5AF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387725"/>
            <a:ext cx="1018456" cy="10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:a16="http://schemas.microsoft.com/office/drawing/2014/main" xmlns="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SING.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zapoj.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51</a:t>
            </a:r>
            <a:endParaRPr lang="en-US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F201A06-2C4E-4F20-AB65-F819B7A22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416" y="2492896"/>
            <a:ext cx="6418952" cy="3786398"/>
          </a:xfrm>
          <a:prstGeom prst="rect">
            <a:avLst/>
          </a:prstGeom>
        </p:spPr>
      </p:pic>
      <p:pic>
        <p:nvPicPr>
          <p:cNvPr id="4" name="U51-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B5E2293D-EEA3-457B-8850-7E4F26D60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033" y="5040702"/>
            <a:ext cx="980586" cy="9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2FA51820-7362-4D3A-84FF-0F1B75DE232E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54</a:t>
            </a:r>
          </a:p>
          <a:p>
            <a:pPr algn="ctr"/>
            <a:r>
              <a:rPr lang="sl-SI" sz="2800" dirty="0"/>
              <a:t>NOTEBOOK</a:t>
            </a:r>
          </a:p>
        </p:txBody>
      </p:sp>
      <p:sp>
        <p:nvSpPr>
          <p:cNvPr id="8" name="Ograda vsebine 2">
            <a:extLst>
              <a:ext uri="{FF2B5EF4-FFF2-40B4-BE49-F238E27FC236}">
                <a16:creationId xmlns:a16="http://schemas.microsoft.com/office/drawing/2014/main" xmlns="" id="{A9E58790-E8A9-4775-A555-4E06CE3C8791}"/>
              </a:ext>
            </a:extLst>
          </p:cNvPr>
          <p:cNvSpPr txBox="1">
            <a:spLocks/>
          </p:cNvSpPr>
          <p:nvPr/>
        </p:nvSpPr>
        <p:spPr>
          <a:xfrm>
            <a:off x="419236" y="1111064"/>
            <a:ext cx="8229600" cy="559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  <a:latin typeface="Algerian" panose="04020705040A02060702" pitchFamily="82" charset="0"/>
              </a:rPr>
              <a:t>THE BRAVE </a:t>
            </a:r>
            <a:r>
              <a:rPr lang="sl-SI" sz="28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ROBIN</a:t>
            </a:r>
            <a:br>
              <a:rPr lang="sl-SI" sz="2800" dirty="0" smtClean="0">
                <a:solidFill>
                  <a:srgbClr val="C00000"/>
                </a:solidFill>
                <a:latin typeface="Algerian" panose="04020705040A02060702" pitchFamily="82" charset="0"/>
              </a:rPr>
            </a:br>
            <a:endParaRPr lang="sl-SI" sz="2800" dirty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WRITE THE WORDS IN YOUR NOTEBOOK.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Prepiši besede v zvezek.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18DB7DE-953F-4F2F-932B-7AF55790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9" y="3068960"/>
            <a:ext cx="5739507" cy="2233229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1D72DFF1-1A62-4B50-BE13-3D4CD7269086}"/>
              </a:ext>
            </a:extLst>
          </p:cNvPr>
          <p:cNvSpPr txBox="1"/>
          <p:nvPr/>
        </p:nvSpPr>
        <p:spPr>
          <a:xfrm>
            <a:off x="5580112" y="3068960"/>
            <a:ext cx="392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ROBIN</a:t>
            </a:r>
            <a:r>
              <a:rPr lang="sl-SI" dirty="0"/>
              <a:t> </a:t>
            </a:r>
            <a:r>
              <a:rPr lang="sl-SI" sz="1800" dirty="0"/>
              <a:t>–</a:t>
            </a:r>
            <a:r>
              <a:rPr lang="sl-SI" dirty="0"/>
              <a:t> TAŠČICA (vrsta ptice)</a:t>
            </a:r>
          </a:p>
          <a:p>
            <a:r>
              <a:rPr lang="sl-SI" dirty="0">
                <a:solidFill>
                  <a:srgbClr val="C00000"/>
                </a:solidFill>
              </a:rPr>
              <a:t>FAIRY</a:t>
            </a:r>
            <a:r>
              <a:rPr lang="sl-SI" dirty="0"/>
              <a:t> </a:t>
            </a:r>
            <a:r>
              <a:rPr lang="sl-SI" sz="1800" dirty="0"/>
              <a:t>–</a:t>
            </a:r>
            <a:r>
              <a:rPr lang="sl-SI" dirty="0"/>
              <a:t> VILA</a:t>
            </a:r>
          </a:p>
          <a:p>
            <a:r>
              <a:rPr lang="sl-SI" dirty="0">
                <a:solidFill>
                  <a:srgbClr val="C00000"/>
                </a:solidFill>
              </a:rPr>
              <a:t>SOLDIER</a:t>
            </a:r>
            <a:r>
              <a:rPr lang="sl-SI" dirty="0"/>
              <a:t> </a:t>
            </a:r>
            <a:r>
              <a:rPr lang="sl-SI" sz="1800" dirty="0"/>
              <a:t>–</a:t>
            </a:r>
            <a:r>
              <a:rPr lang="sl-SI" dirty="0"/>
              <a:t> VOJAK</a:t>
            </a:r>
          </a:p>
          <a:p>
            <a:r>
              <a:rPr lang="sl-SI" dirty="0">
                <a:solidFill>
                  <a:srgbClr val="C00000"/>
                </a:solidFill>
              </a:rPr>
              <a:t>CHRISTMAS</a:t>
            </a:r>
            <a:r>
              <a:rPr lang="sl-SI" dirty="0"/>
              <a:t> </a:t>
            </a:r>
            <a:r>
              <a:rPr lang="sl-SI" dirty="0">
                <a:solidFill>
                  <a:srgbClr val="C00000"/>
                </a:solidFill>
              </a:rPr>
              <a:t>TREE</a:t>
            </a:r>
            <a:r>
              <a:rPr lang="sl-SI" dirty="0"/>
              <a:t> </a:t>
            </a:r>
            <a:r>
              <a:rPr lang="sl-SI" sz="1800" dirty="0"/>
              <a:t>– </a:t>
            </a:r>
            <a:r>
              <a:rPr lang="sl-SI" dirty="0"/>
              <a:t>BOŽIČNO DREVO</a:t>
            </a:r>
          </a:p>
        </p:txBody>
      </p:sp>
    </p:spTree>
    <p:extLst>
      <p:ext uri="{BB962C8B-B14F-4D97-AF65-F5344CB8AC3E}">
        <p14:creationId xmlns:p14="http://schemas.microsoft.com/office/powerpoint/2010/main" val="360324245"/>
      </p:ext>
    </p:extLst>
  </p:cSld>
  <p:clrMapOvr>
    <a:masterClrMapping/>
  </p:clrMapOvr>
</p:sld>
</file>

<file path=ppt/theme/theme1.xml><?xml version="1.0" encoding="utf-8"?>
<a:theme xmlns:a="http://schemas.openxmlformats.org/drawingml/2006/main" name="160088-christmas-time-template-16x9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</TotalTime>
  <Words>415</Words>
  <Application>Microsoft Office PowerPoint</Application>
  <PresentationFormat>Diaprojekcija na zaslonu (4:3)</PresentationFormat>
  <Paragraphs>87</Paragraphs>
  <Slides>22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3" baseType="lpstr">
      <vt:lpstr>160088-christmas-time-template-16x9</vt:lpstr>
      <vt:lpstr>HELLO, HELLO!  IT‘S ENGLISH TIME.</vt:lpstr>
      <vt:lpstr>PowerPointova predstavitev</vt:lpstr>
      <vt:lpstr>PowerPointova predstavitev</vt:lpstr>
      <vt:lpstr>TOYS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WE WISH YOU AND YOUR FAMILY A MERRY CHRISTMAS AND A HAPPY NEW YEAR!  YOUR TEACHERS ALJA AND KARMEN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AljaP</dc:creator>
  <cp:lastModifiedBy>AljaP</cp:lastModifiedBy>
  <cp:revision>98</cp:revision>
  <dcterms:created xsi:type="dcterms:W3CDTF">2020-11-07T09:05:26Z</dcterms:created>
  <dcterms:modified xsi:type="dcterms:W3CDTF">2020-12-18T17:19:45Z</dcterms:modified>
</cp:coreProperties>
</file>