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302" r:id="rId3"/>
    <p:sldId id="303" r:id="rId4"/>
    <p:sldId id="301" r:id="rId5"/>
    <p:sldId id="304" r:id="rId6"/>
    <p:sldId id="309" r:id="rId7"/>
    <p:sldId id="342" r:id="rId8"/>
    <p:sldId id="310" r:id="rId9"/>
    <p:sldId id="343" r:id="rId10"/>
    <p:sldId id="317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06" r:id="rId19"/>
    <p:sldId id="335" r:id="rId20"/>
    <p:sldId id="327" r:id="rId21"/>
    <p:sldId id="289" r:id="rId22"/>
    <p:sldId id="320" r:id="rId23"/>
    <p:sldId id="321" r:id="rId24"/>
    <p:sldId id="351" r:id="rId25"/>
    <p:sldId id="352" r:id="rId26"/>
    <p:sldId id="336" r:id="rId27"/>
    <p:sldId id="355" r:id="rId28"/>
    <p:sldId id="338" r:id="rId29"/>
    <p:sldId id="339" r:id="rId30"/>
    <p:sldId id="30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men Jagodić Mlinarič" initials="KJ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etel slog 1 – poudarek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rednji slog 4 – poudarek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rednji slog 4 – poudarek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20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2T23:18:59.35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599EA-53AC-405F-BD9C-9ADBD94981E5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FAD56-2240-4E94-B7D4-6ED1E48AA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5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6" y="2207361"/>
            <a:ext cx="7635250" cy="183246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5226" y="4039820"/>
            <a:ext cx="7644221" cy="814427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rgbClr val="00703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3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0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0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="" xmlns:a16="http://schemas.microsoft.com/office/drawing/2014/main" id="{B7C39527-8317-4C20-B9AC-AA2D51AE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3101618"/>
            <a:ext cx="1463784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38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392933"/>
            <a:ext cx="8246070" cy="1221640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2614573"/>
            <a:ext cx="8246070" cy="3868524"/>
          </a:xfrm>
        </p:spPr>
        <p:txBody>
          <a:bodyPr/>
          <a:lstStyle>
            <a:lvl1pPr algn="ctr">
              <a:defRPr sz="2800">
                <a:solidFill>
                  <a:srgbClr val="007033"/>
                </a:solidFill>
              </a:defRPr>
            </a:lvl1pPr>
            <a:lvl2pPr algn="ctr">
              <a:defRPr>
                <a:solidFill>
                  <a:srgbClr val="007033"/>
                </a:solidFill>
              </a:defRPr>
            </a:lvl2pPr>
            <a:lvl3pPr algn="ctr">
              <a:defRPr>
                <a:solidFill>
                  <a:srgbClr val="007033"/>
                </a:solidFill>
              </a:defRPr>
            </a:lvl3pPr>
            <a:lvl4pPr algn="ctr">
              <a:defRPr>
                <a:solidFill>
                  <a:srgbClr val="007033"/>
                </a:solidFill>
              </a:defRPr>
            </a:lvl4pPr>
            <a:lvl5pPr algn="ctr">
              <a:defRPr>
                <a:solidFill>
                  <a:srgbClr val="007033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5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130" y="578507"/>
            <a:ext cx="610820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30" y="1392934"/>
            <a:ext cx="6108200" cy="468141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46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0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3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1" y="1596541"/>
            <a:ext cx="7940659" cy="1018033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2614573"/>
            <a:ext cx="4040188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70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3254335"/>
            <a:ext cx="4040188" cy="2850495"/>
          </a:xfrm>
        </p:spPr>
        <p:txBody>
          <a:bodyPr/>
          <a:lstStyle>
            <a:lvl1pPr algn="ctr">
              <a:defRPr sz="2400">
                <a:solidFill>
                  <a:srgbClr val="007033"/>
                </a:solidFill>
              </a:defRPr>
            </a:lvl1pPr>
            <a:lvl2pPr algn="ctr">
              <a:defRPr sz="2000">
                <a:solidFill>
                  <a:srgbClr val="007033"/>
                </a:solidFill>
              </a:defRPr>
            </a:lvl2pPr>
            <a:lvl3pPr algn="ctr">
              <a:defRPr sz="1800">
                <a:solidFill>
                  <a:srgbClr val="007033"/>
                </a:solidFill>
              </a:defRPr>
            </a:lvl3pPr>
            <a:lvl4pPr algn="ctr">
              <a:defRPr sz="1600">
                <a:solidFill>
                  <a:srgbClr val="007033"/>
                </a:solidFill>
              </a:defRPr>
            </a:lvl4pPr>
            <a:lvl5pPr algn="ctr">
              <a:defRPr sz="1600">
                <a:solidFill>
                  <a:srgbClr val="00703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2614573"/>
            <a:ext cx="4041775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70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3254335"/>
            <a:ext cx="4041775" cy="2850495"/>
          </a:xfrm>
        </p:spPr>
        <p:txBody>
          <a:bodyPr/>
          <a:lstStyle>
            <a:lvl1pPr algn="ctr">
              <a:defRPr sz="2400">
                <a:solidFill>
                  <a:srgbClr val="007033"/>
                </a:solidFill>
              </a:defRPr>
            </a:lvl1pPr>
            <a:lvl2pPr algn="ctr">
              <a:defRPr sz="2000">
                <a:solidFill>
                  <a:srgbClr val="007033"/>
                </a:solidFill>
              </a:defRPr>
            </a:lvl2pPr>
            <a:lvl3pPr algn="ctr">
              <a:defRPr sz="1800">
                <a:solidFill>
                  <a:srgbClr val="007033"/>
                </a:solidFill>
              </a:defRPr>
            </a:lvl3pPr>
            <a:lvl4pPr algn="ctr">
              <a:defRPr sz="1600">
                <a:solidFill>
                  <a:srgbClr val="007033"/>
                </a:solidFill>
              </a:defRPr>
            </a:lvl4pPr>
            <a:lvl5pPr algn="ctr">
              <a:defRPr sz="1600">
                <a:solidFill>
                  <a:srgbClr val="00703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0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6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18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69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762BE-2AF9-4D9A-823A-6A23E2D50E73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8796D35-6001-4B03-8B23-470B0F954FF0}"/>
              </a:ext>
            </a:extLst>
          </p:cNvPr>
          <p:cNvSpPr txBox="1"/>
          <p:nvPr/>
        </p:nvSpPr>
        <p:spPr>
          <a:xfrm>
            <a:off x="-9150" y="6951663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422009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karmen.mlinaric@guest.arnes.si" TargetMode="External"/><Relationship Id="rId2" Type="http://schemas.openxmlformats.org/officeDocument/2006/relationships/hyperlink" Target="mailto:alja.premoze@guest.arnes.s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99592" y="2693987"/>
            <a:ext cx="7772400" cy="1470025"/>
          </a:xfrm>
        </p:spPr>
        <p:txBody>
          <a:bodyPr>
            <a:normAutofit/>
          </a:bodyPr>
          <a:lstStyle/>
          <a:p>
            <a:r>
              <a:rPr lang="sl-SI" sz="4400" b="1" dirty="0">
                <a:solidFill>
                  <a:srgbClr val="C00000"/>
                </a:solidFill>
              </a:rPr>
              <a:t>HELLO, HELLO! </a:t>
            </a:r>
            <a:br>
              <a:rPr lang="sl-SI" sz="4400" b="1" dirty="0">
                <a:solidFill>
                  <a:srgbClr val="C00000"/>
                </a:solidFill>
              </a:rPr>
            </a:br>
            <a:r>
              <a:rPr lang="sl-SI" sz="4400" b="1" dirty="0">
                <a:solidFill>
                  <a:srgbClr val="C00000"/>
                </a:solidFill>
              </a:rPr>
              <a:t>IT‘S ENGLISH TIME.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29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2FA51820-7362-4D3A-84FF-0F1B75DE232E}"/>
              </a:ext>
            </a:extLst>
          </p:cNvPr>
          <p:cNvSpPr txBox="1"/>
          <p:nvPr/>
        </p:nvSpPr>
        <p:spPr>
          <a:xfrm>
            <a:off x="5580112" y="156957"/>
            <a:ext cx="326408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42</a:t>
            </a:r>
          </a:p>
          <a:p>
            <a:pPr algn="ctr"/>
            <a:r>
              <a:rPr lang="sl-SI" sz="2800" dirty="0"/>
              <a:t>NOTEBOOK</a:t>
            </a:r>
          </a:p>
        </p:txBody>
      </p:sp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A9E58790-E8A9-4775-A555-4E06CE3C8791}"/>
              </a:ext>
            </a:extLst>
          </p:cNvPr>
          <p:cNvSpPr txBox="1">
            <a:spLocks/>
          </p:cNvSpPr>
          <p:nvPr/>
        </p:nvSpPr>
        <p:spPr>
          <a:xfrm>
            <a:off x="419236" y="1628800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LISTEN AND THICK INTO YOUR NOTEBOOK.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v zvezku naredi kljukico pri besedah, ki si jih prej prepisal in jih slišiš v pogovoru.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7B687623-2697-491A-87AF-C67B0B6FC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656" y="2636912"/>
            <a:ext cx="4868833" cy="3515831"/>
          </a:xfrm>
          <a:prstGeom prst="rect">
            <a:avLst/>
          </a:prstGeom>
        </p:spPr>
      </p:pic>
      <p:pic>
        <p:nvPicPr>
          <p:cNvPr id="9" name="U42-1 (1)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59859575-F075-49F2-81EF-93F9F958E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164" y="5224630"/>
            <a:ext cx="1196516" cy="119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655D62B8-23E7-4E80-A50F-902355068201}"/>
              </a:ext>
            </a:extLst>
          </p:cNvPr>
          <p:cNvSpPr txBox="1">
            <a:spLocks/>
          </p:cNvSpPr>
          <p:nvPr/>
        </p:nvSpPr>
        <p:spPr>
          <a:xfrm>
            <a:off x="457200" y="1484785"/>
            <a:ext cx="8229600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CHECK YOUR ANSWERS.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Preveri rešitve</a:t>
            </a:r>
            <a:r>
              <a:rPr lang="sl-SI" sz="1200" dirty="0"/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TOYS (igrače)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l-SI" sz="2800" dirty="0">
              <a:solidFill>
                <a:srgbClr val="C00000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6E8B6B76-EA5E-4151-8375-37991502B01D}"/>
              </a:ext>
            </a:extLst>
          </p:cNvPr>
          <p:cNvSpPr txBox="1"/>
          <p:nvPr/>
        </p:nvSpPr>
        <p:spPr>
          <a:xfrm>
            <a:off x="5580112" y="156957"/>
            <a:ext cx="326408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42</a:t>
            </a:r>
          </a:p>
          <a:p>
            <a:pPr algn="ctr"/>
            <a:r>
              <a:rPr lang="sl-SI" sz="2800" dirty="0"/>
              <a:t>NOTEBOOK</a:t>
            </a:r>
            <a:endParaRPr lang="en-US" sz="2800" dirty="0"/>
          </a:p>
        </p:txBody>
      </p:sp>
      <p:sp>
        <p:nvSpPr>
          <p:cNvPr id="4" name="PoljeZBesedilom 3">
            <a:extLst>
              <a:ext uri="{FF2B5EF4-FFF2-40B4-BE49-F238E27FC236}">
                <a16:creationId xmlns="" xmlns:a16="http://schemas.microsoft.com/office/drawing/2014/main" id="{3ABE3FFA-C545-4C4D-8380-B210E5CEC8D1}"/>
              </a:ext>
            </a:extLst>
          </p:cNvPr>
          <p:cNvSpPr txBox="1"/>
          <p:nvPr/>
        </p:nvSpPr>
        <p:spPr>
          <a:xfrm>
            <a:off x="1115616" y="2852936"/>
            <a:ext cx="36355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A KITE – (papirnati) zmaj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sl-SI" sz="2000" dirty="0"/>
          </a:p>
          <a:p>
            <a:r>
              <a:rPr lang="sl-SI" sz="2000" dirty="0"/>
              <a:t>A CAR – avtomobilček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sl-SI" sz="2000" dirty="0"/>
          </a:p>
          <a:p>
            <a:r>
              <a:rPr lang="sl-SI" sz="2000" dirty="0"/>
              <a:t>A PUZZLE – sestavljanka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sl-SI" sz="2000" dirty="0"/>
          </a:p>
          <a:p>
            <a:r>
              <a:rPr lang="sl-SI" sz="2000" dirty="0"/>
              <a:t>A DOLL – punčka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  <a:p>
            <a:r>
              <a:rPr lang="sl-SI" sz="2000" dirty="0"/>
              <a:t>CARDS – karte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sl-SI" sz="2000" dirty="0"/>
          </a:p>
          <a:p>
            <a:r>
              <a:rPr lang="sl-SI" sz="2000" dirty="0"/>
              <a:t>A COMPUTER – računalnik</a:t>
            </a:r>
          </a:p>
          <a:p>
            <a:r>
              <a:rPr lang="sl-SI" sz="2000" dirty="0"/>
              <a:t>A HOOP – obroč</a:t>
            </a:r>
          </a:p>
          <a:p>
            <a:r>
              <a:rPr lang="sl-SI" sz="2000" dirty="0"/>
              <a:t>A BOAT – čolniček</a:t>
            </a:r>
          </a:p>
          <a:p>
            <a:r>
              <a:rPr lang="sl-SI" sz="2000" dirty="0"/>
              <a:t>A BIKE – kolo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sl-SI" sz="2000" dirty="0"/>
          </a:p>
          <a:p>
            <a:r>
              <a:rPr lang="sl-SI" sz="2000" dirty="0"/>
              <a:t>A BALLOON – balon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sl-SI" sz="2000" dirty="0"/>
          </a:p>
          <a:p>
            <a:r>
              <a:rPr lang="sl-SI" sz="2000" dirty="0"/>
              <a:t>YO-YO – </a:t>
            </a:r>
            <a:r>
              <a:rPr lang="sl-SI" sz="2000" dirty="0" err="1"/>
              <a:t>jojo</a:t>
            </a:r>
            <a:endParaRPr lang="sl-SI" sz="2000" dirty="0"/>
          </a:p>
          <a:p>
            <a:r>
              <a:rPr lang="sl-SI" sz="2000" dirty="0"/>
              <a:t>A PC GAME – računalniška igra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  <a:p>
            <a:endParaRPr lang="sl-SI" sz="2000" dirty="0"/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55F859E9-F283-4E30-8A33-F48B0C567606}"/>
              </a:ext>
            </a:extLst>
          </p:cNvPr>
          <p:cNvSpPr txBox="1"/>
          <p:nvPr/>
        </p:nvSpPr>
        <p:spPr>
          <a:xfrm>
            <a:off x="4860032" y="2852936"/>
            <a:ext cx="43378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A TEDDY BEAR – plišasti medvedek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sl-SI" sz="2000" dirty="0"/>
          </a:p>
          <a:p>
            <a:r>
              <a:rPr lang="sl-SI" sz="2000" dirty="0"/>
              <a:t>A TRAIN – vlakec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sl-SI" sz="2000" dirty="0"/>
          </a:p>
          <a:p>
            <a:r>
              <a:rPr lang="sl-SI" sz="2000" dirty="0"/>
              <a:t>BLOCKS – kocke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sl-SI" sz="2000" dirty="0"/>
          </a:p>
          <a:p>
            <a:r>
              <a:rPr lang="sl-SI" sz="2000" dirty="0"/>
              <a:t>A BOARD GAME – družabna igra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sl-SI" sz="2000" dirty="0"/>
          </a:p>
          <a:p>
            <a:r>
              <a:rPr lang="sl-SI" sz="2000" dirty="0"/>
              <a:t>AN ELEPHANT – slonček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sl-SI" sz="2000" dirty="0"/>
          </a:p>
          <a:p>
            <a:r>
              <a:rPr lang="sl-SI" sz="2000" dirty="0"/>
              <a:t>A BALL – žoga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sl-SI" sz="2000" dirty="0"/>
          </a:p>
          <a:p>
            <a:r>
              <a:rPr lang="sl-SI" sz="2000" dirty="0"/>
              <a:t>A ROBOT – robot </a:t>
            </a:r>
            <a:r>
              <a:rPr lang="sl-SI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sl-SI" sz="2000" dirty="0"/>
          </a:p>
          <a:p>
            <a:r>
              <a:rPr lang="sl-SI" sz="2000" dirty="0"/>
              <a:t>A BUNNY – zajček</a:t>
            </a:r>
          </a:p>
          <a:p>
            <a:r>
              <a:rPr lang="sl-SI" sz="2000" dirty="0"/>
              <a:t>A CELL PHONE – prenosni telefon</a:t>
            </a:r>
          </a:p>
          <a:p>
            <a:r>
              <a:rPr lang="sl-SI" sz="2000" dirty="0"/>
              <a:t>AN AEROPLANE – </a:t>
            </a:r>
            <a:r>
              <a:rPr lang="sl-SI" sz="2000" dirty="0" err="1"/>
              <a:t>avionček</a:t>
            </a:r>
            <a:endParaRPr lang="sl-SI" sz="2000" dirty="0"/>
          </a:p>
          <a:p>
            <a:r>
              <a:rPr lang="sl-SI" sz="2000" dirty="0"/>
              <a:t>AN UMBRELLA  –  dežnik</a:t>
            </a:r>
          </a:p>
        </p:txBody>
      </p:sp>
    </p:spTree>
    <p:extLst>
      <p:ext uri="{BB962C8B-B14F-4D97-AF65-F5344CB8AC3E}">
        <p14:creationId xmlns:p14="http://schemas.microsoft.com/office/powerpoint/2010/main" val="155021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grada vsebine 2">
            <a:extLst>
              <a:ext uri="{FF2B5EF4-FFF2-40B4-BE49-F238E27FC236}">
                <a16:creationId xmlns="" xmlns:a16="http://schemas.microsoft.com/office/drawing/2014/main" id="{166B151A-4984-4C64-A7F7-56516A9998CB}"/>
              </a:ext>
            </a:extLst>
          </p:cNvPr>
          <p:cNvSpPr txBox="1">
            <a:spLocks/>
          </p:cNvSpPr>
          <p:nvPr/>
        </p:nvSpPr>
        <p:spPr>
          <a:xfrm>
            <a:off x="419236" y="1628800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LISTEN AND REPEAT.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ponovi.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DB6898E7-81AB-4293-9C3F-45246665FCDD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43</a:t>
            </a:r>
            <a:endParaRPr lang="en-US" sz="2800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E35530CA-B0B6-4424-A8A1-C986D414E8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2"/>
          <a:stretch/>
        </p:blipFill>
        <p:spPr>
          <a:xfrm>
            <a:off x="3851920" y="2060848"/>
            <a:ext cx="4539679" cy="3578349"/>
          </a:xfrm>
          <a:prstGeom prst="rect">
            <a:avLst/>
          </a:prstGeom>
        </p:spPr>
      </p:pic>
      <p:pic>
        <p:nvPicPr>
          <p:cNvPr id="6" name="U43-1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4F977179-5BAB-4761-9650-5471F649E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3645024"/>
            <a:ext cx="940582" cy="94058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50569655-CFED-4E1E-B02A-5CCE3D6EF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3840" y="5766873"/>
            <a:ext cx="5564001" cy="94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grada vsebine 2">
            <a:extLst>
              <a:ext uri="{FF2B5EF4-FFF2-40B4-BE49-F238E27FC236}">
                <a16:creationId xmlns="" xmlns:a16="http://schemas.microsoft.com/office/drawing/2014/main" id="{166B151A-4984-4C64-A7F7-56516A9998CB}"/>
              </a:ext>
            </a:extLst>
          </p:cNvPr>
          <p:cNvSpPr txBox="1">
            <a:spLocks/>
          </p:cNvSpPr>
          <p:nvPr/>
        </p:nvSpPr>
        <p:spPr>
          <a:xfrm>
            <a:off x="419236" y="1628800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OPPOSITES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LISTEN AND REPEAT.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ponovi.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DB6898E7-81AB-4293-9C3F-45246665FCDD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45</a:t>
            </a:r>
            <a:endParaRPr lang="en-US" sz="2800" dirty="0"/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240AADF-3BBC-4399-AA94-51554EA10A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793162" y="2636912"/>
            <a:ext cx="5573900" cy="3677625"/>
          </a:xfrm>
          <a:prstGeom prst="rect">
            <a:avLst/>
          </a:prstGeom>
        </p:spPr>
      </p:pic>
      <p:pic>
        <p:nvPicPr>
          <p:cNvPr id="4" name="U45-1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864277DD-BDE2-4091-B162-9F40BC689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5780" y="5001625"/>
            <a:ext cx="1312912" cy="13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655D62B8-23E7-4E80-A50F-902355068201}"/>
              </a:ext>
            </a:extLst>
          </p:cNvPr>
          <p:cNvSpPr txBox="1">
            <a:spLocks/>
          </p:cNvSpPr>
          <p:nvPr/>
        </p:nvSpPr>
        <p:spPr>
          <a:xfrm>
            <a:off x="457200" y="1484785"/>
            <a:ext cx="8229600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WRITE THE WORDS INTO YOUR NOTEBOOK.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Prepiši besede v zvezek</a:t>
            </a:r>
            <a:r>
              <a:rPr lang="sl-SI" sz="12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12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OPPOSITES (nasprotja)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l-SI" sz="2800" dirty="0">
              <a:solidFill>
                <a:srgbClr val="C00000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6E8B6B76-EA5E-4151-8375-37991502B01D}"/>
              </a:ext>
            </a:extLst>
          </p:cNvPr>
          <p:cNvSpPr txBox="1"/>
          <p:nvPr/>
        </p:nvSpPr>
        <p:spPr>
          <a:xfrm>
            <a:off x="5580112" y="156957"/>
            <a:ext cx="326408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45</a:t>
            </a:r>
          </a:p>
          <a:p>
            <a:pPr algn="ctr"/>
            <a:r>
              <a:rPr lang="sl-SI" sz="2800" dirty="0"/>
              <a:t>NOTEBOOK</a:t>
            </a:r>
            <a:endParaRPr lang="en-US" sz="2800" dirty="0"/>
          </a:p>
        </p:txBody>
      </p:sp>
      <p:graphicFrame>
        <p:nvGraphicFramePr>
          <p:cNvPr id="3" name="Tabela 6">
            <a:extLst>
              <a:ext uri="{FF2B5EF4-FFF2-40B4-BE49-F238E27FC236}">
                <a16:creationId xmlns="" xmlns:a16="http://schemas.microsoft.com/office/drawing/2014/main" id="{84D79FC2-1F88-462B-A4E3-5A2FA8C30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559408"/>
              </p:ext>
            </p:extLst>
          </p:nvPr>
        </p:nvGraphicFramePr>
        <p:xfrm>
          <a:off x="2627784" y="3212976"/>
          <a:ext cx="4104456" cy="32918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97994">
                  <a:extLst>
                    <a:ext uri="{9D8B030D-6E8A-4147-A177-3AD203B41FA5}">
                      <a16:colId xmlns="" xmlns:a16="http://schemas.microsoft.com/office/drawing/2014/main" val="1817405451"/>
                    </a:ext>
                  </a:extLst>
                </a:gridCol>
                <a:gridCol w="2106462">
                  <a:extLst>
                    <a:ext uri="{9D8B030D-6E8A-4147-A177-3AD203B41FA5}">
                      <a16:colId xmlns="" xmlns:a16="http://schemas.microsoft.com/office/drawing/2014/main" val="930515539"/>
                    </a:ext>
                  </a:extLst>
                </a:gridCol>
              </a:tblGrid>
              <a:tr h="365339">
                <a:tc>
                  <a:txBody>
                    <a:bodyPr/>
                    <a:lstStyle/>
                    <a:p>
                      <a:r>
                        <a:rPr lang="sl-SI" b="0" dirty="0"/>
                        <a:t>BIG (velik)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0" dirty="0"/>
                        <a:t>SMALL (majhen)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90589261"/>
                  </a:ext>
                </a:extLst>
              </a:tr>
              <a:tr h="365339">
                <a:tc>
                  <a:txBody>
                    <a:bodyPr/>
                    <a:lstStyle/>
                    <a:p>
                      <a:r>
                        <a:rPr lang="sl-SI" dirty="0"/>
                        <a:t>FAST (hiter)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SLOW (počasen)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22933224"/>
                  </a:ext>
                </a:extLst>
              </a:tr>
              <a:tr h="365339">
                <a:tc>
                  <a:txBody>
                    <a:bodyPr/>
                    <a:lstStyle/>
                    <a:p>
                      <a:r>
                        <a:rPr lang="sl-SI" dirty="0"/>
                        <a:t>THIN (suh)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FAT (debel)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25062996"/>
                  </a:ext>
                </a:extLst>
              </a:tr>
              <a:tr h="365339">
                <a:tc>
                  <a:txBody>
                    <a:bodyPr/>
                    <a:lstStyle/>
                    <a:p>
                      <a:r>
                        <a:rPr lang="sl-SI" dirty="0"/>
                        <a:t>HAPPY (vesel)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SAD (žalosten)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07224998"/>
                  </a:ext>
                </a:extLst>
              </a:tr>
              <a:tr h="365339">
                <a:tc>
                  <a:txBody>
                    <a:bodyPr/>
                    <a:lstStyle/>
                    <a:p>
                      <a:r>
                        <a:rPr lang="sl-SI" dirty="0"/>
                        <a:t>OLD (star)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YOUNG (mlad)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43715508"/>
                  </a:ext>
                </a:extLst>
              </a:tr>
              <a:tr h="365339">
                <a:tc>
                  <a:txBody>
                    <a:bodyPr/>
                    <a:lstStyle/>
                    <a:p>
                      <a:r>
                        <a:rPr lang="sl-SI" dirty="0"/>
                        <a:t>TALL (visok)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SHORT (nizek)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622134"/>
                  </a:ext>
                </a:extLst>
              </a:tr>
              <a:tr h="365339">
                <a:tc>
                  <a:txBody>
                    <a:bodyPr/>
                    <a:lstStyle/>
                    <a:p>
                      <a:r>
                        <a:rPr lang="sl-SI" dirty="0"/>
                        <a:t>OLD (star)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NEW (nov)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6695229"/>
                  </a:ext>
                </a:extLst>
              </a:tr>
              <a:tr h="365339">
                <a:tc>
                  <a:txBody>
                    <a:bodyPr/>
                    <a:lstStyle/>
                    <a:p>
                      <a:r>
                        <a:rPr lang="sl-SI" dirty="0"/>
                        <a:t>OPEN (odprt)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CLOSED (zaprt)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46010215"/>
                  </a:ext>
                </a:extLst>
              </a:tr>
              <a:tr h="365339">
                <a:tc>
                  <a:txBody>
                    <a:bodyPr/>
                    <a:lstStyle/>
                    <a:p>
                      <a:r>
                        <a:rPr lang="sl-SI" dirty="0"/>
                        <a:t>LONG (dolg)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SHORT (kratek)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90459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365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grada vsebine 2">
            <a:extLst>
              <a:ext uri="{FF2B5EF4-FFF2-40B4-BE49-F238E27FC236}">
                <a16:creationId xmlns="" xmlns:a16="http://schemas.microsoft.com/office/drawing/2014/main" id="{166B151A-4984-4C64-A7F7-56516A9998CB}"/>
              </a:ext>
            </a:extLst>
          </p:cNvPr>
          <p:cNvSpPr txBox="1">
            <a:spLocks/>
          </p:cNvSpPr>
          <p:nvPr/>
        </p:nvSpPr>
        <p:spPr>
          <a:xfrm>
            <a:off x="419236" y="1628800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OPPOSITES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LISTEN AND POINT IN THE BOOK.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pokaži v učbeniku.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DB6898E7-81AB-4293-9C3F-45246665FCDD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45</a:t>
            </a:r>
            <a:endParaRPr lang="en-US" sz="2800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CFB66C0D-BCFA-4F4A-976B-9D2BB4DBD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899" y="2904929"/>
            <a:ext cx="6221937" cy="3429413"/>
          </a:xfrm>
          <a:prstGeom prst="rect">
            <a:avLst/>
          </a:prstGeom>
        </p:spPr>
      </p:pic>
      <p:pic>
        <p:nvPicPr>
          <p:cNvPr id="6" name="U45-2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72A7F0DC-003A-4A42-A792-79A017188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237454"/>
            <a:ext cx="1096888" cy="10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grada vsebine 2">
            <a:extLst>
              <a:ext uri="{FF2B5EF4-FFF2-40B4-BE49-F238E27FC236}">
                <a16:creationId xmlns="" xmlns:a16="http://schemas.microsoft.com/office/drawing/2014/main" id="{166B151A-4984-4C64-A7F7-56516A9998CB}"/>
              </a:ext>
            </a:extLst>
          </p:cNvPr>
          <p:cNvSpPr txBox="1">
            <a:spLocks/>
          </p:cNvSpPr>
          <p:nvPr/>
        </p:nvSpPr>
        <p:spPr>
          <a:xfrm>
            <a:off x="419236" y="1628800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OPPOSITES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LISTEN AND WRITE THE ANSWER IN YOUR NOTEBOOK.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napiši odgovor v zvezek.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DB6898E7-81AB-4293-9C3F-45246665FCDD}"/>
              </a:ext>
            </a:extLst>
          </p:cNvPr>
          <p:cNvSpPr txBox="1"/>
          <p:nvPr/>
        </p:nvSpPr>
        <p:spPr>
          <a:xfrm>
            <a:off x="5580112" y="156957"/>
            <a:ext cx="326408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46</a:t>
            </a:r>
          </a:p>
          <a:p>
            <a:pPr algn="ctr"/>
            <a:r>
              <a:rPr lang="sl-SI" sz="2800" dirty="0"/>
              <a:t>NOTEBOOK</a:t>
            </a:r>
            <a:endParaRPr lang="en-US" sz="2800" dirty="0"/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6CC14108-3C52-47E6-AE87-4A22DF9CE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60" y="3317564"/>
            <a:ext cx="7612351" cy="1944216"/>
          </a:xfrm>
          <a:prstGeom prst="rect">
            <a:avLst/>
          </a:prstGeom>
        </p:spPr>
      </p:pic>
      <p:pic>
        <p:nvPicPr>
          <p:cNvPr id="4" name="U46-1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3091B13C-45EB-44A3-A37B-9C34B3E06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5405939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0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655D62B8-23E7-4E80-A50F-902355068201}"/>
              </a:ext>
            </a:extLst>
          </p:cNvPr>
          <p:cNvSpPr txBox="1">
            <a:spLocks/>
          </p:cNvSpPr>
          <p:nvPr/>
        </p:nvSpPr>
        <p:spPr>
          <a:xfrm>
            <a:off x="457200" y="1484785"/>
            <a:ext cx="8229600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CHECK YOUR ANSWERS.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Preveri rešitve</a:t>
            </a:r>
            <a:r>
              <a:rPr lang="sl-SI" sz="1200" dirty="0"/>
              <a:t>.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6E8B6B76-EA5E-4151-8375-37991502B01D}"/>
              </a:ext>
            </a:extLst>
          </p:cNvPr>
          <p:cNvSpPr txBox="1"/>
          <p:nvPr/>
        </p:nvSpPr>
        <p:spPr>
          <a:xfrm>
            <a:off x="5580112" y="156957"/>
            <a:ext cx="326408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46</a:t>
            </a:r>
          </a:p>
          <a:p>
            <a:pPr algn="ctr"/>
            <a:r>
              <a:rPr lang="sl-SI" sz="2800" dirty="0"/>
              <a:t>NOTEBOOK</a:t>
            </a:r>
            <a:endParaRPr lang="en-US" sz="2800" dirty="0"/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725376C2-2D03-4218-8C2D-25A19A23A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61" y="2915302"/>
            <a:ext cx="7613278" cy="2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04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, ki vsebuje besede besedilo, igrača, izrezek&#10;&#10;Opis je samodejno ustvarjen">
            <a:extLst>
              <a:ext uri="{FF2B5EF4-FFF2-40B4-BE49-F238E27FC236}">
                <a16:creationId xmlns="" xmlns:a16="http://schemas.microsoft.com/office/drawing/2014/main" id="{F67A4B5F-3F0B-46D2-A649-853F8F463D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24" y="2348880"/>
            <a:ext cx="5184576" cy="4269651"/>
          </a:xfrm>
          <a:prstGeom prst="rect">
            <a:avLst/>
          </a:prstGeom>
        </p:spPr>
      </p:pic>
      <p:sp>
        <p:nvSpPr>
          <p:cNvPr id="5" name="Miselni oblaček: oblak 4">
            <a:extLst>
              <a:ext uri="{FF2B5EF4-FFF2-40B4-BE49-F238E27FC236}">
                <a16:creationId xmlns="" xmlns:a16="http://schemas.microsoft.com/office/drawing/2014/main" id="{A82C0349-7930-4140-B682-59BAF6EF9A4D}"/>
              </a:ext>
            </a:extLst>
          </p:cNvPr>
          <p:cNvSpPr/>
          <p:nvPr/>
        </p:nvSpPr>
        <p:spPr>
          <a:xfrm>
            <a:off x="5038244" y="1585971"/>
            <a:ext cx="3888432" cy="1872208"/>
          </a:xfrm>
          <a:prstGeom prst="cloudCallout">
            <a:avLst>
              <a:gd name="adj1" fmla="val -63510"/>
              <a:gd name="adj2" fmla="val 48029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rgbClr val="C00000"/>
                </a:solidFill>
              </a:rPr>
              <a:t>TEA TIME! </a:t>
            </a:r>
          </a:p>
          <a:p>
            <a:pPr algn="ctr"/>
            <a:r>
              <a:rPr lang="sl-SI" sz="2800" dirty="0">
                <a:solidFill>
                  <a:srgbClr val="C00000"/>
                </a:solidFill>
              </a:rPr>
              <a:t>TAKE A BREAK.</a:t>
            </a:r>
          </a:p>
        </p:txBody>
      </p:sp>
    </p:spTree>
    <p:extLst>
      <p:ext uri="{BB962C8B-B14F-4D97-AF65-F5344CB8AC3E}">
        <p14:creationId xmlns:p14="http://schemas.microsoft.com/office/powerpoint/2010/main" val="3035363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77373DC7-FC5B-4A3B-BE26-148567C6C5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4"/>
          <a:stretch/>
        </p:blipFill>
        <p:spPr>
          <a:xfrm>
            <a:off x="2573758" y="2165887"/>
            <a:ext cx="5907362" cy="4034736"/>
          </a:xfrm>
          <a:prstGeom prst="rect">
            <a:avLst/>
          </a:prstGeom>
        </p:spPr>
      </p:pic>
      <p:pic>
        <p:nvPicPr>
          <p:cNvPr id="5" name="U44-1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6D3F452A-F218-40D9-88A9-BEE5F805D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772830"/>
            <a:ext cx="937653" cy="937653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C7DA42A4-0F03-49EE-A839-64C0CB15EFD2}"/>
              </a:ext>
            </a:extLst>
          </p:cNvPr>
          <p:cNvSpPr txBox="1"/>
          <p:nvPr/>
        </p:nvSpPr>
        <p:spPr>
          <a:xfrm>
            <a:off x="5580112" y="156957"/>
            <a:ext cx="326408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EXERCISE TIME!</a:t>
            </a:r>
          </a:p>
          <a:p>
            <a:pPr algn="ctr"/>
            <a:r>
              <a:rPr lang="sl-SI" sz="2800" dirty="0"/>
              <a:t>BOOK – P. 44  </a:t>
            </a:r>
          </a:p>
        </p:txBody>
      </p:sp>
      <p:sp>
        <p:nvSpPr>
          <p:cNvPr id="7" name="Ograda vsebine 2">
            <a:extLst>
              <a:ext uri="{FF2B5EF4-FFF2-40B4-BE49-F238E27FC236}">
                <a16:creationId xmlns="" xmlns:a16="http://schemas.microsoft.com/office/drawing/2014/main" id="{220E1B7A-82B5-4262-B0C7-9B8597F526B0}"/>
              </a:ext>
            </a:extLst>
          </p:cNvPr>
          <p:cNvSpPr txBox="1">
            <a:spLocks/>
          </p:cNvSpPr>
          <p:nvPr/>
        </p:nvSpPr>
        <p:spPr>
          <a:xfrm>
            <a:off x="251520" y="1556793"/>
            <a:ext cx="8229600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LISTEN, DO AND SING.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Poslušaj, naredi in poj.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="" xmlns:a16="http://schemas.microsoft.com/office/drawing/2014/main" id="{B0CD1C70-414C-4EE4-BA51-D631E0F8D6D9}"/>
              </a:ext>
            </a:extLst>
          </p:cNvPr>
          <p:cNvSpPr txBox="1"/>
          <p:nvPr/>
        </p:nvSpPr>
        <p:spPr>
          <a:xfrm>
            <a:off x="-194668" y="2780928"/>
            <a:ext cx="276842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dirty="0"/>
              <a:t>Dotakni se tal. </a:t>
            </a:r>
            <a:r>
              <a:rPr lang="sl-SI" sz="1400" b="1" dirty="0">
                <a:solidFill>
                  <a:srgbClr val="C00000"/>
                </a:solidFill>
              </a:rPr>
              <a:t>→</a:t>
            </a:r>
          </a:p>
          <a:p>
            <a:pPr algn="r"/>
            <a:r>
              <a:rPr lang="sl-SI" sz="1400" dirty="0"/>
              <a:t> </a:t>
            </a:r>
          </a:p>
          <a:p>
            <a:pPr algn="r"/>
            <a:r>
              <a:rPr lang="sl-SI" sz="1400" dirty="0"/>
              <a:t>Obrni se.</a:t>
            </a:r>
            <a:r>
              <a:rPr lang="sl-SI" sz="1400" b="1" dirty="0">
                <a:solidFill>
                  <a:srgbClr val="C00000"/>
                </a:solidFill>
              </a:rPr>
              <a:t> →</a:t>
            </a:r>
            <a:r>
              <a:rPr lang="sl-SI" sz="1400" dirty="0"/>
              <a:t> </a:t>
            </a:r>
          </a:p>
          <a:p>
            <a:pPr algn="r"/>
            <a:endParaRPr lang="sl-SI" sz="1400" dirty="0"/>
          </a:p>
          <a:p>
            <a:pPr algn="r"/>
            <a:r>
              <a:rPr lang="sl-SI" sz="1400" dirty="0"/>
              <a:t>Poberi čevelj (copato).</a:t>
            </a:r>
            <a:r>
              <a:rPr lang="sl-SI" sz="1400" b="1" dirty="0">
                <a:solidFill>
                  <a:srgbClr val="C00000"/>
                </a:solidFill>
              </a:rPr>
              <a:t> →</a:t>
            </a:r>
            <a:endParaRPr lang="sl-SI" sz="1400" dirty="0"/>
          </a:p>
          <a:p>
            <a:pPr algn="r"/>
            <a:endParaRPr lang="sl-SI" sz="1400" dirty="0"/>
          </a:p>
          <a:p>
            <a:pPr algn="r"/>
            <a:endParaRPr lang="sl-SI" sz="1400" dirty="0"/>
          </a:p>
          <a:p>
            <a:pPr algn="r"/>
            <a:endParaRPr lang="sl-SI" sz="1400" dirty="0"/>
          </a:p>
          <a:p>
            <a:pPr algn="r"/>
            <a:endParaRPr lang="sl-SI" sz="900" dirty="0"/>
          </a:p>
          <a:p>
            <a:pPr algn="r"/>
            <a:r>
              <a:rPr lang="sl-SI" sz="1400" dirty="0"/>
              <a:t>Pojdi v posteljo (do postelje).</a:t>
            </a:r>
            <a:r>
              <a:rPr lang="sl-SI" sz="1400" b="1" dirty="0">
                <a:solidFill>
                  <a:srgbClr val="C00000"/>
                </a:solidFill>
              </a:rPr>
              <a:t> →</a:t>
            </a:r>
            <a:endParaRPr lang="sl-SI" sz="1400" dirty="0"/>
          </a:p>
          <a:p>
            <a:pPr algn="r"/>
            <a:endParaRPr lang="sl-SI" sz="1400" dirty="0"/>
          </a:p>
          <a:p>
            <a:pPr algn="r"/>
            <a:endParaRPr lang="sl-SI" sz="1400" dirty="0"/>
          </a:p>
          <a:p>
            <a:pPr algn="r"/>
            <a:endParaRPr lang="sl-SI" sz="1400" dirty="0"/>
          </a:p>
          <a:p>
            <a:pPr algn="r"/>
            <a:r>
              <a:rPr lang="sl-SI" sz="1400" dirty="0"/>
              <a:t>Ugasni luč.</a:t>
            </a:r>
            <a:r>
              <a:rPr lang="sl-SI" sz="1400" b="1" dirty="0">
                <a:solidFill>
                  <a:srgbClr val="C00000"/>
                </a:solidFill>
              </a:rPr>
              <a:t> →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113407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23528" y="1628800"/>
            <a:ext cx="8246070" cy="38685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dirty="0"/>
              <a:t>Dragi/-a učenec/-</a:t>
            </a:r>
            <a:r>
              <a:rPr lang="sl-SI" dirty="0" err="1"/>
              <a:t>ka</a:t>
            </a:r>
            <a:r>
              <a:rPr lang="sl-SI" dirty="0"/>
              <a:t>! </a:t>
            </a:r>
          </a:p>
          <a:p>
            <a:pPr marL="0" indent="0">
              <a:buNone/>
            </a:pPr>
            <a:endParaRPr lang="sl-SI" sz="1100" dirty="0"/>
          </a:p>
          <a:p>
            <a:pPr marL="0" indent="0">
              <a:buNone/>
            </a:pPr>
            <a:r>
              <a:rPr lang="sl-SI" dirty="0"/>
              <a:t>Učiteljici sva pripravili gradivo, ki te bo popeljalo skozi uri angleščine v tem tednu. </a:t>
            </a:r>
          </a:p>
          <a:p>
            <a:pPr marL="0" indent="0">
              <a:buNone/>
            </a:pPr>
            <a:endParaRPr lang="sl-SI" sz="1100" dirty="0"/>
          </a:p>
          <a:p>
            <a:pPr marL="0" indent="0">
              <a:buNone/>
            </a:pPr>
            <a:r>
              <a:rPr lang="sl-SI" dirty="0"/>
              <a:t>Pripravi:</a:t>
            </a:r>
          </a:p>
          <a:p>
            <a:pPr>
              <a:buFontTx/>
              <a:buChar char="-"/>
            </a:pPr>
            <a:r>
              <a:rPr lang="sl-SI" dirty="0"/>
              <a:t>delovni zvezek (</a:t>
            </a:r>
            <a:r>
              <a:rPr lang="sl-SI" dirty="0" err="1"/>
              <a:t>workbook</a:t>
            </a:r>
            <a:r>
              <a:rPr lang="sl-SI" dirty="0"/>
              <a:t>), </a:t>
            </a:r>
          </a:p>
          <a:p>
            <a:pPr>
              <a:buFontTx/>
              <a:buChar char="-"/>
            </a:pPr>
            <a:r>
              <a:rPr lang="sl-SI" dirty="0"/>
              <a:t>knjigo (</a:t>
            </a:r>
            <a:r>
              <a:rPr lang="sl-SI" dirty="0" err="1"/>
              <a:t>book</a:t>
            </a:r>
            <a:r>
              <a:rPr lang="sl-SI" dirty="0"/>
              <a:t>), </a:t>
            </a:r>
          </a:p>
          <a:p>
            <a:pPr>
              <a:buFontTx/>
              <a:buChar char="-"/>
            </a:pPr>
            <a:r>
              <a:rPr lang="sl-SI" dirty="0"/>
              <a:t>zvezek (</a:t>
            </a:r>
            <a:r>
              <a:rPr lang="sl-SI" dirty="0" err="1"/>
              <a:t>notebook</a:t>
            </a:r>
            <a:r>
              <a:rPr lang="sl-SI" dirty="0"/>
              <a:t>).</a:t>
            </a:r>
          </a:p>
          <a:p>
            <a:pPr>
              <a:buFontTx/>
              <a:buChar char="-"/>
            </a:pPr>
            <a:endParaRPr lang="sl-SI" sz="1100" dirty="0"/>
          </a:p>
          <a:p>
            <a:pPr marL="0" indent="0">
              <a:buNone/>
            </a:pPr>
            <a:r>
              <a:rPr lang="sl-SI" dirty="0"/>
              <a:t>Naloge naredi do četrtka, ko bomo imeli pouk na daljavo.</a:t>
            </a:r>
          </a:p>
        </p:txBody>
      </p:sp>
    </p:spTree>
    <p:extLst>
      <p:ext uri="{BB962C8B-B14F-4D97-AF65-F5344CB8AC3E}">
        <p14:creationId xmlns:p14="http://schemas.microsoft.com/office/powerpoint/2010/main" val="706636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>
            <a:extLst>
              <a:ext uri="{FF2B5EF4-FFF2-40B4-BE49-F238E27FC236}">
                <a16:creationId xmlns="" xmlns:a16="http://schemas.microsoft.com/office/drawing/2014/main" id="{84987B61-6D17-4710-9B43-CA5690E5403D}"/>
              </a:ext>
            </a:extLst>
          </p:cNvPr>
          <p:cNvSpPr txBox="1"/>
          <p:nvPr/>
        </p:nvSpPr>
        <p:spPr>
          <a:xfrm>
            <a:off x="3284307" y="1629922"/>
            <a:ext cx="2575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>
                <a:solidFill>
                  <a:srgbClr val="C00000"/>
                </a:solidFill>
              </a:rPr>
              <a:t>BACK TO WORK!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9C791924-502E-4688-BB09-703E7879CE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9751" y="2153142"/>
            <a:ext cx="4464496" cy="44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55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5004048" y="156957"/>
            <a:ext cx="384015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WORKBOOK – P. 36–44</a:t>
            </a:r>
            <a:endParaRPr lang="en-US" sz="2800" dirty="0"/>
          </a:p>
        </p:txBody>
      </p:sp>
      <p:sp>
        <p:nvSpPr>
          <p:cNvPr id="7" name="Ograda vsebine 2"/>
          <p:cNvSpPr>
            <a:spLocks noGrp="1"/>
          </p:cNvSpPr>
          <p:nvPr>
            <p:ph idx="1"/>
          </p:nvPr>
        </p:nvSpPr>
        <p:spPr>
          <a:xfrm>
            <a:off x="248575" y="3068960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OPEN YOUR WORKBOOK </a:t>
            </a:r>
            <a:r>
              <a:rPr lang="sl-SI" dirty="0">
                <a:solidFill>
                  <a:srgbClr val="C00000"/>
                </a:solidFill>
              </a:rPr>
              <a:t>AND DO THE EXERCISES </a:t>
            </a:r>
            <a:r>
              <a:rPr lang="sl-SI" sz="2800" dirty="0">
                <a:solidFill>
                  <a:srgbClr val="C00000"/>
                </a:solidFill>
              </a:rPr>
              <a:t>ON</a:t>
            </a:r>
            <a:r>
              <a:rPr lang="en-US" sz="2800" dirty="0">
                <a:solidFill>
                  <a:srgbClr val="C00000"/>
                </a:solidFill>
              </a:rPr>
              <a:t> PAGE</a:t>
            </a:r>
            <a:r>
              <a:rPr lang="sl-SI" sz="2800" dirty="0">
                <a:solidFill>
                  <a:srgbClr val="C00000"/>
                </a:solidFill>
              </a:rPr>
              <a:t>S </a:t>
            </a:r>
            <a:r>
              <a:rPr lang="sl-SI" sz="2800" dirty="0" smtClean="0">
                <a:solidFill>
                  <a:srgbClr val="C00000"/>
                </a:solidFill>
              </a:rPr>
              <a:t>36–41. </a:t>
            </a:r>
            <a:endParaRPr lang="sl-SI" sz="2800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Odpri delovni zvezek in reši naloge od strani 36 do strani </a:t>
            </a:r>
            <a:r>
              <a:rPr lang="sl-SI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41.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19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2">
            <a:extLst>
              <a:ext uri="{FF2B5EF4-FFF2-40B4-BE49-F238E27FC236}">
                <a16:creationId xmlns="" xmlns:a16="http://schemas.microsoft.com/office/drawing/2014/main" id="{17EA23AD-0BFE-4D91-81EB-DEAA951D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54" y="1588887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rgbClr val="C00000"/>
                </a:solidFill>
              </a:rPr>
              <a:t>CHECK THE ANSWERS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  <a:endParaRPr lang="sl-SI" sz="2800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99CE3BEF-0572-4C73-AB96-2A5E51A48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17"/>
          <a:stretch/>
        </p:blipFill>
        <p:spPr>
          <a:xfrm>
            <a:off x="1835696" y="2492896"/>
            <a:ext cx="5875189" cy="386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70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2">
            <a:extLst>
              <a:ext uri="{FF2B5EF4-FFF2-40B4-BE49-F238E27FC236}">
                <a16:creationId xmlns="" xmlns:a16="http://schemas.microsoft.com/office/drawing/2014/main" id="{806579BC-E1D8-43E0-9447-D06042F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rgbClr val="C00000"/>
                </a:solidFill>
              </a:rPr>
              <a:t>CHECK THE ANSWERS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  <a:endParaRPr lang="sl-SI" sz="2800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D6FBCDAD-8AEB-43AB-B61B-7C79190A4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99" y="2780928"/>
            <a:ext cx="761047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14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7020C5E8-859C-4FBC-8AFC-87787E5F9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7"/>
          <a:stretch/>
        </p:blipFill>
        <p:spPr>
          <a:xfrm>
            <a:off x="1403648" y="260648"/>
            <a:ext cx="6336704" cy="612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0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7CB2A3AF-4B45-4CEC-AB34-191B03315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51413"/>
            <a:ext cx="5328591" cy="655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07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2">
            <a:extLst>
              <a:ext uri="{FF2B5EF4-FFF2-40B4-BE49-F238E27FC236}">
                <a16:creationId xmlns="" xmlns:a16="http://schemas.microsoft.com/office/drawing/2014/main" id="{17EA23AD-0BFE-4D91-81EB-DEAA951D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54" y="1588887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rgbClr val="C00000"/>
                </a:solidFill>
              </a:rPr>
              <a:t>CHECK THE ANSWERS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  <a:endParaRPr lang="sl-SI" sz="2800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="" xmlns:a16="http://schemas.microsoft.com/office/drawing/2014/main" id="{7B8BEAFB-E7A9-41D3-B11E-7DA11F1D0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708920"/>
            <a:ext cx="4177880" cy="33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25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2">
            <a:extLst>
              <a:ext uri="{FF2B5EF4-FFF2-40B4-BE49-F238E27FC236}">
                <a16:creationId xmlns="" xmlns:a16="http://schemas.microsoft.com/office/drawing/2014/main" id="{17EA23AD-0BFE-4D91-81EB-DEAA951D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54" y="1588887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rgbClr val="C00000"/>
                </a:solidFill>
              </a:rPr>
              <a:t>CHECK THE ANSWERS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  <a:endParaRPr lang="sl-SI" sz="2800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2330F696-A5DA-46D9-A633-BECF725B7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492896"/>
            <a:ext cx="5400600" cy="40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66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2">
            <a:extLst>
              <a:ext uri="{FF2B5EF4-FFF2-40B4-BE49-F238E27FC236}">
                <a16:creationId xmlns="" xmlns:a16="http://schemas.microsoft.com/office/drawing/2014/main" id="{806579BC-E1D8-43E0-9447-D06042F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rgbClr val="C00000"/>
                </a:solidFill>
              </a:rPr>
              <a:t>CHECK THE ANSWERS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  <a:endParaRPr lang="sl-SI" sz="2800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49402729-2681-4886-B420-0362E2726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78" y="2708920"/>
            <a:ext cx="753373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06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2">
            <a:extLst>
              <a:ext uri="{FF2B5EF4-FFF2-40B4-BE49-F238E27FC236}">
                <a16:creationId xmlns="" xmlns:a16="http://schemas.microsoft.com/office/drawing/2014/main" id="{806579BC-E1D8-43E0-9447-D06042F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rgbClr val="C00000"/>
                </a:solidFill>
              </a:rPr>
              <a:t>CHECK THE ANSWERS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  <a:endParaRPr lang="sl-SI" sz="2800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833E0E4-A4EC-4C47-A7F7-3EC6D6C8E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567015"/>
            <a:ext cx="3489212" cy="255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05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28600" y="1628800"/>
            <a:ext cx="8686800" cy="5357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dirty="0"/>
              <a:t>Dobro beri navodila in pozorno poslušaj posnetke. </a:t>
            </a:r>
          </a:p>
          <a:p>
            <a:pPr marL="0" indent="0">
              <a:buNone/>
            </a:pPr>
            <a:endParaRPr lang="sl-SI" sz="1100" dirty="0"/>
          </a:p>
          <a:p>
            <a:pPr marL="0" indent="0">
              <a:buNone/>
            </a:pPr>
            <a:r>
              <a:rPr lang="sl-SI" sz="2800" dirty="0"/>
              <a:t>Zraven poskušaj tudi glasno ponavljati in izgovarjati angleške besede ter povedi. </a:t>
            </a:r>
          </a:p>
          <a:p>
            <a:pPr marL="0" indent="0">
              <a:buNone/>
            </a:pPr>
            <a:endParaRPr lang="sl-SI" sz="1100" dirty="0"/>
          </a:p>
          <a:p>
            <a:pPr marL="0" indent="0">
              <a:buNone/>
            </a:pPr>
            <a:r>
              <a:rPr lang="sl-SI" sz="2800" dirty="0"/>
              <a:t>Če se ti kje zatakne oziroma ti posnetki ne delujejo, za pomoč prosi svojo učiteljico angleščine. </a:t>
            </a:r>
          </a:p>
          <a:p>
            <a:pPr marL="0" indent="0">
              <a:buNone/>
            </a:pPr>
            <a:r>
              <a:rPr lang="sl-SI" sz="2000" dirty="0" err="1">
                <a:hlinkClick r:id="rId2"/>
              </a:rPr>
              <a:t>alja.premoze@guest.arnes.si</a:t>
            </a:r>
            <a:endParaRPr lang="sl-SI" sz="2000" dirty="0"/>
          </a:p>
          <a:p>
            <a:pPr marL="0" indent="0">
              <a:buNone/>
            </a:pPr>
            <a:r>
              <a:rPr lang="sl-SI" sz="2000" dirty="0" err="1">
                <a:hlinkClick r:id="rId3"/>
              </a:rPr>
              <a:t>karmen.mlinaric@guest.arnes.si</a:t>
            </a:r>
            <a:r>
              <a:rPr lang="sl-SI" sz="2000" dirty="0"/>
              <a:t> </a:t>
            </a:r>
          </a:p>
          <a:p>
            <a:endParaRPr lang="en-US" dirty="0"/>
          </a:p>
        </p:txBody>
      </p:sp>
      <p:pic>
        <p:nvPicPr>
          <p:cNvPr id="5" name="Slika 4" descr="Slika, ki vsebuje besede igrača&#10;&#10;Opis je samodejno ustvarjen">
            <a:extLst>
              <a:ext uri="{FF2B5EF4-FFF2-40B4-BE49-F238E27FC236}">
                <a16:creationId xmlns="" xmlns:a16="http://schemas.microsoft.com/office/drawing/2014/main" id="{95C663D2-26CE-4CCA-AFCF-DA8CC82A5A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288" y="4307396"/>
            <a:ext cx="1512168" cy="240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27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99592" y="2780928"/>
            <a:ext cx="7772400" cy="1470025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C00000"/>
                </a:solidFill>
              </a:rPr>
              <a:t>WELL DONE!</a:t>
            </a:r>
            <a:br>
              <a:rPr lang="sl-SI" sz="3200" b="1" dirty="0">
                <a:solidFill>
                  <a:srgbClr val="C00000"/>
                </a:solidFill>
              </a:rPr>
            </a:br>
            <a:r>
              <a:rPr lang="sl-SI" sz="3200" b="1" dirty="0">
                <a:solidFill>
                  <a:srgbClr val="C00000"/>
                </a:solidFill>
              </a:rPr>
              <a:t>THAT IS ALL FOR THIS WEEK!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3419872" y="4274109"/>
            <a:ext cx="2944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olidFill>
                  <a:srgbClr val="C00000"/>
                </a:solidFill>
              </a:rPr>
              <a:t>HAVE A NICE DAY, GOODBYE!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22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6000" dirty="0">
                <a:solidFill>
                  <a:srgbClr val="C00000"/>
                </a:solidFill>
                <a:latin typeface="Algerian" panose="04020705040A02060702" pitchFamily="82" charset="0"/>
              </a:rPr>
              <a:t>TOYS</a:t>
            </a:r>
            <a:r>
              <a:rPr lang="sl-SI" sz="6000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/>
            </a:r>
            <a:br>
              <a:rPr lang="sl-SI" sz="6000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</a:br>
            <a:r>
              <a:rPr lang="sl-SI" sz="3200" dirty="0">
                <a:solidFill>
                  <a:srgbClr val="C00000"/>
                </a:solidFill>
              </a:rPr>
              <a:t>UNIT 3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sl-SI" dirty="0"/>
              <a:t>BOOK p. 40–46</a:t>
            </a:r>
          </a:p>
          <a:p>
            <a:r>
              <a:rPr lang="sl-SI" dirty="0"/>
              <a:t>WORKBOOK p. </a:t>
            </a:r>
            <a:r>
              <a:rPr lang="sl-SI" dirty="0" smtClean="0"/>
              <a:t>36–41</a:t>
            </a:r>
            <a:endParaRPr lang="sl-SI" dirty="0"/>
          </a:p>
          <a:p>
            <a:r>
              <a:rPr lang="sl-SI" dirty="0"/>
              <a:t>NOTEBOOK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40</a:t>
            </a:r>
            <a:endParaRPr lang="en-US" sz="2800" dirty="0"/>
          </a:p>
        </p:txBody>
      </p:sp>
      <p:sp>
        <p:nvSpPr>
          <p:cNvPr id="10" name="Ograda vsebine 2">
            <a:extLst>
              <a:ext uri="{FF2B5EF4-FFF2-40B4-BE49-F238E27FC236}">
                <a16:creationId xmlns="" xmlns:a16="http://schemas.microsoft.com/office/drawing/2014/main" id="{EFD8E907-E1ED-4B61-83F4-B65444C3C61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LISTEN AND SING.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zapoj.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A1841626-E590-42B2-BC51-735E5CDDD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7" b="1137"/>
          <a:stretch/>
        </p:blipFill>
        <p:spPr>
          <a:xfrm>
            <a:off x="2274985" y="2708920"/>
            <a:ext cx="4594029" cy="2784260"/>
          </a:xfrm>
          <a:prstGeom prst="roundRect">
            <a:avLst/>
          </a:prstGeom>
        </p:spPr>
      </p:pic>
      <p:pic>
        <p:nvPicPr>
          <p:cNvPr id="2" name="51 Skladba 5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729" y="2811395"/>
            <a:ext cx="1051785" cy="10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655D62B8-23E7-4E80-A50F-902355068201}"/>
              </a:ext>
            </a:extLst>
          </p:cNvPr>
          <p:cNvSpPr txBox="1">
            <a:spLocks/>
          </p:cNvSpPr>
          <p:nvPr/>
        </p:nvSpPr>
        <p:spPr>
          <a:xfrm>
            <a:off x="457200" y="1484785"/>
            <a:ext cx="8229600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WRITE THE WORDS INTO YOUR NOTEBOOK.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Prepiši besede v zvezek</a:t>
            </a:r>
            <a:r>
              <a:rPr lang="sl-SI" sz="12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12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TOYS (igrače)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l-SI" sz="2800" dirty="0">
              <a:solidFill>
                <a:srgbClr val="C00000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6E8B6B76-EA5E-4151-8375-37991502B01D}"/>
              </a:ext>
            </a:extLst>
          </p:cNvPr>
          <p:cNvSpPr txBox="1"/>
          <p:nvPr/>
        </p:nvSpPr>
        <p:spPr>
          <a:xfrm>
            <a:off x="5580112" y="156957"/>
            <a:ext cx="326408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40</a:t>
            </a:r>
          </a:p>
          <a:p>
            <a:pPr algn="ctr"/>
            <a:r>
              <a:rPr lang="sl-SI" sz="2800" dirty="0"/>
              <a:t>NOTEBOOK</a:t>
            </a:r>
            <a:endParaRPr lang="en-US" sz="2800" dirty="0"/>
          </a:p>
        </p:txBody>
      </p:sp>
      <p:sp>
        <p:nvSpPr>
          <p:cNvPr id="4" name="PoljeZBesedilom 3">
            <a:extLst>
              <a:ext uri="{FF2B5EF4-FFF2-40B4-BE49-F238E27FC236}">
                <a16:creationId xmlns="" xmlns:a16="http://schemas.microsoft.com/office/drawing/2014/main" id="{3ABE3FFA-C545-4C4D-8380-B210E5CEC8D1}"/>
              </a:ext>
            </a:extLst>
          </p:cNvPr>
          <p:cNvSpPr txBox="1"/>
          <p:nvPr/>
        </p:nvSpPr>
        <p:spPr>
          <a:xfrm>
            <a:off x="1187624" y="2990824"/>
            <a:ext cx="33843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A KITE – (papirnati) zmaj</a:t>
            </a:r>
          </a:p>
          <a:p>
            <a:r>
              <a:rPr lang="sl-SI" sz="2000" dirty="0"/>
              <a:t>A CAR – avtomobilček</a:t>
            </a:r>
          </a:p>
          <a:p>
            <a:r>
              <a:rPr lang="sl-SI" sz="2000" dirty="0"/>
              <a:t>A PUZZLE – sestavljanka</a:t>
            </a:r>
          </a:p>
          <a:p>
            <a:r>
              <a:rPr lang="sl-SI" sz="2000" dirty="0"/>
              <a:t>A DOLL – punčka</a:t>
            </a:r>
          </a:p>
          <a:p>
            <a:r>
              <a:rPr lang="sl-SI" sz="2000" dirty="0"/>
              <a:t>CARDS – karte</a:t>
            </a:r>
          </a:p>
          <a:p>
            <a:r>
              <a:rPr lang="sl-SI" sz="2000" dirty="0"/>
              <a:t>A COMPUTER – računalnik</a:t>
            </a:r>
          </a:p>
          <a:p>
            <a:r>
              <a:rPr lang="sl-SI" sz="2000" dirty="0"/>
              <a:t>A HOOP – obroč</a:t>
            </a:r>
          </a:p>
          <a:p>
            <a:r>
              <a:rPr lang="sl-SI" sz="2000" dirty="0"/>
              <a:t>A BOAT – čolniček</a:t>
            </a:r>
          </a:p>
          <a:p>
            <a:r>
              <a:rPr lang="sl-SI" sz="2000" dirty="0"/>
              <a:t>A BIKE – kolo</a:t>
            </a:r>
          </a:p>
          <a:p>
            <a:r>
              <a:rPr lang="sl-SI" sz="2000" dirty="0"/>
              <a:t>A BALLOON – balon</a:t>
            </a:r>
          </a:p>
          <a:p>
            <a:r>
              <a:rPr lang="sl-SI" sz="2000" dirty="0"/>
              <a:t>YO-YO – </a:t>
            </a:r>
            <a:r>
              <a:rPr lang="sl-SI" sz="2000" dirty="0" err="1"/>
              <a:t>jojo</a:t>
            </a:r>
            <a:endParaRPr lang="sl-SI" sz="2000" dirty="0"/>
          </a:p>
          <a:p>
            <a:r>
              <a:rPr lang="sl-SI" sz="2000" dirty="0"/>
              <a:t>A PC GAME – računalniška igra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55F859E9-F283-4E30-8A33-F48B0C567606}"/>
              </a:ext>
            </a:extLst>
          </p:cNvPr>
          <p:cNvSpPr txBox="1"/>
          <p:nvPr/>
        </p:nvSpPr>
        <p:spPr>
          <a:xfrm>
            <a:off x="5044197" y="3068961"/>
            <a:ext cx="37799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A TEDDY BEAR – plišasti medvedek</a:t>
            </a:r>
          </a:p>
          <a:p>
            <a:r>
              <a:rPr lang="sl-SI" sz="2000" dirty="0"/>
              <a:t>A TRAIN – vlakec</a:t>
            </a:r>
          </a:p>
          <a:p>
            <a:r>
              <a:rPr lang="sl-SI" sz="2000" dirty="0"/>
              <a:t>BLOCKS – kocke</a:t>
            </a:r>
          </a:p>
          <a:p>
            <a:r>
              <a:rPr lang="sl-SI" sz="2000" dirty="0"/>
              <a:t>A BOARD GAME – družabna igra</a:t>
            </a:r>
          </a:p>
          <a:p>
            <a:r>
              <a:rPr lang="sl-SI" sz="2000" dirty="0"/>
              <a:t>AN ELEPHANT – slonček</a:t>
            </a:r>
          </a:p>
          <a:p>
            <a:r>
              <a:rPr lang="sl-SI" sz="2000" dirty="0"/>
              <a:t>A BALL – žoga</a:t>
            </a:r>
          </a:p>
          <a:p>
            <a:r>
              <a:rPr lang="sl-SI" sz="2000" dirty="0"/>
              <a:t>A ROBOT – robot</a:t>
            </a:r>
          </a:p>
          <a:p>
            <a:r>
              <a:rPr lang="sl-SI" sz="2000" dirty="0"/>
              <a:t>A BUNNY – zajček</a:t>
            </a:r>
          </a:p>
          <a:p>
            <a:r>
              <a:rPr lang="sl-SI" sz="2000" dirty="0"/>
              <a:t>A CELL PHONE – prenosni telefon</a:t>
            </a:r>
          </a:p>
          <a:p>
            <a:r>
              <a:rPr lang="sl-SI" sz="2000" dirty="0"/>
              <a:t>AN AEROPLANE – </a:t>
            </a:r>
            <a:r>
              <a:rPr lang="sl-SI" sz="2000" dirty="0" err="1"/>
              <a:t>avionček</a:t>
            </a:r>
            <a:endParaRPr lang="sl-SI" sz="2000" dirty="0"/>
          </a:p>
          <a:p>
            <a:r>
              <a:rPr lang="sl-SI" sz="2000" dirty="0"/>
              <a:t>AN UMBRELLA  –  dežnik</a:t>
            </a:r>
          </a:p>
        </p:txBody>
      </p:sp>
    </p:spTree>
    <p:extLst>
      <p:ext uri="{BB962C8B-B14F-4D97-AF65-F5344CB8AC3E}">
        <p14:creationId xmlns:p14="http://schemas.microsoft.com/office/powerpoint/2010/main" val="19789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40</a:t>
            </a:r>
            <a:endParaRPr lang="en-US" sz="2800" dirty="0"/>
          </a:p>
        </p:txBody>
      </p:sp>
      <p:sp>
        <p:nvSpPr>
          <p:cNvPr id="10" name="Ograda vsebine 2">
            <a:extLst>
              <a:ext uri="{FF2B5EF4-FFF2-40B4-BE49-F238E27FC236}">
                <a16:creationId xmlns="" xmlns:a16="http://schemas.microsoft.com/office/drawing/2014/main" id="{EFD8E907-E1ED-4B61-83F4-B65444C3C61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LISTEN AND REPEAT.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ponovi.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D33A4FFA-899C-4A62-8D5C-4D8B7D3F7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2492896"/>
            <a:ext cx="4126710" cy="3489251"/>
          </a:xfrm>
          <a:prstGeom prst="roundRect">
            <a:avLst/>
          </a:prstGeom>
        </p:spPr>
      </p:pic>
      <p:pic>
        <p:nvPicPr>
          <p:cNvPr id="2" name="52 Skladba 5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365" y="2696785"/>
            <a:ext cx="1166396" cy="116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9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grada vsebine 2">
            <a:extLst>
              <a:ext uri="{FF2B5EF4-FFF2-40B4-BE49-F238E27FC236}">
                <a16:creationId xmlns="" xmlns:a16="http://schemas.microsoft.com/office/drawing/2014/main" id="{166B151A-4984-4C64-A7F7-56516A9998CB}"/>
              </a:ext>
            </a:extLst>
          </p:cNvPr>
          <p:cNvSpPr txBox="1">
            <a:spLocks/>
          </p:cNvSpPr>
          <p:nvPr/>
        </p:nvSpPr>
        <p:spPr>
          <a:xfrm>
            <a:off x="419236" y="1628800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LISTEN.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DB6898E7-81AB-4293-9C3F-45246665FCDD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41</a:t>
            </a:r>
            <a:endParaRPr lang="en-US" sz="2800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C111414C-41D5-4398-A10A-A81F4F926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502" y="2399331"/>
            <a:ext cx="5976664" cy="3236212"/>
          </a:xfrm>
          <a:prstGeom prst="rect">
            <a:avLst/>
          </a:prstGeom>
        </p:spPr>
      </p:pic>
      <p:pic>
        <p:nvPicPr>
          <p:cNvPr id="6" name="U41-1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D2F247A4-D2EE-4CA0-B3C1-1FCECD7FA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917" y="5002019"/>
            <a:ext cx="1240904" cy="12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grada vsebine 2">
            <a:extLst>
              <a:ext uri="{FF2B5EF4-FFF2-40B4-BE49-F238E27FC236}">
                <a16:creationId xmlns="" xmlns:a16="http://schemas.microsoft.com/office/drawing/2014/main" id="{166B151A-4984-4C64-A7F7-56516A9998CB}"/>
              </a:ext>
            </a:extLst>
          </p:cNvPr>
          <p:cNvSpPr txBox="1">
            <a:spLocks/>
          </p:cNvSpPr>
          <p:nvPr/>
        </p:nvSpPr>
        <p:spPr>
          <a:xfrm>
            <a:off x="419236" y="1628800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00000"/>
                </a:solidFill>
              </a:rPr>
              <a:t>LISTEN AND REPEAT.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ponovi.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DB6898E7-81AB-4293-9C3F-45246665FCDD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41</a:t>
            </a:r>
            <a:endParaRPr lang="en-US" sz="2800" dirty="0"/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B3C600D7-B809-4363-8D47-CC0F77811D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88"/>
          <a:stretch/>
        </p:blipFill>
        <p:spPr>
          <a:xfrm>
            <a:off x="1763688" y="2636912"/>
            <a:ext cx="6552728" cy="2427191"/>
          </a:xfrm>
          <a:prstGeom prst="rect">
            <a:avLst/>
          </a:prstGeom>
        </p:spPr>
      </p:pic>
      <p:pic>
        <p:nvPicPr>
          <p:cNvPr id="4" name="U41-2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FD97D150-4289-4BAD-9435-AF08B0867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426874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6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60088-christmas-time-template-16x9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1313</TotalTime>
  <Words>756</Words>
  <Application>Microsoft Office PowerPoint</Application>
  <PresentationFormat>Diaprojekcija na zaslonu (4:3)</PresentationFormat>
  <Paragraphs>177</Paragraphs>
  <Slides>30</Slides>
  <Notes>0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30</vt:i4>
      </vt:variant>
    </vt:vector>
  </HeadingPairs>
  <TitlesOfParts>
    <vt:vector size="31" baseType="lpstr">
      <vt:lpstr>160088-christmas-time-template-16x9</vt:lpstr>
      <vt:lpstr>HELLO, HELLO!  IT‘S ENGLISH TIME.</vt:lpstr>
      <vt:lpstr>PowerPointova predstavitev</vt:lpstr>
      <vt:lpstr>PowerPointova predstavitev</vt:lpstr>
      <vt:lpstr>TOYS UNIT 3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WELL DONE! THAT IS ALL FOR THIS WEEK!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AljaP</dc:creator>
  <cp:lastModifiedBy>AljaP</cp:lastModifiedBy>
  <cp:revision>87</cp:revision>
  <dcterms:created xsi:type="dcterms:W3CDTF">2020-11-07T09:05:26Z</dcterms:created>
  <dcterms:modified xsi:type="dcterms:W3CDTF">2020-12-11T19:18:23Z</dcterms:modified>
</cp:coreProperties>
</file>