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5" r:id="rId5"/>
    <p:sldId id="263" r:id="rId6"/>
    <p:sldId id="264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94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C1-02AE-4C40-B382-49E42F2A240D}" type="datetimeFigureOut">
              <a:rPr lang="sl-SI" smtClean="0"/>
              <a:t>27. 11. 2020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FA4-C31F-45FA-B470-6EA48D8956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7510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C1-02AE-4C40-B382-49E42F2A240D}" type="datetimeFigureOut">
              <a:rPr lang="sl-SI" smtClean="0"/>
              <a:t>27. 11. 2020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FA4-C31F-45FA-B470-6EA48D8956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6765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C1-02AE-4C40-B382-49E42F2A240D}" type="datetimeFigureOut">
              <a:rPr lang="sl-SI" smtClean="0"/>
              <a:t>27. 11. 2020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FA4-C31F-45FA-B470-6EA48D8956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76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C1-02AE-4C40-B382-49E42F2A240D}" type="datetimeFigureOut">
              <a:rPr lang="sl-SI" smtClean="0"/>
              <a:t>27. 11. 2020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FA4-C31F-45FA-B470-6EA48D8956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061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C1-02AE-4C40-B382-49E42F2A240D}" type="datetimeFigureOut">
              <a:rPr lang="sl-SI" smtClean="0"/>
              <a:t>27. 11. 2020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FA4-C31F-45FA-B470-6EA48D8956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066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C1-02AE-4C40-B382-49E42F2A240D}" type="datetimeFigureOut">
              <a:rPr lang="sl-SI" smtClean="0"/>
              <a:t>27. 11. 2020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FA4-C31F-45FA-B470-6EA48D8956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931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C1-02AE-4C40-B382-49E42F2A240D}" type="datetimeFigureOut">
              <a:rPr lang="sl-SI" smtClean="0"/>
              <a:t>27. 11. 2020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FA4-C31F-45FA-B470-6EA48D8956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336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C1-02AE-4C40-B382-49E42F2A240D}" type="datetimeFigureOut">
              <a:rPr lang="sl-SI" smtClean="0"/>
              <a:t>27. 11. 2020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FA4-C31F-45FA-B470-6EA48D8956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554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C1-02AE-4C40-B382-49E42F2A240D}" type="datetimeFigureOut">
              <a:rPr lang="sl-SI" smtClean="0"/>
              <a:t>27. 11. 2020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FA4-C31F-45FA-B470-6EA48D8956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794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C1-02AE-4C40-B382-49E42F2A240D}" type="datetimeFigureOut">
              <a:rPr lang="sl-SI" smtClean="0"/>
              <a:t>27. 11. 2020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FA4-C31F-45FA-B470-6EA48D8956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554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78C1-02AE-4C40-B382-49E42F2A240D}" type="datetimeFigureOut">
              <a:rPr lang="sl-SI" smtClean="0"/>
              <a:t>27. 11. 2020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4FA4-C31F-45FA-B470-6EA48D8956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359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78C1-02AE-4C40-B382-49E42F2A240D}" type="datetimeFigureOut">
              <a:rPr lang="sl-SI" smtClean="0"/>
              <a:t>27. 11. 2020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4FA4-C31F-45FA-B470-6EA48D8956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102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18165" y="-801586"/>
            <a:ext cx="9144000" cy="2387600"/>
          </a:xfrm>
        </p:spPr>
        <p:txBody>
          <a:bodyPr/>
          <a:lstStyle/>
          <a:p>
            <a:r>
              <a:rPr lang="sl-SI" dirty="0" smtClean="0"/>
              <a:t>ČLOVEŠKO TELO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22816" t="19516" r="10740" b="5330"/>
          <a:stretch/>
        </p:blipFill>
        <p:spPr>
          <a:xfrm>
            <a:off x="1957589" y="2017674"/>
            <a:ext cx="7611414" cy="484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31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322" t="28034" r="19602" b="13899"/>
          <a:stretch/>
        </p:blipFill>
        <p:spPr>
          <a:xfrm>
            <a:off x="708337" y="1027906"/>
            <a:ext cx="4494727" cy="2526663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2013397" y="3940497"/>
            <a:ext cx="408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Ženski spolni organ</a:t>
            </a:r>
            <a:endParaRPr lang="sl-SI" dirty="0"/>
          </a:p>
        </p:txBody>
      </p:sp>
      <p:cxnSp>
        <p:nvCxnSpPr>
          <p:cNvPr id="7" name="Raven puščični povezovalnik 6"/>
          <p:cNvCxnSpPr/>
          <p:nvPr/>
        </p:nvCxnSpPr>
        <p:spPr>
          <a:xfrm flipV="1">
            <a:off x="3464417" y="669701"/>
            <a:ext cx="721217" cy="10209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PoljeZBesedilom 7"/>
          <p:cNvSpPr txBox="1"/>
          <p:nvPr/>
        </p:nvSpPr>
        <p:spPr>
          <a:xfrm>
            <a:off x="4164169" y="394669"/>
            <a:ext cx="193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JAJČNIK</a:t>
            </a:r>
            <a:endParaRPr lang="sl-SI" dirty="0"/>
          </a:p>
        </p:txBody>
      </p:sp>
      <p:cxnSp>
        <p:nvCxnSpPr>
          <p:cNvPr id="10" name="Raven puščični povezovalnik 9"/>
          <p:cNvCxnSpPr/>
          <p:nvPr/>
        </p:nvCxnSpPr>
        <p:spPr>
          <a:xfrm>
            <a:off x="3825025" y="1720232"/>
            <a:ext cx="1609860" cy="2343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PoljeZBesedilom 10"/>
          <p:cNvSpPr txBox="1"/>
          <p:nvPr/>
        </p:nvSpPr>
        <p:spPr>
          <a:xfrm>
            <a:off x="5142963" y="1984137"/>
            <a:ext cx="190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JAJCEVOD</a:t>
            </a:r>
            <a:endParaRPr lang="sl-SI" dirty="0"/>
          </a:p>
        </p:txBody>
      </p:sp>
      <p:cxnSp>
        <p:nvCxnSpPr>
          <p:cNvPr id="13" name="Raven puščični povezovalnik 12"/>
          <p:cNvCxnSpPr/>
          <p:nvPr/>
        </p:nvCxnSpPr>
        <p:spPr>
          <a:xfrm>
            <a:off x="3322748" y="2135275"/>
            <a:ext cx="2292439" cy="12105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PoljeZBesedilom 13"/>
          <p:cNvSpPr txBox="1"/>
          <p:nvPr/>
        </p:nvSpPr>
        <p:spPr>
          <a:xfrm>
            <a:off x="4997005" y="3397601"/>
            <a:ext cx="194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MATERNICA</a:t>
            </a:r>
            <a:endParaRPr lang="sl-SI" dirty="0"/>
          </a:p>
        </p:txBody>
      </p:sp>
      <p:cxnSp>
        <p:nvCxnSpPr>
          <p:cNvPr id="16" name="Raven puščični povezovalnik 15"/>
          <p:cNvCxnSpPr/>
          <p:nvPr/>
        </p:nvCxnSpPr>
        <p:spPr>
          <a:xfrm flipH="1">
            <a:off x="1767087" y="3277716"/>
            <a:ext cx="1323844" cy="489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PoljeZBesedilom 16"/>
          <p:cNvSpPr txBox="1"/>
          <p:nvPr/>
        </p:nvSpPr>
        <p:spPr>
          <a:xfrm>
            <a:off x="717461" y="3766933"/>
            <a:ext cx="1416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NOŽNICA</a:t>
            </a:r>
            <a:endParaRPr lang="sl-SI" dirty="0"/>
          </a:p>
        </p:txBody>
      </p:sp>
      <p:pic>
        <p:nvPicPr>
          <p:cNvPr id="18" name="Slika 17"/>
          <p:cNvPicPr>
            <a:picLocks noChangeAspect="1"/>
          </p:cNvPicPr>
          <p:nvPr/>
        </p:nvPicPr>
        <p:blipFill rotWithShape="1">
          <a:blip r:embed="rId3"/>
          <a:srcRect l="27887" t="27407" r="24788" b="9464"/>
          <a:stretch/>
        </p:blipFill>
        <p:spPr>
          <a:xfrm>
            <a:off x="7164946" y="2627849"/>
            <a:ext cx="4172755" cy="3129566"/>
          </a:xfrm>
          <a:prstGeom prst="rect">
            <a:avLst/>
          </a:prstGeom>
        </p:spPr>
      </p:pic>
      <p:sp>
        <p:nvSpPr>
          <p:cNvPr id="19" name="PoljeZBesedilom 18"/>
          <p:cNvSpPr txBox="1"/>
          <p:nvPr/>
        </p:nvSpPr>
        <p:spPr>
          <a:xfrm>
            <a:off x="8361608" y="5831110"/>
            <a:ext cx="408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Moški spolni organ</a:t>
            </a:r>
            <a:endParaRPr lang="sl-SI" dirty="0"/>
          </a:p>
        </p:txBody>
      </p:sp>
      <p:cxnSp>
        <p:nvCxnSpPr>
          <p:cNvPr id="21" name="Raven puščični povezovalnik 20"/>
          <p:cNvCxnSpPr/>
          <p:nvPr/>
        </p:nvCxnSpPr>
        <p:spPr>
          <a:xfrm flipH="1" flipV="1">
            <a:off x="8864958" y="2269992"/>
            <a:ext cx="772732" cy="16409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PoljeZBesedilom 21"/>
          <p:cNvSpPr txBox="1"/>
          <p:nvPr/>
        </p:nvSpPr>
        <p:spPr>
          <a:xfrm>
            <a:off x="7948412" y="1910442"/>
            <a:ext cx="1845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SEMENOVOD</a:t>
            </a:r>
            <a:endParaRPr lang="sl-SI" dirty="0"/>
          </a:p>
        </p:txBody>
      </p:sp>
      <p:cxnSp>
        <p:nvCxnSpPr>
          <p:cNvPr id="24" name="Raven puščični povezovalnik 23"/>
          <p:cNvCxnSpPr/>
          <p:nvPr/>
        </p:nvCxnSpPr>
        <p:spPr>
          <a:xfrm flipV="1">
            <a:off x="10253730" y="3582267"/>
            <a:ext cx="601012" cy="10066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PoljeZBesedilom 24"/>
          <p:cNvSpPr txBox="1"/>
          <p:nvPr/>
        </p:nvSpPr>
        <p:spPr>
          <a:xfrm>
            <a:off x="10714146" y="3161111"/>
            <a:ext cx="158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PENIS</a:t>
            </a:r>
            <a:endParaRPr lang="sl-SI" dirty="0"/>
          </a:p>
        </p:txBody>
      </p:sp>
      <p:cxnSp>
        <p:nvCxnSpPr>
          <p:cNvPr id="27" name="Raven puščični povezovalnik 26"/>
          <p:cNvCxnSpPr/>
          <p:nvPr/>
        </p:nvCxnSpPr>
        <p:spPr>
          <a:xfrm flipH="1">
            <a:off x="8361608" y="5002999"/>
            <a:ext cx="1155879" cy="3451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PoljeZBesedilom 27"/>
          <p:cNvSpPr txBox="1"/>
          <p:nvPr/>
        </p:nvSpPr>
        <p:spPr>
          <a:xfrm>
            <a:off x="7629659" y="5237136"/>
            <a:ext cx="1771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MODA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7976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PREBAVILA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78" t="13984" r="23098" b="4919"/>
          <a:stretch/>
        </p:blipFill>
        <p:spPr>
          <a:xfrm>
            <a:off x="5160093" y="667323"/>
            <a:ext cx="6155070" cy="5795494"/>
          </a:xfrm>
          <a:prstGeom prst="rect">
            <a:avLst/>
          </a:prstGeom>
        </p:spPr>
      </p:pic>
      <p:cxnSp>
        <p:nvCxnSpPr>
          <p:cNvPr id="6" name="Raven puščični povezovalnik 5"/>
          <p:cNvCxnSpPr/>
          <p:nvPr/>
        </p:nvCxnSpPr>
        <p:spPr>
          <a:xfrm flipH="1">
            <a:off x="5293217" y="1262130"/>
            <a:ext cx="2936383" cy="428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 flipH="1">
            <a:off x="6954592" y="1690688"/>
            <a:ext cx="1622738" cy="434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/>
          <p:cNvCxnSpPr/>
          <p:nvPr/>
        </p:nvCxnSpPr>
        <p:spPr>
          <a:xfrm flipH="1">
            <a:off x="6542468" y="3860778"/>
            <a:ext cx="15325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 flipV="1">
            <a:off x="8731876" y="3596761"/>
            <a:ext cx="1609859" cy="408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povezovalnik 14"/>
          <p:cNvCxnSpPr/>
          <p:nvPr/>
        </p:nvCxnSpPr>
        <p:spPr>
          <a:xfrm flipH="1">
            <a:off x="7057623" y="4816699"/>
            <a:ext cx="1017431" cy="64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uščični povezovalnik 16"/>
          <p:cNvCxnSpPr/>
          <p:nvPr/>
        </p:nvCxnSpPr>
        <p:spPr>
          <a:xfrm flipV="1">
            <a:off x="9131121" y="4533363"/>
            <a:ext cx="1352282" cy="77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uščični povezovalnik 18"/>
          <p:cNvCxnSpPr/>
          <p:nvPr/>
        </p:nvCxnSpPr>
        <p:spPr>
          <a:xfrm flipV="1">
            <a:off x="8731876" y="5576552"/>
            <a:ext cx="1996225" cy="167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uščični povezovalnik 20"/>
          <p:cNvCxnSpPr/>
          <p:nvPr/>
        </p:nvCxnSpPr>
        <p:spPr>
          <a:xfrm flipH="1" flipV="1">
            <a:off x="7057623" y="6175420"/>
            <a:ext cx="1790164" cy="109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jeZBesedilom 22"/>
          <p:cNvSpPr txBox="1"/>
          <p:nvPr/>
        </p:nvSpPr>
        <p:spPr>
          <a:xfrm>
            <a:off x="3709115" y="1625931"/>
            <a:ext cx="1738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USTNA VOTINA</a:t>
            </a:r>
            <a:endParaRPr lang="sl-SI" dirty="0"/>
          </a:p>
        </p:txBody>
      </p:sp>
      <p:sp>
        <p:nvSpPr>
          <p:cNvPr id="24" name="PoljeZBesedilom 23"/>
          <p:cNvSpPr txBox="1"/>
          <p:nvPr/>
        </p:nvSpPr>
        <p:spPr>
          <a:xfrm>
            <a:off x="5718220" y="2139236"/>
            <a:ext cx="164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POŽIRALNIK</a:t>
            </a:r>
            <a:endParaRPr lang="sl-SI" dirty="0"/>
          </a:p>
        </p:txBody>
      </p:sp>
      <p:sp>
        <p:nvSpPr>
          <p:cNvPr id="25" name="PoljeZBesedilom 24"/>
          <p:cNvSpPr txBox="1"/>
          <p:nvPr/>
        </p:nvSpPr>
        <p:spPr>
          <a:xfrm>
            <a:off x="10348710" y="3406591"/>
            <a:ext cx="1299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ŽLODEC</a:t>
            </a:r>
            <a:endParaRPr lang="sl-SI" dirty="0"/>
          </a:p>
        </p:txBody>
      </p:sp>
      <p:sp>
        <p:nvSpPr>
          <p:cNvPr id="26" name="PoljeZBesedilom 25"/>
          <p:cNvSpPr txBox="1"/>
          <p:nvPr/>
        </p:nvSpPr>
        <p:spPr>
          <a:xfrm>
            <a:off x="5774007" y="3732806"/>
            <a:ext cx="1227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JETRA</a:t>
            </a:r>
            <a:endParaRPr lang="sl-SI" dirty="0"/>
          </a:p>
        </p:txBody>
      </p:sp>
      <p:sp>
        <p:nvSpPr>
          <p:cNvPr id="28" name="PoljeZBesedilom 27"/>
          <p:cNvSpPr txBox="1"/>
          <p:nvPr/>
        </p:nvSpPr>
        <p:spPr>
          <a:xfrm>
            <a:off x="5447763" y="4731218"/>
            <a:ext cx="1609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TANKO ČREVO</a:t>
            </a:r>
            <a:endParaRPr lang="sl-SI" dirty="0"/>
          </a:p>
        </p:txBody>
      </p:sp>
      <p:sp>
        <p:nvSpPr>
          <p:cNvPr id="29" name="PoljeZBesedilom 28"/>
          <p:cNvSpPr txBox="1"/>
          <p:nvPr/>
        </p:nvSpPr>
        <p:spPr>
          <a:xfrm>
            <a:off x="10534918" y="4306905"/>
            <a:ext cx="173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DEBELO ČREVO</a:t>
            </a:r>
            <a:endParaRPr lang="sl-SI" dirty="0"/>
          </a:p>
        </p:txBody>
      </p:sp>
      <p:sp>
        <p:nvSpPr>
          <p:cNvPr id="30" name="PoljeZBesedilom 29"/>
          <p:cNvSpPr txBox="1"/>
          <p:nvPr/>
        </p:nvSpPr>
        <p:spPr>
          <a:xfrm>
            <a:off x="5774007" y="5901967"/>
            <a:ext cx="1365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ZADNJIČNA ODPRTINA</a:t>
            </a:r>
            <a:endParaRPr lang="sl-SI" dirty="0"/>
          </a:p>
        </p:txBody>
      </p:sp>
      <p:sp>
        <p:nvSpPr>
          <p:cNvPr id="31" name="PoljeZBesedilom 30"/>
          <p:cNvSpPr txBox="1"/>
          <p:nvPr/>
        </p:nvSpPr>
        <p:spPr>
          <a:xfrm>
            <a:off x="10745317" y="5314819"/>
            <a:ext cx="1446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* DANKA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38802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DIHALA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639" t="22271" r="19936" b="5215"/>
          <a:stretch/>
        </p:blipFill>
        <p:spPr>
          <a:xfrm>
            <a:off x="5589065" y="1549671"/>
            <a:ext cx="5292743" cy="4456090"/>
          </a:xfrm>
          <a:prstGeom prst="rect">
            <a:avLst/>
          </a:prstGeom>
        </p:spPr>
      </p:pic>
      <p:cxnSp>
        <p:nvCxnSpPr>
          <p:cNvPr id="6" name="Raven puščični povezovalnik 5"/>
          <p:cNvCxnSpPr/>
          <p:nvPr/>
        </p:nvCxnSpPr>
        <p:spPr>
          <a:xfrm flipV="1">
            <a:off x="8306895" y="1278909"/>
            <a:ext cx="1815921" cy="662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jeZBesedilom 6"/>
          <p:cNvSpPr txBox="1"/>
          <p:nvPr/>
        </p:nvSpPr>
        <p:spPr>
          <a:xfrm>
            <a:off x="9268496" y="863000"/>
            <a:ext cx="292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USNA IN NOSNA  VOTLINA</a:t>
            </a:r>
            <a:endParaRPr lang="sl-SI" dirty="0"/>
          </a:p>
        </p:txBody>
      </p:sp>
      <p:cxnSp>
        <p:nvCxnSpPr>
          <p:cNvPr id="9" name="Raven puščični povezovalnik 8"/>
          <p:cNvCxnSpPr/>
          <p:nvPr/>
        </p:nvCxnSpPr>
        <p:spPr>
          <a:xfrm>
            <a:off x="8821370" y="4012363"/>
            <a:ext cx="1908878" cy="546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jeZBesedilom 9"/>
          <p:cNvSpPr txBox="1"/>
          <p:nvPr/>
        </p:nvSpPr>
        <p:spPr>
          <a:xfrm>
            <a:off x="9830154" y="4660914"/>
            <a:ext cx="257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LEVO PLJUČNO KRILO</a:t>
            </a:r>
            <a:endParaRPr lang="sl-SI" dirty="0"/>
          </a:p>
        </p:txBody>
      </p:sp>
      <p:cxnSp>
        <p:nvCxnSpPr>
          <p:cNvPr id="12" name="Raven puščični povezovalnik 11"/>
          <p:cNvCxnSpPr/>
          <p:nvPr/>
        </p:nvCxnSpPr>
        <p:spPr>
          <a:xfrm flipH="1">
            <a:off x="6343330" y="4052073"/>
            <a:ext cx="1442434" cy="463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jeZBesedilom 12"/>
          <p:cNvSpPr txBox="1"/>
          <p:nvPr/>
        </p:nvSpPr>
        <p:spPr>
          <a:xfrm>
            <a:off x="4668894" y="4558595"/>
            <a:ext cx="243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DESNO PLJUČNO KRILO</a:t>
            </a:r>
            <a:endParaRPr lang="sl-SI" dirty="0"/>
          </a:p>
        </p:txBody>
      </p:sp>
      <p:cxnSp>
        <p:nvCxnSpPr>
          <p:cNvPr id="15" name="Raven puščični povezovalnik 14"/>
          <p:cNvCxnSpPr/>
          <p:nvPr/>
        </p:nvCxnSpPr>
        <p:spPr>
          <a:xfrm flipH="1" flipV="1">
            <a:off x="6613301" y="2468784"/>
            <a:ext cx="1687132" cy="579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jeZBesedilom 16"/>
          <p:cNvSpPr txBox="1"/>
          <p:nvPr/>
        </p:nvSpPr>
        <p:spPr>
          <a:xfrm>
            <a:off x="5901831" y="2192693"/>
            <a:ext cx="2086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SAPNIK</a:t>
            </a:r>
            <a:endParaRPr lang="sl-SI" dirty="0"/>
          </a:p>
        </p:txBody>
      </p:sp>
      <p:cxnSp>
        <p:nvCxnSpPr>
          <p:cNvPr id="19" name="Raven puščični povezovalnik 18"/>
          <p:cNvCxnSpPr/>
          <p:nvPr/>
        </p:nvCxnSpPr>
        <p:spPr>
          <a:xfrm flipH="1">
            <a:off x="6414930" y="5285087"/>
            <a:ext cx="1273757" cy="424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jeZBesedilom 19"/>
          <p:cNvSpPr txBox="1"/>
          <p:nvPr/>
        </p:nvSpPr>
        <p:spPr>
          <a:xfrm>
            <a:off x="5872766" y="5744998"/>
            <a:ext cx="1191781" cy="368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PREPONA</a:t>
            </a:r>
            <a:endParaRPr lang="sl-SI" dirty="0"/>
          </a:p>
        </p:txBody>
      </p:sp>
      <p:pic>
        <p:nvPicPr>
          <p:cNvPr id="21" name="Slika 20"/>
          <p:cNvPicPr>
            <a:picLocks noChangeAspect="1"/>
          </p:cNvPicPr>
          <p:nvPr/>
        </p:nvPicPr>
        <p:blipFill rotWithShape="1">
          <a:blip r:embed="rId3"/>
          <a:srcRect l="24402" t="28346" r="50669" b="28065"/>
          <a:stretch/>
        </p:blipFill>
        <p:spPr>
          <a:xfrm>
            <a:off x="143368" y="1801278"/>
            <a:ext cx="4498414" cy="442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33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73" t="28701" r="50857" b="31098"/>
          <a:stretch/>
        </p:blipFill>
        <p:spPr>
          <a:xfrm>
            <a:off x="980663" y="1391477"/>
            <a:ext cx="5565912" cy="4997963"/>
          </a:xfrm>
          <a:prstGeom prst="rect">
            <a:avLst/>
          </a:prstGeom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 TELESU SE PRETAKA KRI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425" y="2873375"/>
            <a:ext cx="4611757" cy="180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05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/>
          <a:srcRect l="49783" t="13509" r="15543" b="5485"/>
          <a:stretch/>
        </p:blipFill>
        <p:spPr>
          <a:xfrm>
            <a:off x="6791506" y="927652"/>
            <a:ext cx="4227443" cy="555266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/>
          <a:srcRect l="24131" t="28009" r="50652" b="35064"/>
          <a:stretch/>
        </p:blipFill>
        <p:spPr>
          <a:xfrm>
            <a:off x="797172" y="1473453"/>
            <a:ext cx="4919470" cy="4050079"/>
          </a:xfrm>
          <a:prstGeom prst="rect">
            <a:avLst/>
          </a:prstGeom>
        </p:spPr>
      </p:pic>
      <p:cxnSp>
        <p:nvCxnSpPr>
          <p:cNvPr id="9" name="Raven puščični povezovalnik 8"/>
          <p:cNvCxnSpPr/>
          <p:nvPr/>
        </p:nvCxnSpPr>
        <p:spPr>
          <a:xfrm>
            <a:off x="8772705" y="4492486"/>
            <a:ext cx="2113722" cy="4638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PoljeZBesedilom 9"/>
          <p:cNvSpPr txBox="1"/>
          <p:nvPr/>
        </p:nvSpPr>
        <p:spPr>
          <a:xfrm>
            <a:off x="10601741" y="4956312"/>
            <a:ext cx="185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DOVODNICA</a:t>
            </a:r>
            <a:endParaRPr lang="sl-SI" dirty="0"/>
          </a:p>
        </p:txBody>
      </p:sp>
      <p:cxnSp>
        <p:nvCxnSpPr>
          <p:cNvPr id="12" name="Raven puščični povezovalnik 11"/>
          <p:cNvCxnSpPr/>
          <p:nvPr/>
        </p:nvCxnSpPr>
        <p:spPr>
          <a:xfrm flipH="1">
            <a:off x="6391216" y="5224437"/>
            <a:ext cx="2159870" cy="4108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PoljeZBesedilom 12"/>
          <p:cNvSpPr txBox="1"/>
          <p:nvPr/>
        </p:nvSpPr>
        <p:spPr>
          <a:xfrm>
            <a:off x="5509475" y="5688451"/>
            <a:ext cx="168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ODVODNICA</a:t>
            </a:r>
            <a:endParaRPr lang="sl-SI" dirty="0"/>
          </a:p>
        </p:txBody>
      </p:sp>
      <p:cxnSp>
        <p:nvCxnSpPr>
          <p:cNvPr id="15" name="Raven puščični povezovalnik 14"/>
          <p:cNvCxnSpPr/>
          <p:nvPr/>
        </p:nvCxnSpPr>
        <p:spPr>
          <a:xfrm flipV="1">
            <a:off x="10358409" y="1392010"/>
            <a:ext cx="486664" cy="15764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PoljeZBesedilom 15"/>
          <p:cNvSpPr txBox="1"/>
          <p:nvPr/>
        </p:nvSpPr>
        <p:spPr>
          <a:xfrm>
            <a:off x="10557850" y="1022678"/>
            <a:ext cx="1470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LASNICE</a:t>
            </a:r>
            <a:endParaRPr lang="sl-SI" dirty="0"/>
          </a:p>
        </p:txBody>
      </p:sp>
      <p:cxnSp>
        <p:nvCxnSpPr>
          <p:cNvPr id="18" name="Raven puščični povezovalnik 17"/>
          <p:cNvCxnSpPr/>
          <p:nvPr/>
        </p:nvCxnSpPr>
        <p:spPr>
          <a:xfrm flipH="1" flipV="1">
            <a:off x="7252373" y="1856368"/>
            <a:ext cx="1298713" cy="19145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PoljeZBesedilom 18"/>
          <p:cNvSpPr txBox="1"/>
          <p:nvPr/>
        </p:nvSpPr>
        <p:spPr>
          <a:xfrm>
            <a:off x="6889251" y="1473453"/>
            <a:ext cx="1710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SRCE</a:t>
            </a:r>
            <a:endParaRPr lang="sl-SI" dirty="0"/>
          </a:p>
        </p:txBody>
      </p:sp>
      <p:sp>
        <p:nvSpPr>
          <p:cNvPr id="20" name="Naslov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1434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0977" t="16216" r="38043" b="9351"/>
          <a:stretch/>
        </p:blipFill>
        <p:spPr>
          <a:xfrm>
            <a:off x="3260035" y="702364"/>
            <a:ext cx="5526156" cy="56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63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5134" y="313588"/>
            <a:ext cx="12006866" cy="837071"/>
          </a:xfrm>
        </p:spPr>
        <p:txBody>
          <a:bodyPr>
            <a:normAutofit/>
          </a:bodyPr>
          <a:lstStyle/>
          <a:p>
            <a:r>
              <a:rPr lang="sl-SI" sz="2000" dirty="0">
                <a:latin typeface="+mn-lt"/>
                <a:ea typeface="+mn-ea"/>
                <a:cs typeface="+mn-cs"/>
              </a:rPr>
              <a:t>Kri gre med kroženjem po telesu tudi skozi </a:t>
            </a:r>
            <a:r>
              <a:rPr lang="sl-SI" sz="2000" dirty="0" smtClean="0">
                <a:latin typeface="+mn-lt"/>
                <a:ea typeface="+mn-ea"/>
                <a:cs typeface="+mn-cs"/>
              </a:rPr>
              <a:t>ledvice</a:t>
            </a:r>
            <a:r>
              <a:rPr lang="sl-SI" sz="2000" dirty="0">
                <a:latin typeface="+mn-lt"/>
                <a:ea typeface="+mn-ea"/>
                <a:cs typeface="+mn-cs"/>
              </a:rPr>
              <a:t>, kjer se </a:t>
            </a:r>
            <a:r>
              <a:rPr lang="sl-SI" sz="2000" dirty="0" smtClean="0">
                <a:latin typeface="+mn-lt"/>
                <a:ea typeface="+mn-ea"/>
                <a:cs typeface="+mn-cs"/>
              </a:rPr>
              <a:t>prečisti. Odpadne snovi izločimo skupaj z odvečno vodo.</a:t>
            </a:r>
            <a:endParaRPr lang="sl-SI" sz="20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135" t="13392" r="27591" b="7880"/>
          <a:stretch/>
        </p:blipFill>
        <p:spPr>
          <a:xfrm>
            <a:off x="3631841" y="1169574"/>
            <a:ext cx="4494728" cy="5337488"/>
          </a:xfrm>
          <a:prstGeom prst="rect">
            <a:avLst/>
          </a:prstGeom>
        </p:spPr>
      </p:pic>
      <p:cxnSp>
        <p:nvCxnSpPr>
          <p:cNvPr id="6" name="Raven puščični povezovalnik 5"/>
          <p:cNvCxnSpPr/>
          <p:nvPr/>
        </p:nvCxnSpPr>
        <p:spPr>
          <a:xfrm flipV="1">
            <a:off x="6697014" y="2820473"/>
            <a:ext cx="2524259" cy="38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jeZBesedilom 6"/>
          <p:cNvSpPr txBox="1"/>
          <p:nvPr/>
        </p:nvSpPr>
        <p:spPr>
          <a:xfrm>
            <a:off x="9375820" y="2655125"/>
            <a:ext cx="252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LEDVICA</a:t>
            </a:r>
            <a:endParaRPr lang="sl-SI" dirty="0"/>
          </a:p>
        </p:txBody>
      </p:sp>
      <p:cxnSp>
        <p:nvCxnSpPr>
          <p:cNvPr id="9" name="Raven puščični povezovalnik 8"/>
          <p:cNvCxnSpPr/>
          <p:nvPr/>
        </p:nvCxnSpPr>
        <p:spPr>
          <a:xfrm>
            <a:off x="5879205" y="5499279"/>
            <a:ext cx="2247364" cy="167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jeZBesedilom 9"/>
          <p:cNvSpPr txBox="1"/>
          <p:nvPr/>
        </p:nvSpPr>
        <p:spPr>
          <a:xfrm>
            <a:off x="8126569" y="5482038"/>
            <a:ext cx="141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MEHUR</a:t>
            </a:r>
            <a:endParaRPr lang="sl-SI" dirty="0"/>
          </a:p>
        </p:txBody>
      </p:sp>
      <p:cxnSp>
        <p:nvCxnSpPr>
          <p:cNvPr id="12" name="Raven puščični povezovalnik 11"/>
          <p:cNvCxnSpPr/>
          <p:nvPr/>
        </p:nvCxnSpPr>
        <p:spPr>
          <a:xfrm flipH="1" flipV="1">
            <a:off x="3168203" y="5834130"/>
            <a:ext cx="2711002" cy="412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jeZBesedilom 12"/>
          <p:cNvSpPr txBox="1"/>
          <p:nvPr/>
        </p:nvSpPr>
        <p:spPr>
          <a:xfrm>
            <a:off x="2186188" y="5464798"/>
            <a:ext cx="171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* SEČNICA</a:t>
            </a:r>
            <a:endParaRPr lang="sl-SI" dirty="0"/>
          </a:p>
        </p:txBody>
      </p:sp>
      <p:cxnSp>
        <p:nvCxnSpPr>
          <p:cNvPr id="15" name="Raven puščični povezovalnik 14"/>
          <p:cNvCxnSpPr/>
          <p:nvPr/>
        </p:nvCxnSpPr>
        <p:spPr>
          <a:xfrm flipH="1" flipV="1">
            <a:off x="3631841" y="3618963"/>
            <a:ext cx="1777286" cy="206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jeZBesedilom 15"/>
          <p:cNvSpPr txBox="1"/>
          <p:nvPr/>
        </p:nvSpPr>
        <p:spPr>
          <a:xfrm>
            <a:off x="2691684" y="3206839"/>
            <a:ext cx="1606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SEČEVOD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00209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3871" y="300731"/>
            <a:ext cx="10515600" cy="1325563"/>
          </a:xfrm>
        </p:spPr>
        <p:txBody>
          <a:bodyPr/>
          <a:lstStyle/>
          <a:p>
            <a:pPr algn="ctr"/>
            <a:r>
              <a:rPr lang="sl-SI" dirty="0" smtClean="0"/>
              <a:t>LJUDJE SE RODIMO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51776" y="5908999"/>
            <a:ext cx="10830058" cy="6627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dirty="0" smtClean="0"/>
              <a:t>Moške spolne celice so semenčica. Nastanejo v modih. Ženske spolne celice so jajčeca. Nastanejo v jajčnikih. Običajno le en spermij oplodi zrelo jajčno celico.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9331" t="13503" r="19718" b="23797"/>
          <a:stretch/>
        </p:blipFill>
        <p:spPr>
          <a:xfrm>
            <a:off x="2687393" y="2095170"/>
            <a:ext cx="6117465" cy="3538135"/>
          </a:xfrm>
          <a:prstGeom prst="rect">
            <a:avLst/>
          </a:prstGeom>
        </p:spPr>
      </p:pic>
      <p:cxnSp>
        <p:nvCxnSpPr>
          <p:cNvPr id="6" name="Raven puščični povezovalnik 5"/>
          <p:cNvCxnSpPr/>
          <p:nvPr/>
        </p:nvCxnSpPr>
        <p:spPr>
          <a:xfrm>
            <a:off x="5692462" y="3760631"/>
            <a:ext cx="3400023" cy="197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PoljeZBesedilom 6"/>
          <p:cNvSpPr txBox="1"/>
          <p:nvPr/>
        </p:nvSpPr>
        <p:spPr>
          <a:xfrm>
            <a:off x="8804858" y="3993326"/>
            <a:ext cx="1854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SEMENČECE</a:t>
            </a:r>
            <a:endParaRPr lang="sl-SI" dirty="0"/>
          </a:p>
        </p:txBody>
      </p:sp>
      <p:cxnSp>
        <p:nvCxnSpPr>
          <p:cNvPr id="9" name="Raven puščični povezovalnik 8"/>
          <p:cNvCxnSpPr/>
          <p:nvPr/>
        </p:nvCxnSpPr>
        <p:spPr>
          <a:xfrm flipV="1">
            <a:off x="7006107" y="1690688"/>
            <a:ext cx="1798751" cy="8058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PoljeZBesedilom 10"/>
          <p:cNvSpPr txBox="1"/>
          <p:nvPr/>
        </p:nvSpPr>
        <p:spPr>
          <a:xfrm>
            <a:off x="8804858" y="1338931"/>
            <a:ext cx="1004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JAJČECE</a:t>
            </a:r>
            <a:endParaRPr lang="sl-SI" dirty="0"/>
          </a:p>
        </p:txBody>
      </p:sp>
      <p:sp>
        <p:nvSpPr>
          <p:cNvPr id="13" name="Desni zaviti oklepaj 12"/>
          <p:cNvSpPr/>
          <p:nvPr/>
        </p:nvSpPr>
        <p:spPr>
          <a:xfrm>
            <a:off x="10315977" y="1626294"/>
            <a:ext cx="343439" cy="3997343"/>
          </a:xfrm>
          <a:prstGeom prst="rightBrace">
            <a:avLst>
              <a:gd name="adj1" fmla="val 347973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oljeZBesedilom 13"/>
          <p:cNvSpPr txBox="1"/>
          <p:nvPr/>
        </p:nvSpPr>
        <p:spPr>
          <a:xfrm>
            <a:off x="10899821" y="3467533"/>
            <a:ext cx="129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OPLODITEV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40119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804" t="19409" r="23116" b="22251"/>
          <a:stretch/>
        </p:blipFill>
        <p:spPr>
          <a:xfrm>
            <a:off x="605307" y="573110"/>
            <a:ext cx="4795771" cy="285589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605307" y="3636985"/>
            <a:ext cx="5370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Plod se razvija v maternici 9 mesecev. Po rojstvu je novorojenec še več let odvisen od mame.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l="22394" t="20268" r="37782" b="19609"/>
          <a:stretch/>
        </p:blipFill>
        <p:spPr>
          <a:xfrm>
            <a:off x="7334538" y="1859702"/>
            <a:ext cx="3483714" cy="2956998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6662670" y="5231819"/>
            <a:ext cx="5370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Po puberteti so vsi mladostniki odrasle osebe.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34048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140</Words>
  <Application>Microsoft Office PowerPoint</Application>
  <PresentationFormat>Širokozaslonsko</PresentationFormat>
  <Paragraphs>42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Officeova tema</vt:lpstr>
      <vt:lpstr>ČLOVEŠKO TELO</vt:lpstr>
      <vt:lpstr>PREBAVILA</vt:lpstr>
      <vt:lpstr>DIHALA</vt:lpstr>
      <vt:lpstr>PO TELESU SE PRETAKA KRI</vt:lpstr>
      <vt:lpstr>PowerPointova predstavitev</vt:lpstr>
      <vt:lpstr>PowerPointova predstavitev</vt:lpstr>
      <vt:lpstr>Kri gre med kroženjem po telesu tudi skozi ledvice, kjer se prečisti. Odpadne snovi izločimo skupaj z odvečno vodo.</vt:lpstr>
      <vt:lpstr>LJUDJE SE RODIMO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Živa</dc:creator>
  <cp:lastModifiedBy>osrj</cp:lastModifiedBy>
  <cp:revision>27</cp:revision>
  <dcterms:created xsi:type="dcterms:W3CDTF">2020-11-13T16:04:12Z</dcterms:created>
  <dcterms:modified xsi:type="dcterms:W3CDTF">2020-11-27T12:06:09Z</dcterms:modified>
</cp:coreProperties>
</file>