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9" r:id="rId2"/>
    <p:sldId id="263" r:id="rId3"/>
    <p:sldId id="306" r:id="rId4"/>
    <p:sldId id="292" r:id="rId5"/>
    <p:sldId id="294" r:id="rId6"/>
    <p:sldId id="304" r:id="rId7"/>
    <p:sldId id="293" r:id="rId8"/>
    <p:sldId id="261" r:id="rId9"/>
    <p:sldId id="296" r:id="rId10"/>
  </p:sldIdLst>
  <p:sldSz cx="9144000" cy="6858000" type="screen4x3"/>
  <p:notesSz cx="6858000" cy="91440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log 2 – poudarek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3636" autoAdjust="0"/>
  </p:normalViewPr>
  <p:slideViewPr>
    <p:cSldViewPr>
      <p:cViewPr varScale="1">
        <p:scale>
          <a:sx n="82" d="100"/>
          <a:sy n="82" d="100"/>
        </p:scale>
        <p:origin x="1474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glav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Ograda datum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5A229F-515D-42AE-A6D6-802C281403AA}" type="datetimeFigureOut">
              <a:rPr lang="en-US" smtClean="0"/>
              <a:t>11/13/2020</a:t>
            </a:fld>
            <a:endParaRPr lang="en-US"/>
          </a:p>
        </p:txBody>
      </p:sp>
      <p:sp>
        <p:nvSpPr>
          <p:cNvPr id="4" name="Ograda stranske slik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Ograda opomb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3CA1CF-CC88-417D-92AE-8268A05A98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26385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l-SI" smtClean="0"/>
              <a:t>Uredite slog naslova matrice</a:t>
            </a:r>
            <a:endParaRPr lang="en-US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l-SI" smtClean="0"/>
              <a:t>Uredite slog podnaslova matrice</a:t>
            </a:r>
            <a:endParaRPr lang="en-US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BB56C-7CC1-453D-8030-60914AD66A74}" type="datetimeFigureOut">
              <a:rPr lang="en-US" smtClean="0"/>
              <a:t>11/13/2020</a:t>
            </a:fld>
            <a:endParaRPr lang="en-US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A3AA3-6B70-4D56-B594-749F569C13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15091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en-US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BB56C-7CC1-453D-8030-60914AD66A74}" type="datetimeFigureOut">
              <a:rPr lang="en-US" smtClean="0"/>
              <a:t>11/13/2020</a:t>
            </a:fld>
            <a:endParaRPr lang="en-US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A3AA3-6B70-4D56-B594-749F569C13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60003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l-SI" smtClean="0"/>
              <a:t>Uredite slog naslova matrice</a:t>
            </a:r>
            <a:endParaRPr lang="en-US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BB56C-7CC1-453D-8030-60914AD66A74}" type="datetimeFigureOut">
              <a:rPr lang="en-US" smtClean="0"/>
              <a:t>11/13/2020</a:t>
            </a:fld>
            <a:endParaRPr lang="en-US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A3AA3-6B70-4D56-B594-749F569C13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14842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en-US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BB56C-7CC1-453D-8030-60914AD66A74}" type="datetimeFigureOut">
              <a:rPr lang="en-US" smtClean="0"/>
              <a:t>11/13/2020</a:t>
            </a:fld>
            <a:endParaRPr lang="en-US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A3AA3-6B70-4D56-B594-749F569C13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08932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l-SI" smtClean="0"/>
              <a:t>Uredite slog naslova matrice</a:t>
            </a:r>
            <a:endParaRPr lang="en-US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BB56C-7CC1-453D-8030-60914AD66A74}" type="datetimeFigureOut">
              <a:rPr lang="en-US" smtClean="0"/>
              <a:t>11/13/2020</a:t>
            </a:fld>
            <a:endParaRPr lang="en-US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A3AA3-6B70-4D56-B594-749F569C13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34967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en-US"/>
          </a:p>
        </p:txBody>
      </p:sp>
      <p:sp>
        <p:nvSpPr>
          <p:cNvPr id="3" name="Ograda vsebin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/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/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BB56C-7CC1-453D-8030-60914AD66A74}" type="datetimeFigureOut">
              <a:rPr lang="en-US" smtClean="0"/>
              <a:t>11/13/2020</a:t>
            </a:fld>
            <a:endParaRPr lang="en-US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A3AA3-6B70-4D56-B594-749F569C13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21171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l-SI" smtClean="0"/>
              <a:t>Uredite slog naslova matrice</a:t>
            </a:r>
            <a:endParaRPr lang="en-US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/>
          </a:p>
        </p:txBody>
      </p:sp>
      <p:sp>
        <p:nvSpPr>
          <p:cNvPr id="5" name="Ograda besedil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6" name="Ograda vsebin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/>
          </a:p>
        </p:txBody>
      </p:sp>
      <p:sp>
        <p:nvSpPr>
          <p:cNvPr id="7" name="Ograda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BB56C-7CC1-453D-8030-60914AD66A74}" type="datetimeFigureOut">
              <a:rPr lang="en-US" smtClean="0"/>
              <a:t>11/13/2020</a:t>
            </a:fld>
            <a:endParaRPr lang="en-US"/>
          </a:p>
        </p:txBody>
      </p:sp>
      <p:sp>
        <p:nvSpPr>
          <p:cNvPr id="8" name="Ograda no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Ograda številke diapoz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A3AA3-6B70-4D56-B594-749F569C13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3804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en-US"/>
          </a:p>
        </p:txBody>
      </p:sp>
      <p:sp>
        <p:nvSpPr>
          <p:cNvPr id="3" name="Ograda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BB56C-7CC1-453D-8030-60914AD66A74}" type="datetimeFigureOut">
              <a:rPr lang="en-US" smtClean="0"/>
              <a:t>11/13/2020</a:t>
            </a:fld>
            <a:endParaRPr lang="en-US"/>
          </a:p>
        </p:txBody>
      </p:sp>
      <p:sp>
        <p:nvSpPr>
          <p:cNvPr id="4" name="Ograda no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Ograda številke diapoz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A3AA3-6B70-4D56-B594-749F569C13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67145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BB56C-7CC1-453D-8030-60914AD66A74}" type="datetimeFigureOut">
              <a:rPr lang="en-US" smtClean="0"/>
              <a:t>11/13/2020</a:t>
            </a:fld>
            <a:endParaRPr lang="en-US"/>
          </a:p>
        </p:txBody>
      </p:sp>
      <p:sp>
        <p:nvSpPr>
          <p:cNvPr id="3" name="Ograda no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A3AA3-6B70-4D56-B594-749F569C13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28242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 smtClean="0"/>
              <a:t>Uredite slog naslova matrice</a:t>
            </a:r>
            <a:endParaRPr lang="en-US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BB56C-7CC1-453D-8030-60914AD66A74}" type="datetimeFigureOut">
              <a:rPr lang="en-US" smtClean="0"/>
              <a:t>11/13/2020</a:t>
            </a:fld>
            <a:endParaRPr lang="en-US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A3AA3-6B70-4D56-B594-749F569C13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59978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 smtClean="0"/>
              <a:t>Uredite slog naslova matrice</a:t>
            </a:r>
            <a:endParaRPr lang="en-US"/>
          </a:p>
        </p:txBody>
      </p:sp>
      <p:sp>
        <p:nvSpPr>
          <p:cNvPr id="3" name="Ograda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BB56C-7CC1-453D-8030-60914AD66A74}" type="datetimeFigureOut">
              <a:rPr lang="en-US" smtClean="0"/>
              <a:t>11/13/2020</a:t>
            </a:fld>
            <a:endParaRPr lang="en-US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A3AA3-6B70-4D56-B594-749F569C13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9695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34000"/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naslova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l-SI" smtClean="0"/>
              <a:t>Uredite slog naslova matrice</a:t>
            </a:r>
            <a:endParaRPr lang="en-US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1BB56C-7CC1-453D-8030-60914AD66A74}" type="datetimeFigureOut">
              <a:rPr lang="en-US" smtClean="0"/>
              <a:t>11/13/2020</a:t>
            </a:fld>
            <a:endParaRPr lang="en-US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4A3AA3-6B70-4D56-B594-749F569C13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48396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tRLFP6Nd3Os" TargetMode="External"/><Relationship Id="rId2" Type="http://schemas.openxmlformats.org/officeDocument/2006/relationships/hyperlink" Target="https://www.youtube.com/watch?v=XSirR_yldSE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eucbeniki.sio.si/nit5/1337/index7.html" TargetMode="Externa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Watercolor Powerpoint Template at GetDrawings | Free downloa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" y="0"/>
            <a:ext cx="9179241" cy="68844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97666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sl-SI" dirty="0" smtClean="0">
                <a:latin typeface="Century Gothic" panose="020B0502020202020204" pitchFamily="34" charset="0"/>
              </a:rPr>
              <a:t>Dragi učenci!</a:t>
            </a:r>
          </a:p>
          <a:p>
            <a:pPr marL="0" indent="0" algn="ctr">
              <a:buNone/>
            </a:pPr>
            <a:endParaRPr lang="sl-SI" dirty="0" smtClean="0">
              <a:latin typeface="Century Gothic" panose="020B0502020202020204" pitchFamily="34" charset="0"/>
            </a:endParaRPr>
          </a:p>
          <a:p>
            <a:pPr marL="0" indent="0" algn="ctr">
              <a:buNone/>
            </a:pPr>
            <a:r>
              <a:rPr lang="sl-SI" dirty="0" smtClean="0">
                <a:latin typeface="Century Gothic" panose="020B0502020202020204" pitchFamily="34" charset="0"/>
              </a:rPr>
              <a:t>V tem tednu bomo pri </a:t>
            </a:r>
            <a:r>
              <a:rPr lang="sl-SI" b="1" dirty="0" smtClean="0">
                <a:latin typeface="Century Gothic" panose="020B0502020202020204" pitchFamily="34" charset="0"/>
              </a:rPr>
              <a:t>SLOVENŠČINI</a:t>
            </a:r>
            <a:r>
              <a:rPr lang="sl-SI" dirty="0" smtClean="0">
                <a:latin typeface="Century Gothic" panose="020B0502020202020204" pitchFamily="34" charset="0"/>
              </a:rPr>
              <a:t>:</a:t>
            </a:r>
          </a:p>
          <a:p>
            <a:pPr marL="0" indent="0" algn="ctr">
              <a:buNone/>
            </a:pPr>
            <a:endParaRPr lang="sl-SI" dirty="0" smtClean="0">
              <a:latin typeface="Century Gothic" panose="020B0502020202020204" pitchFamily="34" charset="0"/>
            </a:endParaRPr>
          </a:p>
          <a:p>
            <a:pPr>
              <a:buFontTx/>
              <a:buChar char="-"/>
            </a:pPr>
            <a:r>
              <a:rPr lang="sl-SI" b="1" dirty="0">
                <a:solidFill>
                  <a:schemeClr val="tx2"/>
                </a:solidFill>
                <a:latin typeface="Century Gothic" panose="020B0502020202020204" pitchFamily="34" charset="0"/>
              </a:rPr>
              <a:t>s</a:t>
            </a:r>
            <a:r>
              <a:rPr lang="sl-SI" b="1" dirty="0" smtClean="0">
                <a:solidFill>
                  <a:schemeClr val="tx2"/>
                </a:solidFill>
                <a:latin typeface="Century Gothic" panose="020B0502020202020204" pitchFamily="34" charset="0"/>
              </a:rPr>
              <a:t>poznali VREMENSKO NAPOVED,</a:t>
            </a:r>
            <a:endParaRPr lang="sl-SI" dirty="0" smtClean="0">
              <a:latin typeface="Century Gothic" panose="020B0502020202020204" pitchFamily="34" charset="0"/>
            </a:endParaRPr>
          </a:p>
          <a:p>
            <a:pPr>
              <a:buFontTx/>
              <a:buChar char="-"/>
            </a:pPr>
            <a:r>
              <a:rPr lang="sl-SI" b="1" dirty="0" smtClean="0">
                <a:solidFill>
                  <a:schemeClr val="tx2"/>
                </a:solidFill>
                <a:latin typeface="Century Gothic" panose="020B0502020202020204" pitchFamily="34" charset="0"/>
              </a:rPr>
              <a:t>spoznali vremenske karte, znake </a:t>
            </a:r>
            <a:r>
              <a:rPr lang="sl-SI" dirty="0" smtClean="0">
                <a:latin typeface="Century Gothic" panose="020B0502020202020204" pitchFamily="34" charset="0"/>
              </a:rPr>
              <a:t>in</a:t>
            </a:r>
            <a:r>
              <a:rPr lang="sl-SI" b="1" dirty="0" smtClean="0">
                <a:solidFill>
                  <a:schemeClr val="tx2"/>
                </a:solidFill>
                <a:latin typeface="Century Gothic" panose="020B0502020202020204" pitchFamily="34" charset="0"/>
              </a:rPr>
              <a:t> </a:t>
            </a:r>
          </a:p>
          <a:p>
            <a:pPr>
              <a:buFontTx/>
              <a:buChar char="-"/>
            </a:pPr>
            <a:r>
              <a:rPr lang="sl-SI" b="1" dirty="0">
                <a:solidFill>
                  <a:schemeClr val="tx2"/>
                </a:solidFill>
                <a:latin typeface="Century Gothic" panose="020B0502020202020204" pitchFamily="34" charset="0"/>
              </a:rPr>
              <a:t>n</a:t>
            </a:r>
            <a:r>
              <a:rPr lang="sl-SI" b="1" dirty="0" smtClean="0">
                <a:solidFill>
                  <a:schemeClr val="tx2"/>
                </a:solidFill>
                <a:latin typeface="Century Gothic" panose="020B0502020202020204" pitchFamily="34" charset="0"/>
              </a:rPr>
              <a:t>apovedovali vreme. </a:t>
            </a:r>
            <a:r>
              <a:rPr lang="sl-SI" b="1" dirty="0" smtClean="0">
                <a:solidFill>
                  <a:schemeClr val="tx2"/>
                </a:solidFill>
                <a:latin typeface="Century Gothic" panose="020B0502020202020204" pitchFamily="34" charset="0"/>
                <a:sym typeface="Wingdings" panose="05000000000000000000" pitchFamily="2" charset="2"/>
              </a:rPr>
              <a:t></a:t>
            </a:r>
            <a:endParaRPr lang="sl-SI" b="1" dirty="0" smtClean="0">
              <a:solidFill>
                <a:schemeClr val="tx2"/>
              </a:solidFill>
              <a:latin typeface="Century Gothic" panose="020B0502020202020204" pitchFamily="34" charset="0"/>
            </a:endParaRPr>
          </a:p>
          <a:p>
            <a:pPr marL="0" indent="0" algn="ctr">
              <a:buNone/>
            </a:pPr>
            <a:r>
              <a:rPr lang="sl-SI" dirty="0" smtClean="0">
                <a:latin typeface="Century Gothic" panose="020B0502020202020204" pitchFamily="34" charset="0"/>
              </a:rPr>
              <a:t> </a:t>
            </a:r>
            <a:endParaRPr lang="sl-SI" dirty="0">
              <a:latin typeface="Century Gothic" panose="020B0502020202020204" pitchFamily="34" charset="0"/>
            </a:endParaRPr>
          </a:p>
          <a:p>
            <a:pPr marL="0" indent="0" algn="ctr">
              <a:buNone/>
            </a:pPr>
            <a:r>
              <a:rPr lang="sl-SI" dirty="0" smtClean="0">
                <a:latin typeface="Century Gothic" panose="020B0502020202020204" pitchFamily="34" charset="0"/>
              </a:rPr>
              <a:t>Pa začnimo…</a:t>
            </a:r>
          </a:p>
          <a:p>
            <a:pPr marL="0" indent="0" algn="ctr">
              <a:buNone/>
            </a:pPr>
            <a:endParaRPr lang="sl-SI" dirty="0" smtClean="0">
              <a:latin typeface="Century Gothic" panose="020B0502020202020204" pitchFamily="34" charset="0"/>
            </a:endParaRPr>
          </a:p>
          <a:p>
            <a:pPr marL="0" indent="0" algn="ctr">
              <a:buNone/>
            </a:pPr>
            <a:endParaRPr lang="sl-SI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39473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sl-SI" sz="3100" b="1" dirty="0" smtClean="0">
                <a:solidFill>
                  <a:srgbClr val="7030A0"/>
                </a:solidFill>
                <a:latin typeface="Century Gothic" panose="020B0502020202020204" pitchFamily="34" charset="0"/>
              </a:rPr>
              <a:t>VREMENSKA NAPOVED</a:t>
            </a:r>
            <a:endParaRPr lang="en-US" sz="3100" b="1" dirty="0">
              <a:solidFill>
                <a:srgbClr val="7030A0"/>
              </a:solidFill>
              <a:latin typeface="Century Gothic" panose="020B0502020202020204" pitchFamily="34" charset="0"/>
            </a:endParaRPr>
          </a:p>
        </p:txBody>
      </p:sp>
      <p:sp>
        <p:nvSpPr>
          <p:cNvPr id="4" name="PoljeZBesedilom 3"/>
          <p:cNvSpPr txBox="1"/>
          <p:nvPr/>
        </p:nvSpPr>
        <p:spPr>
          <a:xfrm>
            <a:off x="515878" y="1248183"/>
            <a:ext cx="82809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b="1" dirty="0" smtClean="0">
                <a:latin typeface="Century Gothic" panose="020B0502020202020204" pitchFamily="34" charset="0"/>
              </a:rPr>
              <a:t>VREMENSKA NAPOVED JE </a:t>
            </a:r>
            <a:r>
              <a:rPr lang="sl-SI" b="1" dirty="0" smtClean="0">
                <a:solidFill>
                  <a:srgbClr val="00B050"/>
                </a:solidFill>
                <a:latin typeface="Century Gothic" panose="020B0502020202020204" pitchFamily="34" charset="0"/>
              </a:rPr>
              <a:t>JAVNO OBVESTILO</a:t>
            </a:r>
            <a:r>
              <a:rPr lang="sl-SI" b="1" dirty="0" smtClean="0">
                <a:latin typeface="Century Gothic" panose="020B0502020202020204" pitchFamily="34" charset="0"/>
              </a:rPr>
              <a:t>, S KATERIM </a:t>
            </a:r>
            <a:r>
              <a:rPr lang="sl-SI" b="1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VREMENOSLOVEC OBVESTI JAVNOST O VREMENU V PRIHODNJIH DNEH. </a:t>
            </a:r>
          </a:p>
        </p:txBody>
      </p:sp>
      <p:sp>
        <p:nvSpPr>
          <p:cNvPr id="8" name="PoljeZBesedilom 7"/>
          <p:cNvSpPr txBox="1"/>
          <p:nvPr/>
        </p:nvSpPr>
        <p:spPr>
          <a:xfrm>
            <a:off x="179512" y="5949280"/>
            <a:ext cx="85072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l-SI" b="1" dirty="0" smtClean="0">
                <a:solidFill>
                  <a:srgbClr val="00B050"/>
                </a:solidFill>
                <a:latin typeface="Century Gothic" panose="020B0502020202020204" pitchFamily="34" charset="0"/>
              </a:rPr>
              <a:t>Če </a:t>
            </a:r>
            <a:r>
              <a:rPr lang="sl-SI" b="1" dirty="0">
                <a:solidFill>
                  <a:srgbClr val="00B050"/>
                </a:solidFill>
                <a:latin typeface="Century Gothic" panose="020B0502020202020204" pitchFamily="34" charset="0"/>
              </a:rPr>
              <a:t>je obvestilo namenjeno </a:t>
            </a:r>
            <a:r>
              <a:rPr lang="sl-SI" b="1" dirty="0" smtClean="0">
                <a:solidFill>
                  <a:srgbClr val="00B050"/>
                </a:solidFill>
                <a:latin typeface="Century Gothic" panose="020B0502020202020204" pitchFamily="34" charset="0"/>
              </a:rPr>
              <a:t>vsem ljudem, </a:t>
            </a:r>
            <a:r>
              <a:rPr lang="sl-SI" b="1" dirty="0">
                <a:solidFill>
                  <a:srgbClr val="00B050"/>
                </a:solidFill>
                <a:latin typeface="Century Gothic" panose="020B0502020202020204" pitchFamily="34" charset="0"/>
              </a:rPr>
              <a:t>rečemo, da je </a:t>
            </a:r>
            <a:endParaRPr lang="sl-SI" b="1" dirty="0" smtClean="0">
              <a:solidFill>
                <a:srgbClr val="00B050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sl-SI" b="1" dirty="0" smtClean="0">
                <a:solidFill>
                  <a:srgbClr val="00B050"/>
                </a:solidFill>
                <a:latin typeface="Century Gothic" panose="020B0502020202020204" pitchFamily="34" charset="0"/>
              </a:rPr>
              <a:t>OBVESTILO JAVNO. </a:t>
            </a:r>
            <a:endParaRPr lang="sl-SI" b="1" dirty="0">
              <a:solidFill>
                <a:srgbClr val="00B050"/>
              </a:solidFill>
              <a:latin typeface="Century Gothic" panose="020B0502020202020204" pitchFamily="34" charset="0"/>
            </a:endParaRPr>
          </a:p>
        </p:txBody>
      </p:sp>
      <p:sp>
        <p:nvSpPr>
          <p:cNvPr id="13" name="PoljeZBesedilom 12"/>
          <p:cNvSpPr txBox="1"/>
          <p:nvPr/>
        </p:nvSpPr>
        <p:spPr>
          <a:xfrm>
            <a:off x="515878" y="4207644"/>
            <a:ext cx="8573211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b="1" dirty="0" smtClean="0">
                <a:solidFill>
                  <a:schemeClr val="accent4">
                    <a:lumMod val="75000"/>
                  </a:schemeClr>
                </a:solidFill>
                <a:latin typeface="Century Gothic" panose="020B0502020202020204" pitchFamily="34" charset="0"/>
              </a:rPr>
              <a:t>VREMENOSLOVEC</a:t>
            </a:r>
            <a:r>
              <a:rPr lang="sl-SI" b="1" dirty="0">
                <a:solidFill>
                  <a:schemeClr val="accent4">
                    <a:lumMod val="75000"/>
                  </a:schemeClr>
                </a:solidFill>
                <a:latin typeface="Century Gothic" panose="020B0502020202020204" pitchFamily="34" charset="0"/>
              </a:rPr>
              <a:t> </a:t>
            </a:r>
            <a:r>
              <a:rPr lang="sl-SI" b="1" dirty="0" smtClean="0">
                <a:solidFill>
                  <a:schemeClr val="accent4">
                    <a:lumMod val="75000"/>
                  </a:schemeClr>
                </a:solidFill>
                <a:latin typeface="Century Gothic" panose="020B0502020202020204" pitchFamily="34" charset="0"/>
              </a:rPr>
              <a:t>je oseba, ki napoveduje vreme.</a:t>
            </a:r>
          </a:p>
          <a:p>
            <a:endParaRPr lang="sl-SI" b="1" dirty="0">
              <a:solidFill>
                <a:schemeClr val="accent4">
                  <a:lumMod val="75000"/>
                </a:schemeClr>
              </a:solidFill>
              <a:latin typeface="Century Gothic" panose="020B0502020202020204" pitchFamily="34" charset="0"/>
            </a:endParaRPr>
          </a:p>
          <a:p>
            <a:r>
              <a:rPr lang="sl-SI" b="1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Vreme se napove s </a:t>
            </a:r>
            <a:r>
              <a:rPr lang="sl-SI" b="1" dirty="0">
                <a:solidFill>
                  <a:srgbClr val="FF0000"/>
                </a:solidFill>
                <a:latin typeface="Century Gothic" panose="020B0502020202020204" pitchFamily="34" charset="0"/>
              </a:rPr>
              <a:t>pomočjo VREMENSKE KARTE</a:t>
            </a:r>
            <a:r>
              <a:rPr lang="sl-SI" b="1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.</a:t>
            </a:r>
          </a:p>
          <a:p>
            <a:endParaRPr lang="sl-SI" b="1" dirty="0" smtClean="0">
              <a:solidFill>
                <a:srgbClr val="FF0000"/>
              </a:solidFill>
              <a:latin typeface="Century Gothic" panose="020B0502020202020204" pitchFamily="34" charset="0"/>
            </a:endParaRPr>
          </a:p>
          <a:p>
            <a:r>
              <a:rPr lang="sl-SI" b="1" dirty="0" smtClean="0">
                <a:solidFill>
                  <a:schemeClr val="accent4">
                    <a:lumMod val="75000"/>
                  </a:schemeClr>
                </a:solidFill>
                <a:latin typeface="Century Gothic" panose="020B0502020202020204" pitchFamily="34" charset="0"/>
              </a:rPr>
              <a:t>Vremenska napoved je </a:t>
            </a:r>
            <a:r>
              <a:rPr lang="sl-SI" b="1" dirty="0">
                <a:solidFill>
                  <a:schemeClr val="accent4">
                    <a:lumMod val="75000"/>
                  </a:schemeClr>
                </a:solidFill>
                <a:latin typeface="Century Gothic" panose="020B0502020202020204" pitchFamily="34" charset="0"/>
              </a:rPr>
              <a:t>objavljena na </a:t>
            </a:r>
            <a:r>
              <a:rPr lang="sl-SI" b="1" dirty="0" smtClean="0">
                <a:solidFill>
                  <a:schemeClr val="accent4">
                    <a:lumMod val="75000"/>
                  </a:schemeClr>
                </a:solidFill>
                <a:latin typeface="Century Gothic" panose="020B0502020202020204" pitchFamily="34" charset="0"/>
              </a:rPr>
              <a:t>televiziji, radiu, internetu, časopisu.</a:t>
            </a:r>
            <a:endParaRPr lang="sl-SI" b="1" dirty="0">
              <a:solidFill>
                <a:schemeClr val="accent4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pic>
        <p:nvPicPr>
          <p:cNvPr id="4098" name="Picture 2" descr="Fizikalnica [licensed for non-commercial use only] / Vremenska napoved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24970" y="2017953"/>
            <a:ext cx="3294059" cy="18965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856652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8" grpId="0"/>
      <p:bldP spid="1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značba mesta vsebine 2"/>
          <p:cNvSpPr>
            <a:spLocks noGrp="1"/>
          </p:cNvSpPr>
          <p:nvPr>
            <p:ph sz="half" idx="1"/>
          </p:nvPr>
        </p:nvSpPr>
        <p:spPr>
          <a:xfrm>
            <a:off x="323527" y="1038741"/>
            <a:ext cx="5072739" cy="311034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sl-SI" sz="2500" b="1" dirty="0" smtClean="0"/>
              <a:t>NEBESEDNI DEL</a:t>
            </a:r>
          </a:p>
          <a:p>
            <a:r>
              <a:rPr lang="sl-SI" sz="2500" b="1" dirty="0" smtClean="0">
                <a:solidFill>
                  <a:srgbClr val="00B050"/>
                </a:solidFill>
              </a:rPr>
              <a:t>Zemljevid območja z imeni večjih mest,</a:t>
            </a:r>
          </a:p>
          <a:p>
            <a:r>
              <a:rPr lang="sl-SI" sz="2500" b="1" dirty="0" smtClean="0">
                <a:solidFill>
                  <a:srgbClr val="00B050"/>
                </a:solidFill>
              </a:rPr>
              <a:t>temperatura v °C,</a:t>
            </a:r>
          </a:p>
          <a:p>
            <a:r>
              <a:rPr lang="sl-SI" sz="2500" b="1" dirty="0" err="1">
                <a:solidFill>
                  <a:srgbClr val="00B050"/>
                </a:solidFill>
              </a:rPr>
              <a:t>p</a:t>
            </a:r>
            <a:r>
              <a:rPr lang="sl-SI" sz="2500" b="1" dirty="0" err="1" smtClean="0">
                <a:solidFill>
                  <a:srgbClr val="00B050"/>
                </a:solidFill>
              </a:rPr>
              <a:t>iktogrami</a:t>
            </a:r>
            <a:r>
              <a:rPr lang="sl-SI" sz="2500" b="1" dirty="0" smtClean="0">
                <a:solidFill>
                  <a:srgbClr val="00B050"/>
                </a:solidFill>
              </a:rPr>
              <a:t> (vremenski znaki).</a:t>
            </a:r>
          </a:p>
        </p:txBody>
      </p:sp>
      <p:sp>
        <p:nvSpPr>
          <p:cNvPr id="4" name="Označba mesta vsebine 3"/>
          <p:cNvSpPr>
            <a:spLocks noGrp="1"/>
          </p:cNvSpPr>
          <p:nvPr>
            <p:ph sz="half" idx="2"/>
          </p:nvPr>
        </p:nvSpPr>
        <p:spPr>
          <a:xfrm>
            <a:off x="5508104" y="1038739"/>
            <a:ext cx="3178696" cy="570262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sl-SI" sz="2500" b="1" dirty="0" smtClean="0"/>
              <a:t>BESEDNI DEL</a:t>
            </a:r>
          </a:p>
          <a:p>
            <a:pPr marL="0" indent="0">
              <a:buNone/>
            </a:pPr>
            <a:r>
              <a:rPr lang="sl-SI" sz="2500" b="1" dirty="0" smtClean="0">
                <a:solidFill>
                  <a:srgbClr val="00B050"/>
                </a:solidFill>
              </a:rPr>
              <a:t>Krajše besedilo.</a:t>
            </a:r>
          </a:p>
          <a:p>
            <a:pPr marL="0" indent="0">
              <a:buNone/>
            </a:pPr>
            <a:endParaRPr lang="sl-SI" sz="2500" b="1" dirty="0">
              <a:solidFill>
                <a:srgbClr val="00B050"/>
              </a:solidFill>
            </a:endParaRPr>
          </a:p>
          <a:p>
            <a:pPr marL="0" indent="0">
              <a:buNone/>
            </a:pPr>
            <a:endParaRPr lang="sl-SI" sz="2500" b="1" dirty="0" smtClean="0">
              <a:solidFill>
                <a:srgbClr val="00B050"/>
              </a:solidFill>
            </a:endParaRPr>
          </a:p>
          <a:p>
            <a:pPr marL="0" indent="0">
              <a:buNone/>
            </a:pPr>
            <a:endParaRPr lang="sl-SI" sz="2500" b="1" dirty="0">
              <a:solidFill>
                <a:srgbClr val="00B050"/>
              </a:solidFill>
            </a:endParaRPr>
          </a:p>
          <a:p>
            <a:pPr marL="0" indent="0">
              <a:buNone/>
            </a:pPr>
            <a:endParaRPr lang="sl-SI" sz="2500" b="1" dirty="0" smtClean="0">
              <a:solidFill>
                <a:srgbClr val="00B050"/>
              </a:solidFill>
            </a:endParaRPr>
          </a:p>
          <a:p>
            <a:pPr marL="0" indent="0">
              <a:buNone/>
            </a:pPr>
            <a:endParaRPr lang="sl-SI" sz="2500" b="1" dirty="0">
              <a:solidFill>
                <a:srgbClr val="00B050"/>
              </a:solidFill>
            </a:endParaRPr>
          </a:p>
          <a:p>
            <a:pPr marL="0" indent="0">
              <a:buNone/>
            </a:pPr>
            <a:endParaRPr lang="sl-SI" sz="2500" b="1" dirty="0" smtClean="0">
              <a:solidFill>
                <a:srgbClr val="00B050"/>
              </a:solidFill>
            </a:endParaRPr>
          </a:p>
          <a:p>
            <a:pPr marL="0" indent="0">
              <a:buNone/>
            </a:pPr>
            <a:endParaRPr lang="sl-SI" sz="2500" b="1" dirty="0">
              <a:solidFill>
                <a:srgbClr val="00B050"/>
              </a:solidFill>
            </a:endParaRPr>
          </a:p>
          <a:p>
            <a:pPr marL="0" indent="0">
              <a:buNone/>
            </a:pPr>
            <a:endParaRPr lang="sl-SI" sz="2500" b="1" dirty="0" smtClean="0">
              <a:solidFill>
                <a:srgbClr val="00B050"/>
              </a:solidFill>
            </a:endParaRPr>
          </a:p>
          <a:p>
            <a:pPr marL="0" indent="0">
              <a:buNone/>
            </a:pPr>
            <a:endParaRPr lang="sl-SI" sz="2500" b="1" dirty="0">
              <a:solidFill>
                <a:srgbClr val="00B050"/>
              </a:solidFill>
            </a:endParaRPr>
          </a:p>
          <a:p>
            <a:pPr marL="0" indent="0">
              <a:buNone/>
            </a:pPr>
            <a:endParaRPr lang="sl-SI" sz="2500" b="1" dirty="0" smtClean="0">
              <a:solidFill>
                <a:srgbClr val="00B050"/>
              </a:solidFill>
            </a:endParaRPr>
          </a:p>
          <a:p>
            <a:pPr marL="0" indent="0">
              <a:buNone/>
            </a:pPr>
            <a:endParaRPr lang="sl-SI" sz="1500" b="1" dirty="0" smtClean="0"/>
          </a:p>
          <a:p>
            <a:pPr marL="0" indent="0">
              <a:buNone/>
            </a:pPr>
            <a:r>
              <a:rPr lang="sl-SI" sz="1500" dirty="0" smtClean="0"/>
              <a:t>Kaj manjka vremenski karti? ;)</a:t>
            </a:r>
            <a:endParaRPr lang="sl-SI" sz="1500" dirty="0"/>
          </a:p>
        </p:txBody>
      </p:sp>
      <p:sp>
        <p:nvSpPr>
          <p:cNvPr id="5" name="Naslov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sl-SI" sz="3100" b="1" dirty="0" smtClean="0">
                <a:solidFill>
                  <a:srgbClr val="7030A0"/>
                </a:solidFill>
              </a:rPr>
              <a:t>SESTAVA VREMENSKE NAPOVEDI</a:t>
            </a:r>
            <a:endParaRPr lang="sl-SI" sz="3100" b="1" dirty="0">
              <a:solidFill>
                <a:srgbClr val="7030A0"/>
              </a:solidFill>
            </a:endParaRPr>
          </a:p>
        </p:txBody>
      </p:sp>
      <p:pic>
        <p:nvPicPr>
          <p:cNvPr id="6" name="Slika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1640" y="3313800"/>
            <a:ext cx="2323351" cy="3532030"/>
          </a:xfrm>
          <a:prstGeom prst="rect">
            <a:avLst/>
          </a:prstGeom>
        </p:spPr>
      </p:pic>
      <p:pic>
        <p:nvPicPr>
          <p:cNvPr id="7" name="Slika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0067" y="3313800"/>
            <a:ext cx="3329389" cy="27809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48447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2" name="Picture 8" descr="vremenska napove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0431" y="764704"/>
            <a:ext cx="5728227" cy="5811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719759"/>
          </a:xfrm>
        </p:spPr>
        <p:txBody>
          <a:bodyPr>
            <a:normAutofit/>
          </a:bodyPr>
          <a:lstStyle/>
          <a:p>
            <a:r>
              <a:rPr lang="sl-SI" sz="3100" b="1" dirty="0" smtClean="0">
                <a:solidFill>
                  <a:srgbClr val="7030A0"/>
                </a:solidFill>
              </a:rPr>
              <a:t>SESTAVINE VREMENSKE KARTE</a:t>
            </a:r>
            <a:endParaRPr lang="sl-SI" sz="3100" b="1" dirty="0">
              <a:solidFill>
                <a:srgbClr val="7030A0"/>
              </a:solidFill>
            </a:endParaRPr>
          </a:p>
        </p:txBody>
      </p:sp>
      <p:sp>
        <p:nvSpPr>
          <p:cNvPr id="5" name="PoljeZBesedilom 4"/>
          <p:cNvSpPr txBox="1"/>
          <p:nvPr/>
        </p:nvSpPr>
        <p:spPr>
          <a:xfrm>
            <a:off x="504125" y="1493454"/>
            <a:ext cx="16916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2400" b="1" dirty="0" smtClean="0">
                <a:solidFill>
                  <a:srgbClr val="FF0000"/>
                </a:solidFill>
              </a:rPr>
              <a:t>NASLOV</a:t>
            </a:r>
            <a:endParaRPr lang="sl-SI" sz="2400" b="1" dirty="0">
              <a:solidFill>
                <a:srgbClr val="FF0000"/>
              </a:solidFill>
            </a:endParaRPr>
          </a:p>
        </p:txBody>
      </p:sp>
      <p:sp>
        <p:nvSpPr>
          <p:cNvPr id="10" name="PoljeZBesedilom 9"/>
          <p:cNvSpPr txBox="1"/>
          <p:nvPr/>
        </p:nvSpPr>
        <p:spPr>
          <a:xfrm>
            <a:off x="5981085" y="2621180"/>
            <a:ext cx="3520008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2300" b="1" dirty="0">
                <a:solidFill>
                  <a:srgbClr val="FF0000"/>
                </a:solidFill>
              </a:rPr>
              <a:t>TEMPERATURA </a:t>
            </a:r>
            <a:r>
              <a:rPr lang="sl-SI" sz="2300" b="1" dirty="0" smtClean="0">
                <a:solidFill>
                  <a:srgbClr val="FF0000"/>
                </a:solidFill>
              </a:rPr>
              <a:t>ZRAKA</a:t>
            </a:r>
            <a:endParaRPr lang="sl-SI" sz="2400" b="1" dirty="0">
              <a:solidFill>
                <a:srgbClr val="FF0000"/>
              </a:solidFill>
            </a:endParaRPr>
          </a:p>
        </p:txBody>
      </p:sp>
      <p:sp>
        <p:nvSpPr>
          <p:cNvPr id="13" name="PoljeZBesedilom 12"/>
          <p:cNvSpPr txBox="1"/>
          <p:nvPr/>
        </p:nvSpPr>
        <p:spPr>
          <a:xfrm>
            <a:off x="251520" y="3325174"/>
            <a:ext cx="2581525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2300" b="1" dirty="0" smtClean="0">
                <a:solidFill>
                  <a:srgbClr val="FF0000"/>
                </a:solidFill>
              </a:rPr>
              <a:t>VREMENSKI ZNAKI</a:t>
            </a:r>
            <a:endParaRPr lang="sl-SI" sz="2400" b="1" dirty="0">
              <a:solidFill>
                <a:srgbClr val="FF0000"/>
              </a:solidFill>
            </a:endParaRPr>
          </a:p>
        </p:txBody>
      </p:sp>
      <p:sp>
        <p:nvSpPr>
          <p:cNvPr id="14" name="PoljeZBesedilom 13"/>
          <p:cNvSpPr txBox="1"/>
          <p:nvPr/>
        </p:nvSpPr>
        <p:spPr>
          <a:xfrm>
            <a:off x="6061505" y="3825358"/>
            <a:ext cx="2016224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2300" b="1" dirty="0" smtClean="0">
                <a:solidFill>
                  <a:srgbClr val="FF0000"/>
                </a:solidFill>
              </a:rPr>
              <a:t>IMENA KRAJEV</a:t>
            </a:r>
            <a:endParaRPr lang="sl-SI" sz="2400" b="1" dirty="0">
              <a:solidFill>
                <a:srgbClr val="FF0000"/>
              </a:solidFill>
            </a:endParaRPr>
          </a:p>
        </p:txBody>
      </p:sp>
      <p:sp>
        <p:nvSpPr>
          <p:cNvPr id="15" name="PoljeZBesedilom 14"/>
          <p:cNvSpPr txBox="1"/>
          <p:nvPr/>
        </p:nvSpPr>
        <p:spPr>
          <a:xfrm>
            <a:off x="550423" y="4443902"/>
            <a:ext cx="1441601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2300" b="1" dirty="0" smtClean="0">
                <a:solidFill>
                  <a:srgbClr val="FF0000"/>
                </a:solidFill>
              </a:rPr>
              <a:t>LEGENDA</a:t>
            </a:r>
            <a:endParaRPr lang="sl-SI" sz="2400" b="1" dirty="0">
              <a:solidFill>
                <a:srgbClr val="FF0000"/>
              </a:solidFill>
            </a:endParaRPr>
          </a:p>
        </p:txBody>
      </p:sp>
      <p:sp>
        <p:nvSpPr>
          <p:cNvPr id="16" name="PoljeZBesedilom 15"/>
          <p:cNvSpPr txBox="1"/>
          <p:nvPr/>
        </p:nvSpPr>
        <p:spPr>
          <a:xfrm>
            <a:off x="6660232" y="969213"/>
            <a:ext cx="2161714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2300" b="1" dirty="0" smtClean="0">
                <a:solidFill>
                  <a:srgbClr val="FF0000"/>
                </a:solidFill>
              </a:rPr>
              <a:t>DAN IN DATUM</a:t>
            </a:r>
            <a:endParaRPr lang="sl-SI" sz="2400" b="1" dirty="0">
              <a:solidFill>
                <a:srgbClr val="FF0000"/>
              </a:solidFill>
            </a:endParaRPr>
          </a:p>
        </p:txBody>
      </p:sp>
      <p:cxnSp>
        <p:nvCxnSpPr>
          <p:cNvPr id="8" name="Raven puščični povezovalnik 7"/>
          <p:cNvCxnSpPr/>
          <p:nvPr/>
        </p:nvCxnSpPr>
        <p:spPr>
          <a:xfrm flipV="1">
            <a:off x="1716249" y="1021123"/>
            <a:ext cx="715938" cy="599647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Raven puščični povezovalnik 18"/>
          <p:cNvCxnSpPr>
            <a:stCxn id="14" idx="1"/>
          </p:cNvCxnSpPr>
          <p:nvPr/>
        </p:nvCxnSpPr>
        <p:spPr>
          <a:xfrm flipH="1" flipV="1">
            <a:off x="5508105" y="3436940"/>
            <a:ext cx="553400" cy="611556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Raven puščični povezovalnik 19"/>
          <p:cNvCxnSpPr/>
          <p:nvPr/>
        </p:nvCxnSpPr>
        <p:spPr>
          <a:xfrm flipH="1" flipV="1">
            <a:off x="5796136" y="2132856"/>
            <a:ext cx="506127" cy="546182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Raven puščični povezovalnik 20"/>
          <p:cNvCxnSpPr/>
          <p:nvPr/>
        </p:nvCxnSpPr>
        <p:spPr>
          <a:xfrm flipV="1">
            <a:off x="2231141" y="2844318"/>
            <a:ext cx="785033" cy="508731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Raven puščični povezovalnik 21"/>
          <p:cNvCxnSpPr/>
          <p:nvPr/>
        </p:nvCxnSpPr>
        <p:spPr>
          <a:xfrm flipH="1" flipV="1">
            <a:off x="5724129" y="969213"/>
            <a:ext cx="936103" cy="204310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" name="Raven puščični povezovalnik 31"/>
          <p:cNvCxnSpPr/>
          <p:nvPr/>
        </p:nvCxnSpPr>
        <p:spPr>
          <a:xfrm flipV="1">
            <a:off x="1873172" y="4664590"/>
            <a:ext cx="437527" cy="58515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223137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0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0" grpId="0"/>
      <p:bldP spid="13" grpId="0"/>
      <p:bldP spid="14" grpId="0"/>
      <p:bldP spid="15" grpId="0"/>
      <p:bldP spid="1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5364"/>
          </a:xfrm>
        </p:spPr>
        <p:txBody>
          <a:bodyPr>
            <a:normAutofit/>
          </a:bodyPr>
          <a:lstStyle/>
          <a:p>
            <a:r>
              <a:rPr lang="sl-SI" sz="3100" b="1" dirty="0" smtClean="0">
                <a:solidFill>
                  <a:srgbClr val="7030A0"/>
                </a:solidFill>
              </a:rPr>
              <a:t>VREMENSKI ZNAKI</a:t>
            </a:r>
            <a:endParaRPr lang="sl-SI" sz="3100" b="1" dirty="0">
              <a:solidFill>
                <a:srgbClr val="7030A0"/>
              </a:solidFill>
            </a:endParaRPr>
          </a:p>
        </p:txBody>
      </p:sp>
      <p:pic>
        <p:nvPicPr>
          <p:cNvPr id="3" name="Picture 2" descr="https://eucbeniki.sio.si/nit5/1337/naloge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410" y="1070002"/>
            <a:ext cx="8873839" cy="17043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PoljeZBesedilom 3"/>
          <p:cNvSpPr txBox="1"/>
          <p:nvPr/>
        </p:nvSpPr>
        <p:spPr>
          <a:xfrm>
            <a:off x="827584" y="3140968"/>
            <a:ext cx="785921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l-SI" sz="2400" b="1" dirty="0" smtClean="0">
                <a:solidFill>
                  <a:srgbClr val="FF0000"/>
                </a:solidFill>
              </a:rPr>
              <a:t>Vremenske znake moramo poznati, da lahko pravilno napovemo vreme. </a:t>
            </a:r>
          </a:p>
          <a:p>
            <a:pPr algn="ctr"/>
            <a:endParaRPr lang="sl-SI" dirty="0" smtClean="0"/>
          </a:p>
          <a:p>
            <a:pPr algn="ctr"/>
            <a:r>
              <a:rPr lang="sl-SI" dirty="0" smtClean="0"/>
              <a:t>Glej delovni zvezek stran 51.</a:t>
            </a:r>
            <a:endParaRPr lang="sl-SI" dirty="0"/>
          </a:p>
        </p:txBody>
      </p:sp>
      <p:pic>
        <p:nvPicPr>
          <p:cNvPr id="1026" name="Picture 2" descr="Prikaži izvorno slik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8072" y="5157192"/>
            <a:ext cx="8595413" cy="11644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619138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sl-SI" sz="3100" b="1" dirty="0">
                <a:solidFill>
                  <a:srgbClr val="7030A0"/>
                </a:solidFill>
              </a:rPr>
              <a:t>PRIMERI VREMENSKE </a:t>
            </a:r>
            <a:r>
              <a:rPr lang="sl-SI" sz="3100" b="1" dirty="0" smtClean="0">
                <a:solidFill>
                  <a:srgbClr val="7030A0"/>
                </a:solidFill>
              </a:rPr>
              <a:t>NAPOVEDI</a:t>
            </a:r>
            <a:endParaRPr lang="sl-SI" sz="3100" dirty="0">
              <a:solidFill>
                <a:srgbClr val="7030A0"/>
              </a:solidFill>
            </a:endParaRPr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488222" y="1742735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sl-SI" sz="2500" dirty="0" smtClean="0"/>
              <a:t>Poslušaj </a:t>
            </a:r>
            <a:r>
              <a:rPr lang="sl-SI" sz="2500" dirty="0"/>
              <a:t>2 primera napovedi:</a:t>
            </a:r>
          </a:p>
          <a:p>
            <a:r>
              <a:rPr lang="sl-SI" sz="2500" dirty="0"/>
              <a:t>n</a:t>
            </a:r>
            <a:r>
              <a:rPr lang="sl-SI" sz="2500" dirty="0" smtClean="0"/>
              <a:t>apoved vremena učencev 5. razreda, </a:t>
            </a:r>
          </a:p>
          <a:p>
            <a:pPr marL="0" indent="0">
              <a:buNone/>
            </a:pPr>
            <a:endParaRPr lang="sl-SI" dirty="0"/>
          </a:p>
          <a:p>
            <a:pPr marL="285750" indent="-285750">
              <a:buFontTx/>
              <a:buChar char="-"/>
            </a:pPr>
            <a:endParaRPr lang="sl-SI" dirty="0"/>
          </a:p>
          <a:p>
            <a:r>
              <a:rPr lang="sl-SI" sz="2500" dirty="0" smtClean="0"/>
              <a:t>napoved </a:t>
            </a:r>
            <a:r>
              <a:rPr lang="sl-SI" sz="2500" dirty="0"/>
              <a:t>vremena na </a:t>
            </a:r>
            <a:r>
              <a:rPr lang="sl-SI" sz="2500" dirty="0" smtClean="0"/>
              <a:t>televiziji.</a:t>
            </a:r>
          </a:p>
          <a:p>
            <a:pPr marL="0" indent="0">
              <a:buNone/>
            </a:pPr>
            <a:endParaRPr lang="sl-SI" dirty="0"/>
          </a:p>
          <a:p>
            <a:pPr marL="0" indent="0">
              <a:buNone/>
            </a:pPr>
            <a:endParaRPr lang="sl-SI" dirty="0"/>
          </a:p>
        </p:txBody>
      </p:sp>
      <p:sp>
        <p:nvSpPr>
          <p:cNvPr id="4" name="Pravokotnik 3"/>
          <p:cNvSpPr/>
          <p:nvPr/>
        </p:nvSpPr>
        <p:spPr>
          <a:xfrm>
            <a:off x="488222" y="2840423"/>
            <a:ext cx="741682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l-SI" sz="2000" dirty="0" smtClean="0">
                <a:hlinkClick r:id="rId2"/>
              </a:rPr>
              <a:t>https</a:t>
            </a:r>
            <a:r>
              <a:rPr lang="sl-SI" sz="2000" dirty="0">
                <a:hlinkClick r:id="rId2"/>
              </a:rPr>
              <a:t>://</a:t>
            </a:r>
            <a:r>
              <a:rPr lang="sl-SI" sz="2000" dirty="0" smtClean="0">
                <a:hlinkClick r:id="rId2"/>
              </a:rPr>
              <a:t>www.youtube.com/watch?v=XSirR_yldSE</a:t>
            </a:r>
            <a:endParaRPr lang="sl-SI" sz="2000" dirty="0" smtClean="0"/>
          </a:p>
        </p:txBody>
      </p:sp>
      <p:sp>
        <p:nvSpPr>
          <p:cNvPr id="5" name="PoljeZBesedilom 4"/>
          <p:cNvSpPr txBox="1"/>
          <p:nvPr/>
        </p:nvSpPr>
        <p:spPr>
          <a:xfrm>
            <a:off x="493698" y="4338220"/>
            <a:ext cx="6892089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2000" dirty="0" smtClean="0">
                <a:hlinkClick r:id="rId3"/>
              </a:rPr>
              <a:t>https</a:t>
            </a:r>
            <a:r>
              <a:rPr lang="sl-SI" sz="2000" dirty="0">
                <a:hlinkClick r:id="rId3"/>
              </a:rPr>
              <a:t>://www.youtube.com/watch?v=tRLFP6Nd3Os</a:t>
            </a:r>
            <a:r>
              <a:rPr lang="sl-SI" sz="2000" dirty="0"/>
              <a:t> </a:t>
            </a:r>
          </a:p>
          <a:p>
            <a:endParaRPr lang="sl-SI" dirty="0"/>
          </a:p>
        </p:txBody>
      </p:sp>
      <p:pic>
        <p:nvPicPr>
          <p:cNvPr id="2050" name="Picture 2" descr="https://tehnik.telekom.si/PublishingImages/vremenske-aplikacije-2016-mikimuster.jpg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515" t="8418" r="33222" b="8331"/>
          <a:stretch/>
        </p:blipFill>
        <p:spPr bwMode="auto">
          <a:xfrm>
            <a:off x="6156176" y="2276872"/>
            <a:ext cx="2657327" cy="37444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807448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ljeZBesedilom 2"/>
          <p:cNvSpPr txBox="1"/>
          <p:nvPr/>
        </p:nvSpPr>
        <p:spPr>
          <a:xfrm>
            <a:off x="611559" y="260648"/>
            <a:ext cx="8135137" cy="5693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l-SI" sz="3100" b="1" dirty="0" smtClean="0">
                <a:solidFill>
                  <a:srgbClr val="7030A0"/>
                </a:solidFill>
              </a:rPr>
              <a:t>ZAPIS V ZVEZEK IN DELO V DELOVNEM ZVEZKU</a:t>
            </a:r>
            <a:endParaRPr lang="sl-SI" sz="3100" b="1" dirty="0">
              <a:solidFill>
                <a:srgbClr val="7030A0"/>
              </a:solidFill>
            </a:endParaRPr>
          </a:p>
        </p:txBody>
      </p:sp>
      <p:sp>
        <p:nvSpPr>
          <p:cNvPr id="5" name="PoljeZBesedilom 4"/>
          <p:cNvSpPr txBox="1"/>
          <p:nvPr/>
        </p:nvSpPr>
        <p:spPr>
          <a:xfrm>
            <a:off x="643812" y="1039732"/>
            <a:ext cx="5976664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2000" b="1" dirty="0" smtClean="0">
                <a:latin typeface="+mj-lt"/>
              </a:rPr>
              <a:t>V zvezek zapiši naslov: </a:t>
            </a:r>
          </a:p>
          <a:p>
            <a:r>
              <a:rPr lang="sl-SI" sz="2800" b="1" dirty="0" smtClean="0">
                <a:solidFill>
                  <a:srgbClr val="FF0000"/>
                </a:solidFill>
                <a:latin typeface="+mj-lt"/>
              </a:rPr>
              <a:t>VREMENSKA NAPOVED</a:t>
            </a:r>
          </a:p>
          <a:p>
            <a:endParaRPr lang="sl-SI" sz="1600" b="1" dirty="0">
              <a:solidFill>
                <a:srgbClr val="FF0000"/>
              </a:solidFill>
              <a:latin typeface="+mj-lt"/>
            </a:endParaRPr>
          </a:p>
          <a:p>
            <a:r>
              <a:rPr lang="sl-SI" b="1" dirty="0" smtClean="0">
                <a:latin typeface="+mj-lt"/>
              </a:rPr>
              <a:t>Iz delovnega zvezka na strani 52 v zvezek prepiši moder okvirček.</a:t>
            </a:r>
            <a:endParaRPr lang="sl-SI" b="1" dirty="0">
              <a:latin typeface="+mj-lt"/>
            </a:endParaRPr>
          </a:p>
        </p:txBody>
      </p:sp>
      <p:grpSp>
        <p:nvGrpSpPr>
          <p:cNvPr id="7" name="Skupina 6"/>
          <p:cNvGrpSpPr/>
          <p:nvPr/>
        </p:nvGrpSpPr>
        <p:grpSpPr>
          <a:xfrm>
            <a:off x="6134869" y="1435198"/>
            <a:ext cx="2556198" cy="1144166"/>
            <a:chOff x="407048" y="593433"/>
            <a:chExt cx="2606569" cy="1371107"/>
          </a:xfrm>
        </p:grpSpPr>
        <p:sp>
          <p:nvSpPr>
            <p:cNvPr id="8" name="Elipsa 7"/>
            <p:cNvSpPr/>
            <p:nvPr/>
          </p:nvSpPr>
          <p:spPr>
            <a:xfrm>
              <a:off x="407048" y="593433"/>
              <a:ext cx="2606569" cy="1371107"/>
            </a:xfrm>
            <a:prstGeom prst="ellipse">
              <a:avLst/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5">
                <a:hueOff val="0"/>
                <a:satOff val="0"/>
                <a:lumOff val="0"/>
                <a:alphaOff val="0"/>
              </a:schemeClr>
            </a:fillRef>
            <a:effectRef idx="3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9" name="Elipsa 4"/>
            <p:cNvSpPr/>
            <p:nvPr/>
          </p:nvSpPr>
          <p:spPr>
            <a:xfrm>
              <a:off x="845498" y="765104"/>
              <a:ext cx="1843123" cy="96951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1590" tIns="21590" rIns="21590" bIns="21590" numCol="1" spcCol="1270" anchor="ctr" anchorCtr="0">
              <a:noAutofit/>
            </a:bodyPr>
            <a:lstStyle/>
            <a:p>
              <a:pPr lvl="0" algn="ctr" defTabSz="7556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sl-SI" sz="2000" dirty="0" smtClean="0">
                  <a:latin typeface="Century Gothic" panose="020B0502020202020204" pitchFamily="34" charset="0"/>
                </a:rPr>
                <a:t>Zapis v zvezek.</a:t>
              </a:r>
              <a:endParaRPr lang="en-US" sz="2000" kern="1200" dirty="0">
                <a:latin typeface="Century Gothic" panose="020B0502020202020204" pitchFamily="34" charset="0"/>
              </a:endParaRPr>
            </a:p>
          </p:txBody>
        </p:sp>
      </p:grpSp>
      <p:sp>
        <p:nvSpPr>
          <p:cNvPr id="6" name="PoljeZBesedilom 5"/>
          <p:cNvSpPr txBox="1"/>
          <p:nvPr/>
        </p:nvSpPr>
        <p:spPr>
          <a:xfrm>
            <a:off x="643812" y="3237470"/>
            <a:ext cx="703894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b="1" dirty="0" smtClean="0"/>
              <a:t>V delovnem zvezku reši naloge na strani 49, 50, 51. </a:t>
            </a:r>
          </a:p>
          <a:p>
            <a:r>
              <a:rPr lang="sl-SI" b="1" dirty="0" smtClean="0"/>
              <a:t>Na naslednjih straneh lahko preveriš rešitve.</a:t>
            </a:r>
          </a:p>
          <a:p>
            <a:endParaRPr lang="sl-SI" dirty="0"/>
          </a:p>
        </p:txBody>
      </p:sp>
      <p:sp>
        <p:nvSpPr>
          <p:cNvPr id="10" name="Pravokotnik 9"/>
          <p:cNvSpPr/>
          <p:nvPr/>
        </p:nvSpPr>
        <p:spPr>
          <a:xfrm>
            <a:off x="643812" y="4938827"/>
            <a:ext cx="693099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l-SI" b="1" dirty="0" smtClean="0"/>
              <a:t>Če želiš, lahko na spodnji </a:t>
            </a:r>
            <a:r>
              <a:rPr lang="sl-SI" b="1" dirty="0" smtClean="0"/>
              <a:t>povezavi </a:t>
            </a:r>
            <a:r>
              <a:rPr lang="sl-SI" b="1" dirty="0" smtClean="0"/>
              <a:t>rešiš </a:t>
            </a:r>
            <a:r>
              <a:rPr lang="sl-SI" b="1" dirty="0" smtClean="0"/>
              <a:t>nalogo o vremenski </a:t>
            </a:r>
            <a:r>
              <a:rPr lang="sl-SI" b="1" dirty="0" smtClean="0"/>
              <a:t>napovedi</a:t>
            </a:r>
            <a:r>
              <a:rPr lang="sl-SI" b="1" dirty="0" smtClean="0"/>
              <a:t>.</a:t>
            </a:r>
          </a:p>
          <a:p>
            <a:endParaRPr lang="sl-SI" b="1" dirty="0"/>
          </a:p>
          <a:p>
            <a:r>
              <a:rPr lang="sl-SI" dirty="0">
                <a:hlinkClick r:id="rId2"/>
              </a:rPr>
              <a:t>https://eucbeniki.sio.si/nit5/1337/index7.html</a:t>
            </a:r>
            <a:endParaRPr lang="sl-SI" dirty="0"/>
          </a:p>
        </p:txBody>
      </p:sp>
      <p:grpSp>
        <p:nvGrpSpPr>
          <p:cNvPr id="12" name="Skupina 11"/>
          <p:cNvGrpSpPr/>
          <p:nvPr/>
        </p:nvGrpSpPr>
        <p:grpSpPr>
          <a:xfrm>
            <a:off x="6134869" y="5290074"/>
            <a:ext cx="2556198" cy="1144166"/>
            <a:chOff x="407048" y="593433"/>
            <a:chExt cx="2606569" cy="1371107"/>
          </a:xfrm>
        </p:grpSpPr>
        <p:sp>
          <p:nvSpPr>
            <p:cNvPr id="13" name="Elipsa 12"/>
            <p:cNvSpPr/>
            <p:nvPr/>
          </p:nvSpPr>
          <p:spPr>
            <a:xfrm>
              <a:off x="407048" y="593433"/>
              <a:ext cx="2606569" cy="1371107"/>
            </a:xfrm>
            <a:prstGeom prst="ellipse">
              <a:avLst/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5">
                <a:hueOff val="0"/>
                <a:satOff val="0"/>
                <a:lumOff val="0"/>
                <a:alphaOff val="0"/>
              </a:schemeClr>
            </a:fillRef>
            <a:effectRef idx="3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4" name="Elipsa 4"/>
            <p:cNvSpPr/>
            <p:nvPr/>
          </p:nvSpPr>
          <p:spPr>
            <a:xfrm>
              <a:off x="845498" y="765104"/>
              <a:ext cx="1843123" cy="96951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1590" tIns="21590" rIns="21590" bIns="21590" numCol="1" spcCol="1270" anchor="ctr" anchorCtr="0">
              <a:noAutofit/>
            </a:bodyPr>
            <a:lstStyle/>
            <a:p>
              <a:pPr lvl="0" algn="ctr" defTabSz="7556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sl-SI" sz="2000" dirty="0" smtClean="0">
                  <a:latin typeface="Century Gothic" panose="020B0502020202020204" pitchFamily="34" charset="0"/>
                </a:rPr>
                <a:t>Delo na internetu</a:t>
              </a:r>
              <a:endParaRPr lang="en-US" sz="2000" kern="1200" dirty="0">
                <a:latin typeface="Century Gothic" panose="020B0502020202020204" pitchFamily="34" charset="0"/>
              </a:endParaRPr>
            </a:p>
          </p:txBody>
        </p:sp>
      </p:grpSp>
      <p:sp>
        <p:nvSpPr>
          <p:cNvPr id="15" name="Elipsa 14"/>
          <p:cNvSpPr/>
          <p:nvPr/>
        </p:nvSpPr>
        <p:spPr>
          <a:xfrm>
            <a:off x="6190499" y="3016634"/>
            <a:ext cx="2556198" cy="1144166"/>
          </a:xfrm>
          <a:prstGeom prst="ellipse">
            <a:avLst/>
          </a:prstGeom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5">
              <a:hueOff val="0"/>
              <a:satOff val="0"/>
              <a:lumOff val="0"/>
              <a:alphaOff val="0"/>
            </a:schemeClr>
          </a:fillRef>
          <a:effectRef idx="3">
            <a:schemeClr val="accent5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6" name="Elipsa 4"/>
          <p:cNvSpPr/>
          <p:nvPr/>
        </p:nvSpPr>
        <p:spPr>
          <a:xfrm>
            <a:off x="6564846" y="3160971"/>
            <a:ext cx="1807505" cy="809047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21590" tIns="21590" rIns="21590" bIns="21590" numCol="1" spcCol="1270" anchor="ctr" anchorCtr="0">
            <a:noAutofit/>
          </a:bodyPr>
          <a:lstStyle/>
          <a:p>
            <a:pPr lvl="0" algn="ctr" defTabSz="7556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sl-SI" sz="2000" dirty="0" smtClean="0">
                <a:latin typeface="Century Gothic" panose="020B0502020202020204" pitchFamily="34" charset="0"/>
              </a:rPr>
              <a:t>Delo </a:t>
            </a:r>
            <a:r>
              <a:rPr lang="sl-SI" sz="2000" dirty="0">
                <a:latin typeface="Century Gothic" panose="020B0502020202020204" pitchFamily="34" charset="0"/>
              </a:rPr>
              <a:t>v</a:t>
            </a:r>
            <a:r>
              <a:rPr lang="sl-SI" sz="2000" dirty="0" smtClean="0">
                <a:latin typeface="Century Gothic" panose="020B0502020202020204" pitchFamily="34" charset="0"/>
              </a:rPr>
              <a:t> DZ.</a:t>
            </a:r>
            <a:endParaRPr lang="en-US" sz="2000" kern="12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72640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9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0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31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2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33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1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4032" y="227111"/>
            <a:ext cx="9144000" cy="868958"/>
          </a:xfrm>
        </p:spPr>
        <p:txBody>
          <a:bodyPr>
            <a:normAutofit fontScale="90000"/>
          </a:bodyPr>
          <a:lstStyle/>
          <a:p>
            <a:r>
              <a:rPr lang="sl-SI" sz="2800" b="1" dirty="0" smtClean="0">
                <a:solidFill>
                  <a:srgbClr val="7030A0"/>
                </a:solidFill>
                <a:latin typeface="Century Gothic" panose="020B0502020202020204" pitchFamily="34" charset="0"/>
              </a:rPr>
              <a:t>IZZIV </a:t>
            </a:r>
            <a:r>
              <a:rPr lang="sl-SI" sz="2800" b="1" dirty="0" smtClean="0">
                <a:solidFill>
                  <a:srgbClr val="7030A0"/>
                </a:solidFill>
                <a:latin typeface="Century Gothic" panose="020B0502020202020204" pitchFamily="34" charset="0"/>
                <a:sym typeface="Wingdings" panose="05000000000000000000" pitchFamily="2" charset="2"/>
              </a:rPr>
              <a:t></a:t>
            </a:r>
            <a:r>
              <a:rPr lang="sl-SI" sz="2800" dirty="0" smtClean="0">
                <a:solidFill>
                  <a:srgbClr val="7030A0"/>
                </a:solidFill>
                <a:latin typeface="Century Gothic" panose="020B0502020202020204" pitchFamily="34" charset="0"/>
              </a:rPr>
              <a:t/>
            </a:r>
            <a:br>
              <a:rPr lang="sl-SI" sz="2800" dirty="0" smtClean="0">
                <a:solidFill>
                  <a:srgbClr val="7030A0"/>
                </a:solidFill>
                <a:latin typeface="Century Gothic" panose="020B0502020202020204" pitchFamily="34" charset="0"/>
              </a:rPr>
            </a:br>
            <a:r>
              <a:rPr lang="sl-SI" sz="2800" b="1" dirty="0" smtClean="0">
                <a:solidFill>
                  <a:srgbClr val="7030A0"/>
                </a:solidFill>
                <a:latin typeface="Century Gothic" panose="020B0502020202020204" pitchFamily="34" charset="0"/>
              </a:rPr>
              <a:t>NAPOVEJ VREME</a:t>
            </a:r>
            <a:endParaRPr lang="en-US" sz="2800" b="1" dirty="0">
              <a:solidFill>
                <a:srgbClr val="7030A0"/>
              </a:solidFill>
              <a:latin typeface="Century Gothic" panose="020B0502020202020204" pitchFamily="34" charset="0"/>
            </a:endParaRPr>
          </a:p>
        </p:txBody>
      </p:sp>
      <p:sp>
        <p:nvSpPr>
          <p:cNvPr id="7" name="Pravokotnik 6"/>
          <p:cNvSpPr/>
          <p:nvPr/>
        </p:nvSpPr>
        <p:spPr>
          <a:xfrm>
            <a:off x="64032" y="855769"/>
            <a:ext cx="897246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sl-SI" b="1" dirty="0"/>
          </a:p>
          <a:p>
            <a:endParaRPr lang="sl-SI" b="1" dirty="0">
              <a:solidFill>
                <a:srgbClr val="FF0000"/>
              </a:solidFill>
            </a:endParaRPr>
          </a:p>
          <a:p>
            <a:r>
              <a:rPr lang="sl-SI" b="1" dirty="0" smtClean="0"/>
              <a:t>SPOZNAL SI VREMENSKO KARTO, VREMENSKE ZNAKE in SI POGLEDAL RAZLIČNE POSNETKE.</a:t>
            </a:r>
          </a:p>
          <a:p>
            <a:endParaRPr lang="sl-SI" b="1" dirty="0">
              <a:solidFill>
                <a:srgbClr val="FF0000"/>
              </a:solidFill>
            </a:endParaRPr>
          </a:p>
          <a:p>
            <a:r>
              <a:rPr lang="sl-SI" b="1" dirty="0" smtClean="0"/>
              <a:t>S pomočjo spodnje karte napovej vreme in kakšno vreme nas čaka v naslednjih dneh. </a:t>
            </a:r>
          </a:p>
          <a:p>
            <a:r>
              <a:rPr lang="sl-SI" b="1" dirty="0" smtClean="0"/>
              <a:t>Lahko si pomagaš z delovnim zvezkom stran 54.</a:t>
            </a:r>
          </a:p>
        </p:txBody>
      </p:sp>
      <p:pic>
        <p:nvPicPr>
          <p:cNvPr id="8" name="Picture 6" descr="VREME - NOVIC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2783713"/>
            <a:ext cx="4138535" cy="29105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2" name="Picture 2" descr="Sneg! Vremenska napoved ga obljublja, zapade lahko že kmalu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6" y="5753005"/>
            <a:ext cx="5112568" cy="10692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PoljeZBesedilom 8"/>
          <p:cNvSpPr txBox="1"/>
          <p:nvPr/>
        </p:nvSpPr>
        <p:spPr>
          <a:xfrm>
            <a:off x="5733097" y="3499674"/>
            <a:ext cx="30963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dirty="0"/>
              <a:t>Če želiš, se lahko posnameš, in mi </a:t>
            </a:r>
            <a:r>
              <a:rPr lang="sl-SI" dirty="0" smtClean="0"/>
              <a:t>pošlješ posnetek.</a:t>
            </a:r>
            <a:endParaRPr lang="sl-SI" dirty="0"/>
          </a:p>
        </p:txBody>
      </p:sp>
      <p:sp>
        <p:nvSpPr>
          <p:cNvPr id="10" name="PoljeZBesedilom 9"/>
          <p:cNvSpPr txBox="1"/>
          <p:nvPr/>
        </p:nvSpPr>
        <p:spPr>
          <a:xfrm>
            <a:off x="5810335" y="5681967"/>
            <a:ext cx="331236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b="1" dirty="0"/>
              <a:t>VESELO USTVARJANJE TI ŽELIM. </a:t>
            </a:r>
            <a:endParaRPr lang="sl-SI" b="1" dirty="0" smtClean="0"/>
          </a:p>
          <a:p>
            <a:r>
              <a:rPr lang="sl-SI" b="1" dirty="0" smtClean="0"/>
              <a:t>MOGOČE PA POSTANEŠ VREMENOSLOVEC. </a:t>
            </a:r>
            <a:r>
              <a:rPr lang="sl-SI" b="1" dirty="0" smtClean="0">
                <a:sym typeface="Wingdings" panose="05000000000000000000" pitchFamily="2" charset="2"/>
              </a:rPr>
              <a:t>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27317517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8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/>
      <p:bldP spid="9" grpId="0"/>
      <p:bldP spid="1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Rešitve DZ</a:t>
            </a:r>
            <a:endParaRPr lang="sl-SI" dirty="0"/>
          </a:p>
        </p:txBody>
      </p:sp>
      <p:sp>
        <p:nvSpPr>
          <p:cNvPr id="3" name="Pravokotnik 2"/>
          <p:cNvSpPr/>
          <p:nvPr/>
        </p:nvSpPr>
        <p:spPr>
          <a:xfrm>
            <a:off x="428359" y="1196752"/>
            <a:ext cx="4572000" cy="6409447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sl-SI" b="1" dirty="0" smtClean="0">
                <a:solidFill>
                  <a:srgbClr val="4472C4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VREMENSKA NAPOVED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sl-SI" b="1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STR. 49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sl-SI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Vremensko napoved prebiramo, da izvemo, kakšno vreme bo v naslednjih dneh.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sl-SI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Vremenske napovedi tvorijo VREMENOSLOVCI.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sl-SI" b="1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STR. 50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sl-SI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Ustvarjena je bila v četrtek, 26. 4. 2019 (glej vremensko karto- levo zgoraj je zapis)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sl-SI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 večjem delu SLO bo sončno vreme.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sl-SI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Delno oblačno bo v Kopru in Novi Gorici.     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sl-SI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Zjutraj bo v Mariboru 12°C.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sl-SI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Popoldne bo v Kopru 23 </a:t>
            </a:r>
            <a:r>
              <a:rPr lang="sl-SI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°C.</a:t>
            </a:r>
            <a:endParaRPr lang="sl-SI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sl-SI" b="1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sl-SI" b="1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sl-SI" dirty="0">
                <a:highlight>
                  <a:srgbClr val="FF00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sl-SI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PoljeZBesedilom 3"/>
          <p:cNvSpPr txBox="1"/>
          <p:nvPr/>
        </p:nvSpPr>
        <p:spPr>
          <a:xfrm>
            <a:off x="5220072" y="2471671"/>
            <a:ext cx="3715282" cy="4386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sl-SI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Največja </a:t>
            </a:r>
            <a:r>
              <a:rPr lang="sl-SI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razlika med temperaturama bo v Murski Soboti, najmanjša pa v Kopru.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sl-SI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Za potep bi se oblekel/-a kratke hlače, majico, čepico… (možnih je več odgovorov)</a:t>
            </a:r>
            <a:endParaRPr lang="sl-SI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sl-SI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Najbolj bi mi ustrezalo v Kopru, ker sem rad/-a na morju. </a:t>
            </a:r>
            <a:r>
              <a:rPr lang="sl-SI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(možnih je več odgovorov)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sl-SI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Imena </a:t>
            </a:r>
            <a:r>
              <a:rPr lang="sl-SI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krajev so zapisana z veliko začetnico.</a:t>
            </a:r>
          </a:p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37092141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</p:bldLst>
  </p:timing>
</p:sld>
</file>

<file path=ppt/theme/theme1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isar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isar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1739</TotalTime>
  <Words>461</Words>
  <Application>Microsoft Office PowerPoint</Application>
  <PresentationFormat>Diaprojekcija na zaslonu (4:3)</PresentationFormat>
  <Paragraphs>97</Paragraphs>
  <Slides>9</Slides>
  <Notes>0</Notes>
  <HiddenSlides>0</HiddenSlides>
  <MMClips>0</MMClips>
  <ScaleCrop>false</ScaleCrop>
  <HeadingPairs>
    <vt:vector size="6" baseType="variant">
      <vt:variant>
        <vt:lpstr>Uporabljene pisave</vt:lpstr>
      </vt:variant>
      <vt:variant>
        <vt:i4>5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9</vt:i4>
      </vt:variant>
    </vt:vector>
  </HeadingPairs>
  <TitlesOfParts>
    <vt:vector size="15" baseType="lpstr">
      <vt:lpstr>Arial</vt:lpstr>
      <vt:lpstr>Calibri</vt:lpstr>
      <vt:lpstr>Century Gothic</vt:lpstr>
      <vt:lpstr>Times New Roman</vt:lpstr>
      <vt:lpstr>Wingdings</vt:lpstr>
      <vt:lpstr>Officeova tema</vt:lpstr>
      <vt:lpstr>PowerPointova predstavitev</vt:lpstr>
      <vt:lpstr>VREMENSKA NAPOVED</vt:lpstr>
      <vt:lpstr>SESTAVA VREMENSKE NAPOVEDI</vt:lpstr>
      <vt:lpstr>SESTAVINE VREMENSKE KARTE</vt:lpstr>
      <vt:lpstr>VREMENSKI ZNAKI</vt:lpstr>
      <vt:lpstr>PRIMERI VREMENSKE NAPOVEDI</vt:lpstr>
      <vt:lpstr>PowerPointova predstavitev</vt:lpstr>
      <vt:lpstr>IZZIV  NAPOVEJ VREME</vt:lpstr>
      <vt:lpstr>Rešitve DZ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KOSOVIRJA NA LETEČI ŽLICI</dc:title>
  <dc:creator>AljaP</dc:creator>
  <cp:lastModifiedBy>osrj</cp:lastModifiedBy>
  <cp:revision>151</cp:revision>
  <dcterms:created xsi:type="dcterms:W3CDTF">2020-05-18T10:52:53Z</dcterms:created>
  <dcterms:modified xsi:type="dcterms:W3CDTF">2020-11-13T20:34:16Z</dcterms:modified>
</cp:coreProperties>
</file>