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3" r:id="rId3"/>
    <p:sldId id="306" r:id="rId4"/>
    <p:sldId id="292" r:id="rId5"/>
    <p:sldId id="294" r:id="rId6"/>
    <p:sldId id="304" r:id="rId7"/>
    <p:sldId id="293" r:id="rId8"/>
    <p:sldId id="261" r:id="rId9"/>
    <p:sldId id="296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36" autoAdjust="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A229F-515D-42AE-A6D6-802C281403A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CA1CF-CC88-417D-92AE-8268A05A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8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B56C-7CC1-453D-8030-60914AD66A7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3AA3-6B70-4D56-B594-749F569C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0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B56C-7CC1-453D-8030-60914AD66A7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3AA3-6B70-4D56-B594-749F569C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0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B56C-7CC1-453D-8030-60914AD66A7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3AA3-6B70-4D56-B594-749F569C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8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B56C-7CC1-453D-8030-60914AD66A7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3AA3-6B70-4D56-B594-749F569C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9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B56C-7CC1-453D-8030-60914AD66A7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3AA3-6B70-4D56-B594-749F569C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9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B56C-7CC1-453D-8030-60914AD66A7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3AA3-6B70-4D56-B594-749F569C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1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B56C-7CC1-453D-8030-60914AD66A7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3AA3-6B70-4D56-B594-749F569C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B56C-7CC1-453D-8030-60914AD66A7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3AA3-6B70-4D56-B594-749F569C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1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B56C-7CC1-453D-8030-60914AD66A7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3AA3-6B70-4D56-B594-749F569C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2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B56C-7CC1-453D-8030-60914AD66A7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3AA3-6B70-4D56-B594-749F569C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9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B56C-7CC1-453D-8030-60914AD66A7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3AA3-6B70-4D56-B594-749F569C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6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4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BB56C-7CC1-453D-8030-60914AD66A7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A3AA3-6B70-4D56-B594-749F569C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3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RLFP6Nd3Os" TargetMode="External"/><Relationship Id="rId2" Type="http://schemas.openxmlformats.org/officeDocument/2006/relationships/hyperlink" Target="https://www.youtube.com/watch?v=XSirR_yldS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ucbeniki.sio.si/nit5/1337/index7.htm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color Powerpoint Template at GetDrawings | Fre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" y="0"/>
            <a:ext cx="9179241" cy="688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dirty="0" smtClean="0">
                <a:latin typeface="Century Gothic" panose="020B0502020202020204" pitchFamily="34" charset="0"/>
              </a:rPr>
              <a:t>Dragi učenci!</a:t>
            </a:r>
          </a:p>
          <a:p>
            <a:pPr marL="0" indent="0" algn="ctr">
              <a:buNone/>
            </a:pPr>
            <a:endParaRPr lang="sl-SI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sl-SI" dirty="0" smtClean="0">
                <a:latin typeface="Century Gothic" panose="020B0502020202020204" pitchFamily="34" charset="0"/>
              </a:rPr>
              <a:t>V tem tednu bomo pri </a:t>
            </a:r>
            <a:r>
              <a:rPr lang="sl-SI" b="1" dirty="0" smtClean="0">
                <a:latin typeface="Century Gothic" panose="020B0502020202020204" pitchFamily="34" charset="0"/>
              </a:rPr>
              <a:t>SLOVENŠČINI</a:t>
            </a:r>
            <a:r>
              <a:rPr lang="sl-SI" dirty="0" smtClean="0">
                <a:latin typeface="Century Gothic" panose="020B0502020202020204" pitchFamily="34" charset="0"/>
              </a:rPr>
              <a:t>:</a:t>
            </a:r>
          </a:p>
          <a:p>
            <a:pPr marL="0" indent="0" algn="ctr">
              <a:buNone/>
            </a:pPr>
            <a:endParaRPr lang="sl-SI" dirty="0" smtClean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sl-SI" b="1" dirty="0">
                <a:solidFill>
                  <a:schemeClr val="tx2"/>
                </a:solidFill>
                <a:latin typeface="Century Gothic" panose="020B0502020202020204" pitchFamily="34" charset="0"/>
              </a:rPr>
              <a:t>s</a:t>
            </a:r>
            <a:r>
              <a:rPr lang="sl-SI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poznali VREMENSKO NAPOVED,</a:t>
            </a:r>
            <a:endParaRPr lang="sl-SI" dirty="0" smtClean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sl-SI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spoznali vremenske karte, znake </a:t>
            </a:r>
            <a:r>
              <a:rPr lang="sl-SI" dirty="0" smtClean="0">
                <a:latin typeface="Century Gothic" panose="020B0502020202020204" pitchFamily="34" charset="0"/>
              </a:rPr>
              <a:t>in</a:t>
            </a:r>
            <a:r>
              <a:rPr lang="sl-SI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sl-SI" b="1" dirty="0">
                <a:solidFill>
                  <a:schemeClr val="tx2"/>
                </a:solidFill>
                <a:latin typeface="Century Gothic" panose="020B0502020202020204" pitchFamily="34" charset="0"/>
              </a:rPr>
              <a:t>n</a:t>
            </a:r>
            <a:r>
              <a:rPr lang="sl-SI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apovedovali vreme. </a:t>
            </a:r>
            <a:r>
              <a:rPr lang="sl-SI" b="1" dirty="0" smtClean="0">
                <a:solidFill>
                  <a:schemeClr val="tx2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</a:t>
            </a:r>
            <a:endParaRPr lang="sl-SI" b="1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sl-SI" dirty="0" smtClean="0">
                <a:latin typeface="Century Gothic" panose="020B0502020202020204" pitchFamily="34" charset="0"/>
              </a:rPr>
              <a:t> </a:t>
            </a:r>
            <a:endParaRPr lang="sl-SI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sl-SI" dirty="0" smtClean="0">
                <a:latin typeface="Century Gothic" panose="020B0502020202020204" pitchFamily="34" charset="0"/>
              </a:rPr>
              <a:t>Pa začnimo…</a:t>
            </a:r>
          </a:p>
          <a:p>
            <a:pPr marL="0" indent="0" algn="ctr">
              <a:buNone/>
            </a:pPr>
            <a:endParaRPr lang="sl-SI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sl-SI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94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sl-SI" sz="31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VREMENSKA NAPOVED</a:t>
            </a:r>
            <a:endParaRPr lang="en-US" sz="31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515878" y="1248183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latin typeface="Century Gothic" panose="020B0502020202020204" pitchFamily="34" charset="0"/>
              </a:rPr>
              <a:t>VREMENSKA NAPOVED JE </a:t>
            </a:r>
            <a:r>
              <a:rPr lang="sl-SI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JAVNO OBVESTILO</a:t>
            </a:r>
            <a:r>
              <a:rPr lang="sl-SI" b="1" dirty="0" smtClean="0">
                <a:latin typeface="Century Gothic" panose="020B0502020202020204" pitchFamily="34" charset="0"/>
              </a:rPr>
              <a:t>, S KATERIM </a:t>
            </a:r>
            <a:r>
              <a:rPr lang="sl-SI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VREMENOSLOVEC OBVESTI JAVNOST O VREMENU V PRIHODNJIH DNEH. 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179512" y="5949280"/>
            <a:ext cx="8507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Če </a:t>
            </a:r>
            <a:r>
              <a:rPr lang="sl-SI" b="1" dirty="0">
                <a:solidFill>
                  <a:srgbClr val="00B050"/>
                </a:solidFill>
                <a:latin typeface="Century Gothic" panose="020B0502020202020204" pitchFamily="34" charset="0"/>
              </a:rPr>
              <a:t>je obvestilo namenjeno </a:t>
            </a:r>
            <a:r>
              <a:rPr lang="sl-SI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vsem ljudem, </a:t>
            </a:r>
            <a:r>
              <a:rPr lang="sl-SI" b="1" dirty="0">
                <a:solidFill>
                  <a:srgbClr val="00B050"/>
                </a:solidFill>
                <a:latin typeface="Century Gothic" panose="020B0502020202020204" pitchFamily="34" charset="0"/>
              </a:rPr>
              <a:t>rečemo, da je </a:t>
            </a:r>
            <a:endParaRPr lang="sl-SI" b="1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sl-SI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OBVESTILO JAVNO. </a:t>
            </a:r>
            <a:endParaRPr lang="sl-SI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515878" y="4207644"/>
            <a:ext cx="85732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VREMENOSLOVEC</a:t>
            </a:r>
            <a:r>
              <a:rPr lang="sl-SI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sl-SI" b="1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je oseba, ki napoveduje vreme.</a:t>
            </a:r>
          </a:p>
          <a:p>
            <a:endParaRPr lang="sl-SI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sl-SI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Vreme se napove s </a:t>
            </a:r>
            <a:r>
              <a:rPr lang="sl-SI" b="1" dirty="0">
                <a:solidFill>
                  <a:srgbClr val="FF0000"/>
                </a:solidFill>
                <a:latin typeface="Century Gothic" panose="020B0502020202020204" pitchFamily="34" charset="0"/>
              </a:rPr>
              <a:t>pomočjo VREMENSKE KARTE</a:t>
            </a:r>
            <a:r>
              <a:rPr lang="sl-SI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</a:p>
          <a:p>
            <a:endParaRPr lang="sl-SI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sl-SI" b="1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Vremenska napoved je </a:t>
            </a:r>
            <a:r>
              <a:rPr lang="sl-SI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objavljena na </a:t>
            </a:r>
            <a:r>
              <a:rPr lang="sl-SI" b="1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televiziji, radiu, internetu, časopisu.</a:t>
            </a:r>
            <a:endParaRPr lang="sl-SI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098" name="Picture 2" descr="Fizikalnica [licensed for non-commercial use only] / Vremenska napov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970" y="2017953"/>
            <a:ext cx="3294059" cy="189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66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323527" y="1038741"/>
            <a:ext cx="5072739" cy="31103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2500" b="1" dirty="0" smtClean="0"/>
              <a:t>NEBESEDNI DEL</a:t>
            </a:r>
          </a:p>
          <a:p>
            <a:r>
              <a:rPr lang="sl-SI" sz="2500" b="1" dirty="0" smtClean="0">
                <a:solidFill>
                  <a:srgbClr val="00B050"/>
                </a:solidFill>
              </a:rPr>
              <a:t>Zemljevid območja z imeni večjih mest,</a:t>
            </a:r>
          </a:p>
          <a:p>
            <a:r>
              <a:rPr lang="sl-SI" sz="2500" b="1" dirty="0" smtClean="0">
                <a:solidFill>
                  <a:srgbClr val="00B050"/>
                </a:solidFill>
              </a:rPr>
              <a:t>temperatura v °C,</a:t>
            </a:r>
          </a:p>
          <a:p>
            <a:r>
              <a:rPr lang="sl-SI" sz="2500" b="1" dirty="0" err="1">
                <a:solidFill>
                  <a:srgbClr val="00B050"/>
                </a:solidFill>
              </a:rPr>
              <a:t>p</a:t>
            </a:r>
            <a:r>
              <a:rPr lang="sl-SI" sz="2500" b="1" dirty="0" err="1" smtClean="0">
                <a:solidFill>
                  <a:srgbClr val="00B050"/>
                </a:solidFill>
              </a:rPr>
              <a:t>iktogrami</a:t>
            </a:r>
            <a:r>
              <a:rPr lang="sl-SI" sz="2500" b="1" dirty="0" smtClean="0">
                <a:solidFill>
                  <a:srgbClr val="00B050"/>
                </a:solidFill>
              </a:rPr>
              <a:t> (vremenski znaki).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5508104" y="1038739"/>
            <a:ext cx="3178696" cy="57026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2500" b="1" dirty="0" smtClean="0"/>
              <a:t>BESEDNI DEL</a:t>
            </a:r>
          </a:p>
          <a:p>
            <a:pPr marL="0" indent="0">
              <a:buNone/>
            </a:pPr>
            <a:r>
              <a:rPr lang="sl-SI" sz="2500" b="1" dirty="0" smtClean="0">
                <a:solidFill>
                  <a:srgbClr val="00B050"/>
                </a:solidFill>
              </a:rPr>
              <a:t>Krajše besedilo.</a:t>
            </a:r>
          </a:p>
          <a:p>
            <a:pPr marL="0" indent="0">
              <a:buNone/>
            </a:pPr>
            <a:endParaRPr lang="sl-SI" sz="25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25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25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25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25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25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25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25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25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25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1500" b="1" dirty="0" smtClean="0"/>
          </a:p>
          <a:p>
            <a:pPr marL="0" indent="0">
              <a:buNone/>
            </a:pPr>
            <a:r>
              <a:rPr lang="sl-SI" sz="1500" dirty="0" smtClean="0"/>
              <a:t>Kaj manjka vremenski karti? ;)</a:t>
            </a:r>
            <a:endParaRPr lang="sl-SI" sz="1500" dirty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l-SI" sz="3100" b="1" dirty="0" smtClean="0">
                <a:solidFill>
                  <a:srgbClr val="7030A0"/>
                </a:solidFill>
              </a:rPr>
              <a:t>SESTAVA VREMENSKE NAPOVEDI</a:t>
            </a:r>
            <a:endParaRPr lang="sl-SI" sz="3100" b="1" dirty="0">
              <a:solidFill>
                <a:srgbClr val="7030A0"/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313800"/>
            <a:ext cx="2323351" cy="353203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067" y="3313800"/>
            <a:ext cx="3329389" cy="278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84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vremenska napov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431" y="764704"/>
            <a:ext cx="5728227" cy="581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19759"/>
          </a:xfrm>
        </p:spPr>
        <p:txBody>
          <a:bodyPr>
            <a:normAutofit/>
          </a:bodyPr>
          <a:lstStyle/>
          <a:p>
            <a:r>
              <a:rPr lang="sl-SI" sz="3100" b="1" dirty="0" smtClean="0">
                <a:solidFill>
                  <a:srgbClr val="7030A0"/>
                </a:solidFill>
              </a:rPr>
              <a:t>SESTAVINE VREMENSKE KARTE</a:t>
            </a:r>
            <a:endParaRPr lang="sl-SI" sz="3100" b="1" dirty="0">
              <a:solidFill>
                <a:srgbClr val="7030A0"/>
              </a:solidFill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504125" y="1493454"/>
            <a:ext cx="169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solidFill>
                  <a:srgbClr val="FF0000"/>
                </a:solidFill>
              </a:rPr>
              <a:t>NASLOV</a:t>
            </a:r>
            <a:endParaRPr lang="sl-SI" sz="2400" b="1" dirty="0">
              <a:solidFill>
                <a:srgbClr val="FF0000"/>
              </a:solidFill>
            </a:endParaRPr>
          </a:p>
        </p:txBody>
      </p:sp>
      <p:sp>
        <p:nvSpPr>
          <p:cNvPr id="10" name="PoljeZBesedilom 9"/>
          <p:cNvSpPr txBox="1"/>
          <p:nvPr/>
        </p:nvSpPr>
        <p:spPr>
          <a:xfrm>
            <a:off x="5981085" y="2621180"/>
            <a:ext cx="352000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300" b="1" dirty="0">
                <a:solidFill>
                  <a:srgbClr val="FF0000"/>
                </a:solidFill>
              </a:rPr>
              <a:t>TEMPERATURA </a:t>
            </a:r>
            <a:r>
              <a:rPr lang="sl-SI" sz="2300" b="1" dirty="0" smtClean="0">
                <a:solidFill>
                  <a:srgbClr val="FF0000"/>
                </a:solidFill>
              </a:rPr>
              <a:t>ZRAKA</a:t>
            </a:r>
            <a:endParaRPr lang="sl-SI" sz="2400" b="1" dirty="0">
              <a:solidFill>
                <a:srgbClr val="FF0000"/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251520" y="3325174"/>
            <a:ext cx="25815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300" b="1" dirty="0" smtClean="0">
                <a:solidFill>
                  <a:srgbClr val="FF0000"/>
                </a:solidFill>
              </a:rPr>
              <a:t>VREMENSKI ZNAKI</a:t>
            </a:r>
            <a:endParaRPr lang="sl-SI" sz="2400" b="1" dirty="0">
              <a:solidFill>
                <a:srgbClr val="FF0000"/>
              </a:solidFill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6061505" y="3825358"/>
            <a:ext cx="201622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300" b="1" dirty="0" smtClean="0">
                <a:solidFill>
                  <a:srgbClr val="FF0000"/>
                </a:solidFill>
              </a:rPr>
              <a:t>IMENA KRAJEV</a:t>
            </a:r>
            <a:endParaRPr lang="sl-SI" sz="2400" b="1" dirty="0">
              <a:solidFill>
                <a:srgbClr val="FF0000"/>
              </a:solidFill>
            </a:endParaRPr>
          </a:p>
        </p:txBody>
      </p:sp>
      <p:sp>
        <p:nvSpPr>
          <p:cNvPr id="15" name="PoljeZBesedilom 14"/>
          <p:cNvSpPr txBox="1"/>
          <p:nvPr/>
        </p:nvSpPr>
        <p:spPr>
          <a:xfrm>
            <a:off x="550423" y="4443902"/>
            <a:ext cx="144160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300" b="1" dirty="0" smtClean="0">
                <a:solidFill>
                  <a:srgbClr val="FF0000"/>
                </a:solidFill>
              </a:rPr>
              <a:t>LEGENDA</a:t>
            </a:r>
            <a:endParaRPr lang="sl-SI" sz="2400" b="1" dirty="0">
              <a:solidFill>
                <a:srgbClr val="FF0000"/>
              </a:solidFill>
            </a:endParaRPr>
          </a:p>
        </p:txBody>
      </p:sp>
      <p:sp>
        <p:nvSpPr>
          <p:cNvPr id="16" name="PoljeZBesedilom 15"/>
          <p:cNvSpPr txBox="1"/>
          <p:nvPr/>
        </p:nvSpPr>
        <p:spPr>
          <a:xfrm>
            <a:off x="6660232" y="969213"/>
            <a:ext cx="216171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300" b="1" dirty="0" smtClean="0">
                <a:solidFill>
                  <a:srgbClr val="FF0000"/>
                </a:solidFill>
              </a:rPr>
              <a:t>DAN IN DATUM</a:t>
            </a:r>
            <a:endParaRPr lang="sl-SI" sz="2400" b="1" dirty="0">
              <a:solidFill>
                <a:srgbClr val="FF0000"/>
              </a:solidFill>
            </a:endParaRPr>
          </a:p>
        </p:txBody>
      </p:sp>
      <p:cxnSp>
        <p:nvCxnSpPr>
          <p:cNvPr id="8" name="Raven puščični povezovalnik 7"/>
          <p:cNvCxnSpPr/>
          <p:nvPr/>
        </p:nvCxnSpPr>
        <p:spPr>
          <a:xfrm flipV="1">
            <a:off x="1716249" y="1021123"/>
            <a:ext cx="715938" cy="59964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aven puščični povezovalnik 18"/>
          <p:cNvCxnSpPr>
            <a:stCxn id="14" idx="1"/>
          </p:cNvCxnSpPr>
          <p:nvPr/>
        </p:nvCxnSpPr>
        <p:spPr>
          <a:xfrm flipH="1" flipV="1">
            <a:off x="5508105" y="3436940"/>
            <a:ext cx="553400" cy="6115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Raven puščični povezovalnik 19"/>
          <p:cNvCxnSpPr/>
          <p:nvPr/>
        </p:nvCxnSpPr>
        <p:spPr>
          <a:xfrm flipH="1" flipV="1">
            <a:off x="5796136" y="2132856"/>
            <a:ext cx="506127" cy="54618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aven puščični povezovalnik 20"/>
          <p:cNvCxnSpPr/>
          <p:nvPr/>
        </p:nvCxnSpPr>
        <p:spPr>
          <a:xfrm flipV="1">
            <a:off x="2231141" y="2844318"/>
            <a:ext cx="785033" cy="5087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aven puščični povezovalnik 21"/>
          <p:cNvCxnSpPr/>
          <p:nvPr/>
        </p:nvCxnSpPr>
        <p:spPr>
          <a:xfrm flipH="1" flipV="1">
            <a:off x="5724129" y="969213"/>
            <a:ext cx="936103" cy="20431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ven puščični povezovalnik 31"/>
          <p:cNvCxnSpPr/>
          <p:nvPr/>
        </p:nvCxnSpPr>
        <p:spPr>
          <a:xfrm flipV="1">
            <a:off x="1873172" y="4664590"/>
            <a:ext cx="437527" cy="5851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31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5364"/>
          </a:xfrm>
        </p:spPr>
        <p:txBody>
          <a:bodyPr>
            <a:normAutofit/>
          </a:bodyPr>
          <a:lstStyle/>
          <a:p>
            <a:r>
              <a:rPr lang="sl-SI" sz="3100" b="1" dirty="0" smtClean="0">
                <a:solidFill>
                  <a:srgbClr val="7030A0"/>
                </a:solidFill>
              </a:rPr>
              <a:t>VREMENSKI ZNAKI</a:t>
            </a:r>
            <a:endParaRPr lang="sl-SI" sz="3100" b="1" dirty="0">
              <a:solidFill>
                <a:srgbClr val="7030A0"/>
              </a:solidFill>
            </a:endParaRPr>
          </a:p>
        </p:txBody>
      </p:sp>
      <p:pic>
        <p:nvPicPr>
          <p:cNvPr id="3" name="Picture 2" descr="https://eucbeniki.sio.si/nit5/1337/nalo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10" y="1070002"/>
            <a:ext cx="8873839" cy="170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827584" y="3140968"/>
            <a:ext cx="7859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 smtClean="0">
                <a:solidFill>
                  <a:srgbClr val="FF0000"/>
                </a:solidFill>
              </a:rPr>
              <a:t>Vremenske znake moramo poznati, da lahko pravilno napovemo vreme. </a:t>
            </a:r>
          </a:p>
          <a:p>
            <a:pPr algn="ctr"/>
            <a:endParaRPr lang="sl-SI" dirty="0" smtClean="0"/>
          </a:p>
          <a:p>
            <a:pPr algn="ctr"/>
            <a:r>
              <a:rPr lang="sl-SI" dirty="0" smtClean="0"/>
              <a:t>Glej delovni zvezek stran 51.</a:t>
            </a:r>
            <a:endParaRPr lang="sl-SI" dirty="0"/>
          </a:p>
        </p:txBody>
      </p:sp>
      <p:pic>
        <p:nvPicPr>
          <p:cNvPr id="1026" name="Picture 2" descr="Prikaži izvorno slik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72" y="5157192"/>
            <a:ext cx="8595413" cy="116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91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sl-SI" sz="3100" b="1" dirty="0">
                <a:solidFill>
                  <a:srgbClr val="7030A0"/>
                </a:solidFill>
              </a:rPr>
              <a:t>PRIMERI VREMENSKE </a:t>
            </a:r>
            <a:r>
              <a:rPr lang="sl-SI" sz="3100" b="1" dirty="0" smtClean="0">
                <a:solidFill>
                  <a:srgbClr val="7030A0"/>
                </a:solidFill>
              </a:rPr>
              <a:t>NAPOVEDI</a:t>
            </a:r>
            <a:endParaRPr lang="sl-SI" sz="3100" dirty="0">
              <a:solidFill>
                <a:srgbClr val="7030A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88222" y="174273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l-SI" sz="2500" dirty="0" smtClean="0"/>
              <a:t>Poslušaj </a:t>
            </a:r>
            <a:r>
              <a:rPr lang="sl-SI" sz="2500" dirty="0"/>
              <a:t>2 primera napovedi:</a:t>
            </a:r>
          </a:p>
          <a:p>
            <a:r>
              <a:rPr lang="sl-SI" sz="2500" dirty="0"/>
              <a:t>n</a:t>
            </a:r>
            <a:r>
              <a:rPr lang="sl-SI" sz="2500" dirty="0" smtClean="0"/>
              <a:t>apoved vremena učencev 5. razreda, </a:t>
            </a:r>
          </a:p>
          <a:p>
            <a:pPr marL="0" indent="0">
              <a:buNone/>
            </a:pPr>
            <a:endParaRPr lang="sl-SI" dirty="0"/>
          </a:p>
          <a:p>
            <a:pPr marL="285750" indent="-285750">
              <a:buFontTx/>
              <a:buChar char="-"/>
            </a:pPr>
            <a:endParaRPr lang="sl-SI" dirty="0"/>
          </a:p>
          <a:p>
            <a:r>
              <a:rPr lang="sl-SI" sz="2500" dirty="0" smtClean="0"/>
              <a:t>napoved </a:t>
            </a:r>
            <a:r>
              <a:rPr lang="sl-SI" sz="2500" dirty="0"/>
              <a:t>vremena na </a:t>
            </a:r>
            <a:r>
              <a:rPr lang="sl-SI" sz="2500" dirty="0" smtClean="0"/>
              <a:t>televiziji.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488222" y="2840423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dirty="0" smtClean="0">
                <a:hlinkClick r:id="rId2"/>
              </a:rPr>
              <a:t>https</a:t>
            </a:r>
            <a:r>
              <a:rPr lang="sl-SI" sz="2000" dirty="0">
                <a:hlinkClick r:id="rId2"/>
              </a:rPr>
              <a:t>://</a:t>
            </a:r>
            <a:r>
              <a:rPr lang="sl-SI" sz="2000" dirty="0" smtClean="0">
                <a:hlinkClick r:id="rId2"/>
              </a:rPr>
              <a:t>www.youtube.com/watch?v=XSirR_yldSE</a:t>
            </a:r>
            <a:endParaRPr lang="sl-SI" sz="2000" dirty="0" smtClean="0"/>
          </a:p>
        </p:txBody>
      </p:sp>
      <p:sp>
        <p:nvSpPr>
          <p:cNvPr id="5" name="PoljeZBesedilom 4"/>
          <p:cNvSpPr txBox="1"/>
          <p:nvPr/>
        </p:nvSpPr>
        <p:spPr>
          <a:xfrm>
            <a:off x="493698" y="4338220"/>
            <a:ext cx="689208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>
                <a:hlinkClick r:id="rId3"/>
              </a:rPr>
              <a:t>https</a:t>
            </a:r>
            <a:r>
              <a:rPr lang="sl-SI" sz="2000" dirty="0">
                <a:hlinkClick r:id="rId3"/>
              </a:rPr>
              <a:t>://www.youtube.com/watch?v=tRLFP6Nd3Os</a:t>
            </a:r>
            <a:r>
              <a:rPr lang="sl-SI" sz="2000" dirty="0"/>
              <a:t> </a:t>
            </a:r>
          </a:p>
          <a:p>
            <a:endParaRPr lang="sl-SI" dirty="0"/>
          </a:p>
        </p:txBody>
      </p:sp>
      <p:pic>
        <p:nvPicPr>
          <p:cNvPr id="2050" name="Picture 2" descr="https://tehnik.telekom.si/PublishingImages/vremenske-aplikacije-2016-mikimuster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5" t="8418" r="33222" b="8331"/>
          <a:stretch/>
        </p:blipFill>
        <p:spPr bwMode="auto">
          <a:xfrm>
            <a:off x="6156176" y="2276872"/>
            <a:ext cx="2657327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74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611559" y="260648"/>
            <a:ext cx="813513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100" b="1" dirty="0" smtClean="0">
                <a:solidFill>
                  <a:srgbClr val="7030A0"/>
                </a:solidFill>
              </a:rPr>
              <a:t>ZAPIS V ZVEZEK IN DELO V DELOVNEM ZVEZKU</a:t>
            </a:r>
            <a:endParaRPr lang="sl-SI" sz="3100" b="1" dirty="0">
              <a:solidFill>
                <a:srgbClr val="7030A0"/>
              </a:solidFill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643812" y="1039732"/>
            <a:ext cx="59766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>
                <a:latin typeface="+mj-lt"/>
              </a:rPr>
              <a:t>V zvezek zapiši naslov: </a:t>
            </a:r>
          </a:p>
          <a:p>
            <a:r>
              <a:rPr lang="sl-SI" sz="2800" b="1" dirty="0" smtClean="0">
                <a:solidFill>
                  <a:srgbClr val="FF0000"/>
                </a:solidFill>
                <a:latin typeface="+mj-lt"/>
              </a:rPr>
              <a:t>VREMENSKA NAPOVED</a:t>
            </a:r>
          </a:p>
          <a:p>
            <a:endParaRPr lang="sl-SI" sz="1600" b="1" dirty="0">
              <a:solidFill>
                <a:srgbClr val="FF0000"/>
              </a:solidFill>
              <a:latin typeface="+mj-lt"/>
            </a:endParaRPr>
          </a:p>
          <a:p>
            <a:r>
              <a:rPr lang="sl-SI" b="1" dirty="0" smtClean="0">
                <a:latin typeface="+mj-lt"/>
              </a:rPr>
              <a:t>Iz delovnega zvezka na strani 52 v zvezek prepiši moder okvirček.</a:t>
            </a:r>
            <a:endParaRPr lang="sl-SI" b="1" dirty="0">
              <a:latin typeface="+mj-lt"/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6134869" y="1435198"/>
            <a:ext cx="2556198" cy="1144166"/>
            <a:chOff x="407048" y="593433"/>
            <a:chExt cx="2606569" cy="1371107"/>
          </a:xfrm>
        </p:grpSpPr>
        <p:sp>
          <p:nvSpPr>
            <p:cNvPr id="8" name="Elipsa 7"/>
            <p:cNvSpPr/>
            <p:nvPr/>
          </p:nvSpPr>
          <p:spPr>
            <a:xfrm>
              <a:off x="407048" y="593433"/>
              <a:ext cx="2606569" cy="137110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Elipsa 4"/>
            <p:cNvSpPr/>
            <p:nvPr/>
          </p:nvSpPr>
          <p:spPr>
            <a:xfrm>
              <a:off x="845498" y="765104"/>
              <a:ext cx="1843123" cy="9695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2000" dirty="0" smtClean="0">
                  <a:latin typeface="Century Gothic" panose="020B0502020202020204" pitchFamily="34" charset="0"/>
                </a:rPr>
                <a:t>Zapis v zvezek.</a:t>
              </a:r>
              <a:endParaRPr lang="en-US" sz="2000" kern="12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6" name="PoljeZBesedilom 5"/>
          <p:cNvSpPr txBox="1"/>
          <p:nvPr/>
        </p:nvSpPr>
        <p:spPr>
          <a:xfrm>
            <a:off x="643812" y="3237470"/>
            <a:ext cx="70389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V delovnem zvezku reši naloge na strani 49, 50, 51. </a:t>
            </a:r>
          </a:p>
          <a:p>
            <a:r>
              <a:rPr lang="sl-SI" b="1" dirty="0" smtClean="0"/>
              <a:t>Na naslednjih straneh lahko preveriš rešitve.</a:t>
            </a:r>
          </a:p>
          <a:p>
            <a:endParaRPr lang="sl-SI" dirty="0"/>
          </a:p>
        </p:txBody>
      </p:sp>
      <p:sp>
        <p:nvSpPr>
          <p:cNvPr id="10" name="Pravokotnik 9"/>
          <p:cNvSpPr/>
          <p:nvPr/>
        </p:nvSpPr>
        <p:spPr>
          <a:xfrm>
            <a:off x="643812" y="4938827"/>
            <a:ext cx="6930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 smtClean="0"/>
              <a:t>Če želiš, lahko na spodnji </a:t>
            </a:r>
            <a:r>
              <a:rPr lang="sl-SI" b="1" dirty="0" smtClean="0"/>
              <a:t>povezavi </a:t>
            </a:r>
            <a:r>
              <a:rPr lang="sl-SI" b="1" dirty="0" smtClean="0"/>
              <a:t>rešiš </a:t>
            </a:r>
            <a:r>
              <a:rPr lang="sl-SI" b="1" dirty="0" smtClean="0"/>
              <a:t>nalogo o vremenski </a:t>
            </a:r>
            <a:r>
              <a:rPr lang="sl-SI" b="1" dirty="0" smtClean="0"/>
              <a:t>napovedi</a:t>
            </a:r>
            <a:r>
              <a:rPr lang="sl-SI" b="1" dirty="0" smtClean="0"/>
              <a:t>.</a:t>
            </a:r>
          </a:p>
          <a:p>
            <a:endParaRPr lang="sl-SI" b="1" dirty="0"/>
          </a:p>
          <a:p>
            <a:r>
              <a:rPr lang="sl-SI" dirty="0">
                <a:hlinkClick r:id="rId2"/>
              </a:rPr>
              <a:t>https://eucbeniki.sio.si/nit5/1337/index7.html</a:t>
            </a:r>
            <a:endParaRPr lang="sl-SI" dirty="0"/>
          </a:p>
        </p:txBody>
      </p:sp>
      <p:grpSp>
        <p:nvGrpSpPr>
          <p:cNvPr id="12" name="Skupina 11"/>
          <p:cNvGrpSpPr/>
          <p:nvPr/>
        </p:nvGrpSpPr>
        <p:grpSpPr>
          <a:xfrm>
            <a:off x="6134869" y="5290074"/>
            <a:ext cx="2556198" cy="1144166"/>
            <a:chOff x="407048" y="593433"/>
            <a:chExt cx="2606569" cy="1371107"/>
          </a:xfrm>
        </p:grpSpPr>
        <p:sp>
          <p:nvSpPr>
            <p:cNvPr id="13" name="Elipsa 12"/>
            <p:cNvSpPr/>
            <p:nvPr/>
          </p:nvSpPr>
          <p:spPr>
            <a:xfrm>
              <a:off x="407048" y="593433"/>
              <a:ext cx="2606569" cy="137110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Elipsa 4"/>
            <p:cNvSpPr/>
            <p:nvPr/>
          </p:nvSpPr>
          <p:spPr>
            <a:xfrm>
              <a:off x="845498" y="765104"/>
              <a:ext cx="1843123" cy="9695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2000" dirty="0" smtClean="0">
                  <a:latin typeface="Century Gothic" panose="020B0502020202020204" pitchFamily="34" charset="0"/>
                </a:rPr>
                <a:t>Delo na internetu</a:t>
              </a:r>
              <a:endParaRPr lang="en-US" sz="2000" kern="12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5" name="Elipsa 14"/>
          <p:cNvSpPr/>
          <p:nvPr/>
        </p:nvSpPr>
        <p:spPr>
          <a:xfrm>
            <a:off x="6190499" y="3016634"/>
            <a:ext cx="2556198" cy="1144166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Elipsa 4"/>
          <p:cNvSpPr/>
          <p:nvPr/>
        </p:nvSpPr>
        <p:spPr>
          <a:xfrm>
            <a:off x="6564846" y="3160971"/>
            <a:ext cx="1807505" cy="80904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1590" tIns="21590" rIns="21590" bIns="2159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2000" dirty="0" smtClean="0">
                <a:latin typeface="Century Gothic" panose="020B0502020202020204" pitchFamily="34" charset="0"/>
              </a:rPr>
              <a:t>Delo </a:t>
            </a:r>
            <a:r>
              <a:rPr lang="sl-SI" sz="2000" dirty="0">
                <a:latin typeface="Century Gothic" panose="020B0502020202020204" pitchFamily="34" charset="0"/>
              </a:rPr>
              <a:t>v</a:t>
            </a:r>
            <a:r>
              <a:rPr lang="sl-SI" sz="2000" dirty="0" smtClean="0">
                <a:latin typeface="Century Gothic" panose="020B0502020202020204" pitchFamily="34" charset="0"/>
              </a:rPr>
              <a:t> DZ.</a:t>
            </a:r>
            <a:endParaRPr lang="en-US" sz="2000" kern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26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032" y="227111"/>
            <a:ext cx="9144000" cy="868958"/>
          </a:xfrm>
        </p:spPr>
        <p:txBody>
          <a:bodyPr>
            <a:normAutofit fontScale="90000"/>
          </a:bodyPr>
          <a:lstStyle/>
          <a:p>
            <a:r>
              <a:rPr lang="sl-SI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IZZIV </a:t>
            </a:r>
            <a:r>
              <a:rPr lang="sl-SI" sz="2800" b="1" dirty="0" smtClean="0">
                <a:solidFill>
                  <a:srgbClr val="7030A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</a:t>
            </a:r>
            <a:r>
              <a:rPr lang="sl-SI" sz="28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/>
            </a:r>
            <a:br>
              <a:rPr lang="sl-SI" sz="28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r>
              <a:rPr lang="sl-SI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NAPOVEJ VREME</a:t>
            </a:r>
            <a:endParaRPr lang="en-US" sz="28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64032" y="855769"/>
            <a:ext cx="8972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b="1" dirty="0"/>
          </a:p>
          <a:p>
            <a:endParaRPr lang="sl-SI" b="1" dirty="0">
              <a:solidFill>
                <a:srgbClr val="FF0000"/>
              </a:solidFill>
            </a:endParaRPr>
          </a:p>
          <a:p>
            <a:r>
              <a:rPr lang="sl-SI" b="1" dirty="0" smtClean="0"/>
              <a:t>SPOZNAL SI VREMENSKO KARTO, VREMENSKE ZNAKE in SI POGLEDAL RAZLIČNE POSNETKE.</a:t>
            </a:r>
          </a:p>
          <a:p>
            <a:endParaRPr lang="sl-SI" b="1" dirty="0">
              <a:solidFill>
                <a:srgbClr val="FF0000"/>
              </a:solidFill>
            </a:endParaRPr>
          </a:p>
          <a:p>
            <a:r>
              <a:rPr lang="sl-SI" b="1" dirty="0" smtClean="0"/>
              <a:t>S pomočjo spodnje karte napovej vreme in kakšno vreme nas čaka v naslednjih dneh. </a:t>
            </a:r>
          </a:p>
          <a:p>
            <a:r>
              <a:rPr lang="sl-SI" b="1" dirty="0" smtClean="0"/>
              <a:t>Lahko si pomagaš z delovnim zvezkom stran 54.</a:t>
            </a:r>
          </a:p>
        </p:txBody>
      </p:sp>
      <p:pic>
        <p:nvPicPr>
          <p:cNvPr id="8" name="Picture 6" descr="VREME - NO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83713"/>
            <a:ext cx="4138535" cy="291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Sneg! Vremenska napoved ga obljublja, zapade lahko že kmal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6" y="5753005"/>
            <a:ext cx="5112568" cy="106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jeZBesedilom 8"/>
          <p:cNvSpPr txBox="1"/>
          <p:nvPr/>
        </p:nvSpPr>
        <p:spPr>
          <a:xfrm>
            <a:off x="5733097" y="349967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Če želiš, se lahko posnameš, in mi </a:t>
            </a:r>
            <a:r>
              <a:rPr lang="sl-SI" dirty="0" smtClean="0"/>
              <a:t>pošlješ posnetek.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5810335" y="5681967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/>
              <a:t>VESELO USTVARJANJE TI ŽELIM. </a:t>
            </a:r>
            <a:endParaRPr lang="sl-SI" b="1" dirty="0" smtClean="0"/>
          </a:p>
          <a:p>
            <a:r>
              <a:rPr lang="sl-SI" b="1" dirty="0" smtClean="0"/>
              <a:t>MOGOČE PA POSTANEŠ VREMENOSLOVEC. </a:t>
            </a:r>
            <a:r>
              <a:rPr lang="sl-SI" b="1" dirty="0" smtClean="0">
                <a:sym typeface="Wingdings" panose="05000000000000000000" pitchFamily="2" charset="2"/>
              </a:rPr>
              <a:t>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3175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Rešitve DZ</a:t>
            </a:r>
            <a:endParaRPr lang="sl-SI" dirty="0"/>
          </a:p>
        </p:txBody>
      </p:sp>
      <p:sp>
        <p:nvSpPr>
          <p:cNvPr id="3" name="Pravokotnik 2"/>
          <p:cNvSpPr/>
          <p:nvPr/>
        </p:nvSpPr>
        <p:spPr>
          <a:xfrm>
            <a:off x="428359" y="1196752"/>
            <a:ext cx="4572000" cy="640944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b="1" dirty="0" smtClean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VREMENSKA NAPOVED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STR. 49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Vremensko napoved prebiramo, da izvemo, kakšno vreme bo v naslednjih dneh.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Vremenske napovedi tvorijo VREMENOSLOVCI.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STR. 50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Ustvarjena je bila v četrtek, 26. 4. 2019 (glej vremensko karto- levo zgoraj je zapis)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večjem delu SLO bo sončno vreme.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Delno oblačno bo v Kopru in Novi Gorici.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Zjutraj bo v Mariboru 12°C.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Popoldne bo v Kopru 23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°C.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5220072" y="2471671"/>
            <a:ext cx="3715282" cy="4386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Največja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razlika med temperaturama bo v Murski Soboti, najmanjša pa v Kopru.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potep bi se oblekel/-a kratke hlače, majico, čepico… (možnih je več odgovorov)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Najbolj bi mi ustrezalo v Kopru, ker sem rad/-a na morju.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(možnih je več odgovorov)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Imena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krajev so zapisana z veliko začetnico.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0921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461</Words>
  <Application>Microsoft Office PowerPoint</Application>
  <PresentationFormat>Diaprojekcija na zaslonu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</vt:lpstr>
      <vt:lpstr>Officeova tema</vt:lpstr>
      <vt:lpstr>PowerPointova predstavitev</vt:lpstr>
      <vt:lpstr>VREMENSKA NAPOVED</vt:lpstr>
      <vt:lpstr>SESTAVA VREMENSKE NAPOVEDI</vt:lpstr>
      <vt:lpstr>SESTAVINE VREMENSKE KARTE</vt:lpstr>
      <vt:lpstr>VREMENSKI ZNAKI</vt:lpstr>
      <vt:lpstr>PRIMERI VREMENSKE NAPOVEDI</vt:lpstr>
      <vt:lpstr>PowerPointova predstavitev</vt:lpstr>
      <vt:lpstr>IZZIV  NAPOVEJ VREME</vt:lpstr>
      <vt:lpstr>Rešitve DZ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KOSOVIRJA NA LETEČI ŽLICI</dc:title>
  <dc:creator>AljaP</dc:creator>
  <cp:lastModifiedBy>osrj</cp:lastModifiedBy>
  <cp:revision>151</cp:revision>
  <dcterms:created xsi:type="dcterms:W3CDTF">2020-05-18T10:52:53Z</dcterms:created>
  <dcterms:modified xsi:type="dcterms:W3CDTF">2020-11-13T20:34:16Z</dcterms:modified>
</cp:coreProperties>
</file>