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3" r:id="rId7"/>
    <p:sldId id="264" r:id="rId8"/>
    <p:sldId id="266" r:id="rId9"/>
    <p:sldId id="261" r:id="rId10"/>
    <p:sldId id="265" r:id="rId11"/>
    <p:sldId id="268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8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9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4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4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6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5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5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8000" r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F35EE-9F36-493C-ADDD-61A989EC4E3F}" type="datetimeFigureOut">
              <a:rPr lang="en-US" smtClean="0"/>
              <a:t>11/27/2020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77647-2572-44F5-94E1-2210B3C30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2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mestolearnenglish.com/spelling-bee/" TargetMode="External"/><Relationship Id="rId2" Type="http://schemas.openxmlformats.org/officeDocument/2006/relationships/hyperlink" Target="https://www.youtube.com/watch?v=K5gr-A03RFM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hyperlink" Target="https://www.eslgamesplus.com/learn-to-spell-names-of-farm-animals-esl-interactive-spelling-exercise-onlin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Green Christmas Frame Background For PowerPoint -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721080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26" y="3188644"/>
            <a:ext cx="3826130" cy="3826130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1511660" y="1172420"/>
            <a:ext cx="6048672" cy="20162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l-SI" sz="4400" dirty="0" smtClean="0">
                <a:solidFill>
                  <a:schemeClr val="tx1"/>
                </a:solidFill>
              </a:rPr>
              <a:t>HELLO, HELLO! </a:t>
            </a:r>
            <a:br>
              <a:rPr lang="sl-SI" sz="4400" dirty="0" smtClean="0">
                <a:solidFill>
                  <a:schemeClr val="tx1"/>
                </a:solidFill>
              </a:rPr>
            </a:br>
            <a:r>
              <a:rPr lang="sl-SI" sz="4400" dirty="0" smtClean="0">
                <a:solidFill>
                  <a:schemeClr val="tx1"/>
                </a:solidFill>
              </a:rPr>
              <a:t>IT‘S ENGLISH TIME AGAIN!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2852192" y="36316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UNIT 2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1763688" y="4451176"/>
            <a:ext cx="6400800" cy="2218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BOOK p. 38</a:t>
            </a:r>
          </a:p>
          <a:p>
            <a:pPr algn="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WORKBOOK p. 36, 38</a:t>
            </a:r>
            <a:endParaRPr lang="sl-SI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NOTEBOOK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703237"/>
            <a:ext cx="8229600" cy="114300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PREVERJANJE ZNANJA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567333"/>
            <a:ext cx="7704856" cy="366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/>
              <a:t>V naslednjem tednu bova učiteljici za vas pripravili preverjanje znanja (ni za oceno). Naloge boste reševali preko spleta. Da boste pripravljeni, do 7. 12. ponovite:</a:t>
            </a:r>
          </a:p>
          <a:p>
            <a:pPr>
              <a:buFontTx/>
              <a:buChar char="-"/>
            </a:pPr>
            <a:r>
              <a:rPr lang="sl-SI" sz="2000" dirty="0" smtClean="0"/>
              <a:t>števila (računi, more </a:t>
            </a:r>
            <a:r>
              <a:rPr lang="sl-SI" sz="2000" dirty="0" err="1" smtClean="0"/>
              <a:t>than</a:t>
            </a:r>
            <a:r>
              <a:rPr lang="sl-SI" sz="2000" dirty="0" smtClean="0"/>
              <a:t>, </a:t>
            </a:r>
            <a:r>
              <a:rPr lang="sl-SI" sz="2000" dirty="0" err="1" smtClean="0"/>
              <a:t>less</a:t>
            </a:r>
            <a:r>
              <a:rPr lang="sl-SI" sz="2000" dirty="0" smtClean="0"/>
              <a:t> </a:t>
            </a:r>
            <a:r>
              <a:rPr lang="sl-SI" sz="2000" dirty="0" err="1" smtClean="0"/>
              <a:t>than</a:t>
            </a:r>
            <a:r>
              <a:rPr lang="sl-SI" sz="2000" dirty="0" smtClean="0"/>
              <a:t>, zapis števil),</a:t>
            </a:r>
          </a:p>
          <a:p>
            <a:pPr>
              <a:buFontTx/>
              <a:buChar char="-"/>
            </a:pPr>
            <a:r>
              <a:rPr lang="sl-SI" sz="2000" dirty="0"/>
              <a:t>b</a:t>
            </a:r>
            <a:r>
              <a:rPr lang="sl-SI" sz="2000" dirty="0" smtClean="0"/>
              <a:t>esedišče (živali, barve),</a:t>
            </a:r>
          </a:p>
          <a:p>
            <a:pPr>
              <a:buFontTx/>
              <a:buChar char="-"/>
            </a:pPr>
            <a:r>
              <a:rPr lang="sl-SI" sz="2000" dirty="0" smtClean="0"/>
              <a:t>glagol imeti (</a:t>
            </a:r>
            <a:r>
              <a:rPr lang="sl-SI" sz="2000" dirty="0" err="1" smtClean="0"/>
              <a:t>have</a:t>
            </a:r>
            <a:r>
              <a:rPr lang="sl-SI" sz="2000" dirty="0" smtClean="0"/>
              <a:t> </a:t>
            </a:r>
            <a:r>
              <a:rPr lang="sl-SI" sz="2000" dirty="0" err="1" smtClean="0"/>
              <a:t>got</a:t>
            </a:r>
            <a:r>
              <a:rPr lang="sl-SI" sz="2000" dirty="0" smtClean="0"/>
              <a:t>, </a:t>
            </a:r>
            <a:r>
              <a:rPr lang="sl-SI" sz="2000" dirty="0" err="1" smtClean="0"/>
              <a:t>haven</a:t>
            </a:r>
            <a:r>
              <a:rPr lang="sl-SI" sz="2000" dirty="0" smtClean="0"/>
              <a:t>‘t </a:t>
            </a:r>
            <a:r>
              <a:rPr lang="sl-SI" sz="2000" dirty="0" err="1" smtClean="0"/>
              <a:t>got</a:t>
            </a:r>
            <a:r>
              <a:rPr lang="sl-SI" sz="2000" dirty="0" smtClean="0"/>
              <a:t>, </a:t>
            </a:r>
            <a:r>
              <a:rPr lang="sl-SI" sz="2000" dirty="0" err="1" smtClean="0"/>
              <a:t>has</a:t>
            </a:r>
            <a:r>
              <a:rPr lang="sl-SI" sz="2000" dirty="0" smtClean="0"/>
              <a:t> </a:t>
            </a:r>
            <a:r>
              <a:rPr lang="sl-SI" sz="2000" dirty="0" err="1" smtClean="0"/>
              <a:t>got</a:t>
            </a:r>
            <a:r>
              <a:rPr lang="sl-SI" sz="2000" dirty="0" smtClean="0"/>
              <a:t>, </a:t>
            </a:r>
            <a:r>
              <a:rPr lang="sl-SI" sz="2000" dirty="0" err="1" smtClean="0"/>
              <a:t>hasn</a:t>
            </a:r>
            <a:r>
              <a:rPr lang="sl-SI" sz="2000" dirty="0" smtClean="0"/>
              <a:t>‘t </a:t>
            </a:r>
            <a:r>
              <a:rPr lang="sl-SI" sz="2000" dirty="0" err="1" smtClean="0"/>
              <a:t>got</a:t>
            </a:r>
            <a:r>
              <a:rPr lang="sl-SI" sz="2000" dirty="0" smtClean="0"/>
              <a:t>),</a:t>
            </a:r>
          </a:p>
          <a:p>
            <a:pPr>
              <a:buFontTx/>
              <a:buChar char="-"/>
            </a:pPr>
            <a:r>
              <a:rPr lang="sl-SI" sz="2000" dirty="0" smtClean="0"/>
              <a:t>glagol biti (I am, </a:t>
            </a:r>
            <a:r>
              <a:rPr lang="sl-SI" sz="2000" dirty="0" err="1" smtClean="0"/>
              <a:t>you</a:t>
            </a:r>
            <a:r>
              <a:rPr lang="sl-SI" sz="2000" dirty="0" smtClean="0"/>
              <a:t>/</a:t>
            </a:r>
            <a:r>
              <a:rPr lang="sl-SI" sz="2000" dirty="0" err="1" smtClean="0"/>
              <a:t>we</a:t>
            </a:r>
            <a:r>
              <a:rPr lang="sl-SI" sz="2000" dirty="0" smtClean="0"/>
              <a:t>/</a:t>
            </a:r>
            <a:r>
              <a:rPr lang="sl-SI" sz="2000" dirty="0" err="1" smtClean="0"/>
              <a:t>they</a:t>
            </a:r>
            <a:r>
              <a:rPr lang="sl-SI" sz="2000" dirty="0" smtClean="0"/>
              <a:t> are, </a:t>
            </a:r>
            <a:r>
              <a:rPr lang="sl-SI" sz="2000" dirty="0" err="1" smtClean="0"/>
              <a:t>he</a:t>
            </a:r>
            <a:r>
              <a:rPr lang="sl-SI" sz="2000" dirty="0" smtClean="0"/>
              <a:t>/</a:t>
            </a:r>
            <a:r>
              <a:rPr lang="sl-SI" sz="2000" dirty="0" err="1" smtClean="0"/>
              <a:t>she</a:t>
            </a:r>
            <a:r>
              <a:rPr lang="sl-SI" sz="2000" dirty="0" smtClean="0"/>
              <a:t>/it is),</a:t>
            </a:r>
          </a:p>
          <a:p>
            <a:pPr>
              <a:buFontTx/>
              <a:buChar char="-"/>
            </a:pPr>
            <a:r>
              <a:rPr lang="sl-SI" sz="2000" dirty="0"/>
              <a:t>l</a:t>
            </a:r>
            <a:r>
              <a:rPr lang="sl-SI" sz="2000" dirty="0" smtClean="0"/>
              <a:t>ike, don‘t like, </a:t>
            </a:r>
            <a:r>
              <a:rPr lang="sl-SI" sz="2000" dirty="0" err="1" smtClean="0"/>
              <a:t>afraid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,</a:t>
            </a:r>
            <a:endParaRPr lang="sl-SI" sz="2000" dirty="0"/>
          </a:p>
          <a:p>
            <a:pPr>
              <a:buFontTx/>
              <a:buChar char="-"/>
            </a:pPr>
            <a:r>
              <a:rPr lang="sl-SI" sz="2000" dirty="0" smtClean="0"/>
              <a:t>kratek opis v povezavi z živalmi.</a:t>
            </a:r>
          </a:p>
          <a:p>
            <a:pPr marL="0" indent="0">
              <a:buNone/>
            </a:pPr>
            <a:r>
              <a:rPr lang="sl-SI" sz="2000" dirty="0" smtClean="0"/>
              <a:t>     (npr. kdo si, katero domačo žival imaš, kakšna je …)</a:t>
            </a:r>
          </a:p>
          <a:p>
            <a:pPr>
              <a:buFontTx/>
              <a:buChar char="-"/>
            </a:pPr>
            <a:endParaRPr lang="sl-SI" sz="2000" dirty="0"/>
          </a:p>
        </p:txBody>
      </p:sp>
      <p:sp>
        <p:nvSpPr>
          <p:cNvPr id="5" name="AutoShape 2" descr="taking-test-clipart-LTKk4oATa | Nurses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taking-test-clipart-LTKk4oATa | Nursess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taking-test-clipart-LTKk4oATa | Nursessit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507" y1="29825" x2="28507" y2="29825"/>
                        <a14:foregroundMark x1="12670" y1="58333" x2="16742" y2="54825"/>
                        <a14:foregroundMark x1="26697" y1="26316" x2="27149" y2="37281"/>
                        <a14:foregroundMark x1="47059" y1="85965" x2="54751" y2="94737"/>
                        <a14:foregroundMark x1="82353" y1="96930" x2="85068" y2="84211"/>
                        <a14:foregroundMark x1="75566" y1="33772" x2="85068" y2="33333"/>
                        <a14:foregroundMark x1="69231" y1="8772" x2="57466" y2="23246"/>
                        <a14:foregroundMark x1="51131" y1="21491" x2="66516" y2="4825"/>
                        <a14:foregroundMark x1="80995" y1="87719" x2="70588" y2="87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75" y="3429000"/>
            <a:ext cx="2974737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07504" y="5589240"/>
            <a:ext cx="689823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b="1" dirty="0"/>
              <a:t>Primer opisa (DZ. Str. 34): </a:t>
            </a:r>
          </a:p>
          <a:p>
            <a:r>
              <a:rPr lang="sl-SI" dirty="0"/>
              <a:t>I‘m </a:t>
            </a:r>
            <a:r>
              <a:rPr lang="sl-SI" dirty="0" err="1" smtClean="0"/>
              <a:t>Lucy</a:t>
            </a:r>
            <a:r>
              <a:rPr lang="sl-SI" dirty="0" smtClean="0"/>
              <a:t>. </a:t>
            </a:r>
            <a:r>
              <a:rPr lang="sl-SI" dirty="0"/>
              <a:t>I‘ve </a:t>
            </a:r>
            <a:r>
              <a:rPr lang="sl-SI" dirty="0" err="1"/>
              <a:t>got</a:t>
            </a:r>
            <a:r>
              <a:rPr lang="sl-SI" dirty="0"/>
              <a:t> a pet. It is a dog. </a:t>
            </a:r>
            <a:r>
              <a:rPr lang="sl-SI" dirty="0" err="1" smtClean="0"/>
              <a:t>Her</a:t>
            </a:r>
            <a:r>
              <a:rPr lang="sl-SI" dirty="0" smtClean="0"/>
              <a:t> </a:t>
            </a:r>
            <a:r>
              <a:rPr lang="sl-SI" dirty="0"/>
              <a:t>name is </a:t>
            </a:r>
            <a:r>
              <a:rPr lang="sl-SI" dirty="0" err="1" smtClean="0"/>
              <a:t>Bjon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she</a:t>
            </a:r>
            <a:r>
              <a:rPr lang="sl-SI" dirty="0" smtClean="0"/>
              <a:t> is one </a:t>
            </a:r>
            <a:r>
              <a:rPr lang="sl-SI" dirty="0" err="1" smtClean="0"/>
              <a:t>year</a:t>
            </a:r>
            <a:r>
              <a:rPr lang="sl-SI" dirty="0" smtClean="0"/>
              <a:t> </a:t>
            </a:r>
            <a:r>
              <a:rPr lang="sl-SI" dirty="0" err="1" smtClean="0"/>
              <a:t>old</a:t>
            </a:r>
            <a:r>
              <a:rPr lang="sl-SI" dirty="0" smtClean="0"/>
              <a:t>. </a:t>
            </a:r>
            <a:r>
              <a:rPr lang="sl-SI" dirty="0" err="1"/>
              <a:t>She</a:t>
            </a:r>
            <a:r>
              <a:rPr lang="sl-SI" dirty="0"/>
              <a:t> is </a:t>
            </a:r>
            <a:r>
              <a:rPr lang="sl-SI" dirty="0" err="1"/>
              <a:t>black</a:t>
            </a:r>
            <a:r>
              <a:rPr lang="sl-SI" dirty="0"/>
              <a:t>. </a:t>
            </a:r>
            <a:r>
              <a:rPr lang="sl-SI" dirty="0" err="1"/>
              <a:t>She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got</a:t>
            </a:r>
            <a:r>
              <a:rPr lang="sl-SI" dirty="0"/>
              <a:t> </a:t>
            </a:r>
            <a:r>
              <a:rPr lang="sl-SI" dirty="0" err="1"/>
              <a:t>four</a:t>
            </a:r>
            <a:r>
              <a:rPr lang="sl-SI" dirty="0"/>
              <a:t> </a:t>
            </a:r>
            <a:r>
              <a:rPr lang="sl-SI" dirty="0" err="1" smtClean="0"/>
              <a:t>legs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big </a:t>
            </a:r>
            <a:r>
              <a:rPr lang="sl-SI" dirty="0" err="1" smtClean="0"/>
              <a:t>nose</a:t>
            </a:r>
            <a:r>
              <a:rPr lang="sl-SI" dirty="0" smtClean="0"/>
              <a:t>. </a:t>
            </a:r>
            <a:r>
              <a:rPr lang="sl-SI" dirty="0" err="1"/>
              <a:t>She</a:t>
            </a:r>
            <a:r>
              <a:rPr lang="sl-SI" dirty="0"/>
              <a:t> </a:t>
            </a:r>
            <a:r>
              <a:rPr lang="sl-SI" dirty="0" err="1"/>
              <a:t>likes</a:t>
            </a:r>
            <a:r>
              <a:rPr lang="sl-SI" dirty="0"/>
              <a:t> to </a:t>
            </a:r>
            <a:r>
              <a:rPr lang="sl-SI" dirty="0" err="1"/>
              <a:t>eat</a:t>
            </a:r>
            <a:r>
              <a:rPr lang="sl-SI" dirty="0"/>
              <a:t> </a:t>
            </a:r>
            <a:r>
              <a:rPr lang="sl-SI" dirty="0" err="1"/>
              <a:t>meat</a:t>
            </a:r>
            <a:r>
              <a:rPr lang="sl-SI" dirty="0"/>
              <a:t>. I like </a:t>
            </a:r>
            <a:r>
              <a:rPr lang="sl-SI" dirty="0" err="1"/>
              <a:t>dogs</a:t>
            </a:r>
            <a:r>
              <a:rPr lang="sl-SI" dirty="0"/>
              <a:t>, </a:t>
            </a:r>
            <a:r>
              <a:rPr lang="sl-SI" dirty="0" err="1"/>
              <a:t>but</a:t>
            </a:r>
            <a:r>
              <a:rPr lang="sl-SI" dirty="0"/>
              <a:t> I am </a:t>
            </a:r>
            <a:r>
              <a:rPr lang="sl-SI" dirty="0" err="1"/>
              <a:t>afraid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snakes</a:t>
            </a:r>
            <a:r>
              <a:rPr lang="sl-SI" dirty="0"/>
              <a:t>. </a:t>
            </a:r>
            <a:r>
              <a:rPr lang="sl-SI" dirty="0" smtClean="0"/>
              <a:t>I </a:t>
            </a:r>
            <a:r>
              <a:rPr lang="sl-SI" dirty="0" err="1" smtClean="0"/>
              <a:t>would</a:t>
            </a:r>
            <a:r>
              <a:rPr lang="sl-SI" dirty="0" smtClean="0"/>
              <a:t> like to </a:t>
            </a:r>
            <a:r>
              <a:rPr lang="sl-SI" dirty="0" err="1" smtClean="0"/>
              <a:t>have</a:t>
            </a:r>
            <a:r>
              <a:rPr lang="sl-SI" dirty="0" smtClean="0"/>
              <a:t> a </a:t>
            </a:r>
            <a:r>
              <a:rPr lang="sl-SI" dirty="0" err="1" smtClean="0"/>
              <a:t>cat</a:t>
            </a:r>
            <a:r>
              <a:rPr lang="sl-SI" dirty="0" smtClean="0"/>
              <a:t>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413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IF YOU WANT … </a:t>
            </a:r>
            <a:r>
              <a:rPr lang="sl-SI" sz="2000" dirty="0" smtClean="0"/>
              <a:t>ČE ŽELIŠ …</a:t>
            </a:r>
            <a:endParaRPr lang="en-US" sz="2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115616" y="2204864"/>
            <a:ext cx="7056784" cy="39212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Si lahko pogledaš zgodbo </a:t>
            </a:r>
            <a:r>
              <a:rPr lang="en-US" sz="2400" dirty="0" smtClean="0"/>
              <a:t>Musicians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Bremen: </a:t>
            </a:r>
            <a:r>
              <a:rPr lang="sl-SI" sz="1400" dirty="0" smtClean="0">
                <a:hlinkClick r:id="rId2"/>
              </a:rPr>
              <a:t>https://www.youtube.com/watch?v=K5gr-A03RFM</a:t>
            </a:r>
            <a:r>
              <a:rPr lang="sl-SI" sz="1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Igraš igro na spletu – ANIMALS: </a:t>
            </a:r>
            <a:r>
              <a:rPr lang="sl-SI" sz="1400" dirty="0" smtClean="0">
                <a:hlinkClick r:id="rId3"/>
              </a:rPr>
              <a:t>https://www.gamestolearnenglish.com/spelling-bee/</a:t>
            </a:r>
            <a:r>
              <a:rPr lang="sl-SI" sz="1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Igraš igro na spletu – ANIMALS:  </a:t>
            </a:r>
            <a:r>
              <a:rPr lang="sl-SI" sz="1200" dirty="0" smtClean="0">
                <a:hlinkClick r:id="rId4"/>
              </a:rPr>
              <a:t>https://www.eslgamesplus.com/learn-to-spell-names-of-farm-animals-esl-interactive-spelling-exercise-online/</a:t>
            </a:r>
            <a:r>
              <a:rPr lang="sl-SI" sz="1200" dirty="0" smtClean="0"/>
              <a:t> (IGRAŠ TAKO, DA KLIKNEŠ NA DVE RUMENI ČRKI, KI JU ŽELIŠ ZAMENJATI MED SEBOJ)</a:t>
            </a:r>
            <a:endParaRPr lang="en-US" sz="1200" dirty="0"/>
          </a:p>
        </p:txBody>
      </p:sp>
      <p:pic>
        <p:nvPicPr>
          <p:cNvPr id="7170" name="Picture 2" descr="Snail Speed Stock Vector (Royalty Free) 15737469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8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40" y="4191000"/>
            <a:ext cx="4343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reen Christmas Frame Background For PowerPoint -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721080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755576" y="13407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 b="1" dirty="0" smtClean="0">
                <a:solidFill>
                  <a:srgbClr val="C00000"/>
                </a:solidFill>
              </a:rPr>
              <a:t/>
            </a:r>
            <a:br>
              <a:rPr lang="sl-SI" sz="3200" b="1" dirty="0" smtClean="0">
                <a:solidFill>
                  <a:srgbClr val="C00000"/>
                </a:solidFill>
              </a:rPr>
            </a:br>
            <a:r>
              <a:rPr lang="sl-SI" sz="3200" b="1" dirty="0" smtClean="0">
                <a:solidFill>
                  <a:srgbClr val="C00000"/>
                </a:solidFill>
              </a:rPr>
              <a:t>THAT IS ALL FOR THIS WEEK!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32" y="3222757"/>
            <a:ext cx="3798904" cy="3798904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2267744" y="2780928"/>
            <a:ext cx="3859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HAVE A NICE DAY, GOODBYE! 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3" descr="F:\prenosi\myAvat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636">
            <a:off x="422705" y="481719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35914">
            <a:off x="1106143" y="3588818"/>
            <a:ext cx="1151735" cy="12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reen Christmas Frame Background For PowerPoint -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721080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When you realise tomorrow is december meme - MemeZila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4"/>
          <a:stretch/>
        </p:blipFill>
        <p:spPr bwMode="auto">
          <a:xfrm>
            <a:off x="2411760" y="508937"/>
            <a:ext cx="4464496" cy="43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411760" y="4570156"/>
            <a:ext cx="446449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rgbClr val="C00000"/>
                </a:solidFill>
              </a:rPr>
              <a:t>IT IS TIME FOR …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453627" y="5016078"/>
            <a:ext cx="5998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200" dirty="0" smtClean="0"/>
              <a:t>Ko ugotoviš, da je jutri december!  </a:t>
            </a:r>
          </a:p>
          <a:p>
            <a:pPr algn="ctr"/>
            <a:r>
              <a:rPr lang="sl-SI" sz="3200" dirty="0" smtClean="0">
                <a:solidFill>
                  <a:srgbClr val="C00000"/>
                </a:solidFill>
              </a:rPr>
              <a:t>Je čas za …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reen Christmas Frame Background For PowerPoint -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721080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72093" y="1052736"/>
            <a:ext cx="7344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smtClean="0">
                <a:solidFill>
                  <a:srgbClr val="C00000"/>
                </a:solidFill>
              </a:rPr>
              <a:t>FESTIVE ANIMALS!</a:t>
            </a:r>
          </a:p>
          <a:p>
            <a:pPr algn="ctr"/>
            <a:r>
              <a:rPr lang="sl-SI" sz="1600" dirty="0" smtClean="0"/>
              <a:t>PRAZNIČNE ŽIVALI!</a:t>
            </a: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26" y="5033151"/>
            <a:ext cx="1924240" cy="1924240"/>
          </a:xfrm>
        </p:spPr>
      </p:pic>
      <p:pic>
        <p:nvPicPr>
          <p:cNvPr id="1029" name="Picture 5" descr="Vector Christmas Animals Collection Illustration With Eight Animals Wearing  Festive Winter Clothes Cute Funny Kiddie Xmas Set With A Fox Bunny Reindeer  Male Bear Penguin Llama Female Bear Dog Stock Illustration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2481"/>
            <a:ext cx="6768752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C00000"/>
                </a:solidFill>
              </a:rPr>
              <a:t>LET‘S REPEAT …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200" dirty="0" smtClean="0"/>
              <a:t>PONOVIMO …</a:t>
            </a:r>
            <a:endParaRPr lang="en-US" sz="2200" dirty="0"/>
          </a:p>
        </p:txBody>
      </p:sp>
      <p:pic>
        <p:nvPicPr>
          <p:cNvPr id="6146" name="Picture 2" descr="Spelling Clipart images at pixy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4" y="3331830"/>
            <a:ext cx="290743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290135" y="263691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https://www.youtube.com/watch?v=8SfKfstRfPI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Oblak 4"/>
          <p:cNvSpPr/>
          <p:nvPr/>
        </p:nvSpPr>
        <p:spPr>
          <a:xfrm>
            <a:off x="4589483" y="3127208"/>
            <a:ext cx="3654925" cy="1739102"/>
          </a:xfrm>
          <a:prstGeom prst="cloudCallout">
            <a:avLst>
              <a:gd name="adj1" fmla="val -106972"/>
              <a:gd name="adj2" fmla="val 115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HOW CAN I SPELL MY NAME? </a:t>
            </a:r>
          </a:p>
          <a:p>
            <a:pPr algn="ctr"/>
            <a:r>
              <a:rPr lang="sl-SI" sz="1100" dirty="0" smtClean="0"/>
              <a:t>KAKO LAHKO ČRKUJEM SVOJE IME?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866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CHATTERBOX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/>
          <a:stretch/>
        </p:blipFill>
        <p:spPr bwMode="auto">
          <a:xfrm>
            <a:off x="206092" y="1844824"/>
            <a:ext cx="395746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139952" y="2008579"/>
            <a:ext cx="46085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OPEN YOUR BOOK ON PAGE 38.</a:t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1400" dirty="0" smtClean="0"/>
              <a:t>Odpri knjigo na strani 38. </a:t>
            </a:r>
          </a:p>
          <a:p>
            <a:pPr marL="342900" indent="-342900">
              <a:buAutoNum type="arabicPeriod"/>
            </a:pPr>
            <a:endParaRPr lang="sl-SI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OPEN YOUR NOTEBOOK AND WRITE TITLE „</a:t>
            </a:r>
            <a:r>
              <a:rPr lang="sl-SI" b="1" dirty="0" smtClean="0">
                <a:solidFill>
                  <a:srgbClr val="C00000"/>
                </a:solidFill>
              </a:rPr>
              <a:t>CHATTERBOX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“.</a:t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1400" dirty="0" smtClean="0"/>
              <a:t>Odpri zvezek in napiši naslov </a:t>
            </a:r>
            <a:r>
              <a:rPr lang="sl-SI" sz="1400" dirty="0" smtClean="0">
                <a:solidFill>
                  <a:srgbClr val="C00000"/>
                </a:solidFill>
              </a:rPr>
              <a:t>CHATTERBOX</a:t>
            </a:r>
            <a:r>
              <a:rPr lang="sl-SI" sz="1400" dirty="0" smtClean="0"/>
              <a:t>.</a:t>
            </a:r>
            <a:endParaRPr lang="sl-SI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sl-SI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WRITE AND MATCH. </a:t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1400" dirty="0" smtClean="0"/>
              <a:t>Napiši in poveži.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b="1" dirty="0" err="1" smtClean="0">
                <a:solidFill>
                  <a:schemeClr val="accent1">
                    <a:lumMod val="50000"/>
                  </a:schemeClr>
                </a:solidFill>
              </a:rPr>
              <a:t>Example</a:t>
            </a:r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l-SI" sz="1200" b="1" dirty="0" smtClean="0"/>
              <a:t>(primer):  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dirty="0" smtClean="0"/>
              <a:t>A: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got</a:t>
            </a:r>
            <a:r>
              <a:rPr lang="sl-SI" dirty="0" smtClean="0"/>
              <a:t> a </a:t>
            </a:r>
            <a:r>
              <a:rPr lang="sl-SI" dirty="0" err="1" smtClean="0"/>
              <a:t>cat</a:t>
            </a:r>
            <a:r>
              <a:rPr lang="sl-SI" dirty="0" smtClean="0"/>
              <a:t>?</a:t>
            </a:r>
            <a:br>
              <a:rPr lang="sl-SI" dirty="0" smtClean="0"/>
            </a:br>
            <a:r>
              <a:rPr lang="sl-SI" dirty="0" smtClean="0"/>
              <a:t>B: </a:t>
            </a:r>
            <a:r>
              <a:rPr lang="sl-SI" dirty="0" err="1" smtClean="0"/>
              <a:t>Yes</a:t>
            </a:r>
            <a:r>
              <a:rPr lang="sl-SI" dirty="0" smtClean="0"/>
              <a:t>, I </a:t>
            </a:r>
            <a:r>
              <a:rPr lang="sl-SI" dirty="0" err="1" smtClean="0"/>
              <a:t>have</a:t>
            </a:r>
            <a:r>
              <a:rPr lang="sl-SI" dirty="0" smtClean="0"/>
              <a:t>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490411" y="179929"/>
            <a:ext cx="23300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3200" dirty="0" smtClean="0"/>
              <a:t>BOOK – P. 38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18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229600" cy="854968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CHATTERBOX</a:t>
            </a:r>
            <a:endParaRPr lang="en-US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99592" y="1628800"/>
            <a:ext cx="460851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A: </a:t>
            </a:r>
            <a:r>
              <a:rPr lang="sl-SI" sz="2000" dirty="0" err="1" smtClean="0">
                <a:solidFill>
                  <a:srgbClr val="002060"/>
                </a:solidFill>
              </a:rPr>
              <a:t>Have</a:t>
            </a:r>
            <a:r>
              <a:rPr lang="sl-SI" sz="2000" dirty="0" smtClean="0">
                <a:solidFill>
                  <a:srgbClr val="002060"/>
                </a:solidFill>
              </a:rPr>
              <a:t> </a:t>
            </a:r>
            <a:r>
              <a:rPr lang="sl-SI" sz="2000" dirty="0" err="1" smtClean="0">
                <a:solidFill>
                  <a:srgbClr val="002060"/>
                </a:solidFill>
              </a:rPr>
              <a:t>you</a:t>
            </a:r>
            <a:r>
              <a:rPr lang="sl-SI" sz="2000" dirty="0" smtClean="0">
                <a:solidFill>
                  <a:srgbClr val="002060"/>
                </a:solidFill>
              </a:rPr>
              <a:t> </a:t>
            </a:r>
            <a:r>
              <a:rPr lang="sl-SI" sz="2000" dirty="0" err="1" smtClean="0">
                <a:solidFill>
                  <a:srgbClr val="002060"/>
                </a:solidFill>
              </a:rPr>
              <a:t>got</a:t>
            </a:r>
            <a:r>
              <a:rPr lang="sl-SI" sz="2000" dirty="0" smtClean="0">
                <a:solidFill>
                  <a:srgbClr val="002060"/>
                </a:solidFill>
              </a:rPr>
              <a:t> a </a:t>
            </a:r>
            <a:r>
              <a:rPr lang="sl-SI" sz="2000" dirty="0" err="1" smtClean="0">
                <a:solidFill>
                  <a:srgbClr val="002060"/>
                </a:solidFill>
              </a:rPr>
              <a:t>cat</a:t>
            </a:r>
            <a:r>
              <a:rPr lang="sl-SI" sz="2000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B: </a:t>
            </a:r>
            <a:r>
              <a:rPr lang="sl-SI" sz="2000" dirty="0" err="1" smtClean="0">
                <a:solidFill>
                  <a:srgbClr val="002060"/>
                </a:solidFill>
              </a:rPr>
              <a:t>Yes</a:t>
            </a:r>
            <a:r>
              <a:rPr lang="sl-SI" sz="2000" dirty="0" smtClean="0">
                <a:solidFill>
                  <a:srgbClr val="002060"/>
                </a:solidFill>
              </a:rPr>
              <a:t>, I </a:t>
            </a:r>
            <a:r>
              <a:rPr lang="sl-SI" sz="2000" dirty="0" err="1" smtClean="0">
                <a:solidFill>
                  <a:srgbClr val="002060"/>
                </a:solidFill>
              </a:rPr>
              <a:t>have</a:t>
            </a:r>
            <a:r>
              <a:rPr lang="sl-SI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sl-SI" sz="2000" dirty="0" smtClean="0"/>
              <a:t>A: Is </a:t>
            </a:r>
            <a:r>
              <a:rPr lang="sl-SI" sz="2000" dirty="0" err="1" smtClean="0"/>
              <a:t>this</a:t>
            </a:r>
            <a:r>
              <a:rPr lang="sl-SI" sz="2000" dirty="0" smtClean="0"/>
              <a:t> a dog?</a:t>
            </a:r>
          </a:p>
          <a:p>
            <a:pPr marL="0" indent="0">
              <a:buNone/>
            </a:pPr>
            <a:r>
              <a:rPr lang="sl-SI" sz="2000" dirty="0" smtClean="0"/>
              <a:t>B: </a:t>
            </a:r>
            <a:r>
              <a:rPr lang="sl-SI" sz="2000" dirty="0" err="1" smtClean="0"/>
              <a:t>Yes</a:t>
            </a:r>
            <a:r>
              <a:rPr lang="sl-SI" sz="2000" dirty="0" smtClean="0"/>
              <a:t>, it is.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A: </a:t>
            </a:r>
            <a:r>
              <a:rPr lang="sl-SI" sz="2000" dirty="0" err="1" smtClean="0">
                <a:solidFill>
                  <a:srgbClr val="002060"/>
                </a:solidFill>
              </a:rPr>
              <a:t>What</a:t>
            </a:r>
            <a:r>
              <a:rPr lang="sl-SI" sz="2000" dirty="0" smtClean="0">
                <a:solidFill>
                  <a:srgbClr val="002060"/>
                </a:solidFill>
              </a:rPr>
              <a:t> </a:t>
            </a:r>
            <a:r>
              <a:rPr lang="sl-SI" sz="2000" dirty="0" err="1" smtClean="0">
                <a:solidFill>
                  <a:srgbClr val="002060"/>
                </a:solidFill>
              </a:rPr>
              <a:t>colour</a:t>
            </a:r>
            <a:r>
              <a:rPr lang="sl-SI" sz="2000" dirty="0" smtClean="0">
                <a:solidFill>
                  <a:srgbClr val="002060"/>
                </a:solidFill>
              </a:rPr>
              <a:t> is </a:t>
            </a:r>
            <a:r>
              <a:rPr lang="sl-SI" sz="2000" dirty="0" err="1" smtClean="0">
                <a:solidFill>
                  <a:srgbClr val="002060"/>
                </a:solidFill>
              </a:rPr>
              <a:t>your</a:t>
            </a:r>
            <a:r>
              <a:rPr lang="sl-SI" sz="2000" dirty="0" smtClean="0">
                <a:solidFill>
                  <a:srgbClr val="002060"/>
                </a:solidFill>
              </a:rPr>
              <a:t> </a:t>
            </a:r>
            <a:r>
              <a:rPr lang="sl-SI" sz="2000" dirty="0" err="1" smtClean="0">
                <a:solidFill>
                  <a:srgbClr val="002060"/>
                </a:solidFill>
              </a:rPr>
              <a:t>parrot</a:t>
            </a:r>
            <a:r>
              <a:rPr lang="sl-SI" sz="2000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B: It‘s red, </a:t>
            </a:r>
            <a:r>
              <a:rPr lang="sl-SI" sz="2000" dirty="0" err="1" smtClean="0">
                <a:solidFill>
                  <a:srgbClr val="002060"/>
                </a:solidFill>
              </a:rPr>
              <a:t>blue</a:t>
            </a:r>
            <a:r>
              <a:rPr lang="sl-SI" sz="2000" dirty="0" smtClean="0">
                <a:solidFill>
                  <a:srgbClr val="002060"/>
                </a:solidFill>
              </a:rPr>
              <a:t>, </a:t>
            </a:r>
            <a:r>
              <a:rPr lang="sl-SI" sz="2000" dirty="0" err="1" smtClean="0">
                <a:solidFill>
                  <a:srgbClr val="002060"/>
                </a:solidFill>
              </a:rPr>
              <a:t>green</a:t>
            </a:r>
            <a:r>
              <a:rPr lang="sl-SI" sz="2000" dirty="0" smtClean="0">
                <a:solidFill>
                  <a:srgbClr val="002060"/>
                </a:solidFill>
              </a:rPr>
              <a:t>, </a:t>
            </a:r>
            <a:r>
              <a:rPr lang="sl-SI" sz="2000" dirty="0" err="1" smtClean="0">
                <a:solidFill>
                  <a:srgbClr val="002060"/>
                </a:solidFill>
              </a:rPr>
              <a:t>orange</a:t>
            </a:r>
            <a:r>
              <a:rPr lang="sl-SI" sz="2000" dirty="0" smtClean="0">
                <a:solidFill>
                  <a:srgbClr val="002060"/>
                </a:solidFill>
              </a:rPr>
              <a:t> </a:t>
            </a:r>
            <a:r>
              <a:rPr lang="sl-SI" sz="2000" dirty="0" err="1" smtClean="0">
                <a:solidFill>
                  <a:srgbClr val="002060"/>
                </a:solidFill>
              </a:rPr>
              <a:t>and</a:t>
            </a:r>
            <a:r>
              <a:rPr lang="sl-SI" sz="2000" dirty="0" smtClean="0">
                <a:solidFill>
                  <a:srgbClr val="002060"/>
                </a:solidFill>
              </a:rPr>
              <a:t> </a:t>
            </a:r>
            <a:r>
              <a:rPr lang="sl-SI" sz="2000" dirty="0" err="1" smtClean="0">
                <a:solidFill>
                  <a:srgbClr val="002060"/>
                </a:solidFill>
              </a:rPr>
              <a:t>brown</a:t>
            </a:r>
            <a:r>
              <a:rPr lang="sl-SI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sl-SI" sz="2000" dirty="0" smtClean="0"/>
              <a:t>A: </a:t>
            </a:r>
            <a:r>
              <a:rPr lang="sl-SI" sz="2000" dirty="0" err="1" smtClean="0"/>
              <a:t>What</a:t>
            </a:r>
            <a:r>
              <a:rPr lang="sl-SI" sz="2000" dirty="0" smtClean="0"/>
              <a:t> are </a:t>
            </a:r>
            <a:r>
              <a:rPr lang="sl-SI" sz="2000" dirty="0" err="1" smtClean="0"/>
              <a:t>you</a:t>
            </a:r>
            <a:r>
              <a:rPr lang="sl-SI" sz="2000" dirty="0" smtClean="0"/>
              <a:t> </a:t>
            </a:r>
            <a:r>
              <a:rPr lang="sl-SI" sz="2000" dirty="0" err="1" smtClean="0"/>
              <a:t>afraid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?</a:t>
            </a:r>
          </a:p>
          <a:p>
            <a:pPr marL="0" indent="0">
              <a:buNone/>
            </a:pPr>
            <a:r>
              <a:rPr lang="sl-SI" sz="2000" dirty="0" smtClean="0"/>
              <a:t>B: I‘m </a:t>
            </a:r>
            <a:r>
              <a:rPr lang="sl-SI" sz="2000" dirty="0" err="1" smtClean="0"/>
              <a:t>afraid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lions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A: </a:t>
            </a:r>
            <a:r>
              <a:rPr lang="sl-SI" sz="2000" dirty="0" err="1" smtClean="0">
                <a:solidFill>
                  <a:srgbClr val="002060"/>
                </a:solidFill>
              </a:rPr>
              <a:t>How</a:t>
            </a:r>
            <a:r>
              <a:rPr lang="sl-SI" sz="2000" dirty="0" smtClean="0">
                <a:solidFill>
                  <a:srgbClr val="002060"/>
                </a:solidFill>
              </a:rPr>
              <a:t> do </a:t>
            </a:r>
            <a:r>
              <a:rPr lang="sl-SI" sz="2000" dirty="0" err="1" smtClean="0">
                <a:solidFill>
                  <a:srgbClr val="002060"/>
                </a:solidFill>
              </a:rPr>
              <a:t>you</a:t>
            </a:r>
            <a:r>
              <a:rPr lang="sl-SI" sz="2000" dirty="0" smtClean="0">
                <a:solidFill>
                  <a:srgbClr val="002060"/>
                </a:solidFill>
              </a:rPr>
              <a:t> </a:t>
            </a:r>
            <a:r>
              <a:rPr lang="sl-SI" sz="2000" dirty="0" err="1" smtClean="0">
                <a:solidFill>
                  <a:srgbClr val="002060"/>
                </a:solidFill>
              </a:rPr>
              <a:t>spell</a:t>
            </a:r>
            <a:r>
              <a:rPr lang="sl-SI" sz="2000" dirty="0" smtClean="0">
                <a:solidFill>
                  <a:srgbClr val="002060"/>
                </a:solidFill>
              </a:rPr>
              <a:t> </a:t>
            </a:r>
            <a:r>
              <a:rPr lang="sl-SI" sz="2000" dirty="0" err="1" smtClean="0">
                <a:solidFill>
                  <a:srgbClr val="002060"/>
                </a:solidFill>
              </a:rPr>
              <a:t>your</a:t>
            </a:r>
            <a:r>
              <a:rPr lang="sl-SI" sz="2000" dirty="0" smtClean="0">
                <a:solidFill>
                  <a:srgbClr val="002060"/>
                </a:solidFill>
              </a:rPr>
              <a:t> name?</a:t>
            </a:r>
          </a:p>
          <a:p>
            <a:pPr marL="0" indent="0"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B: Jimmy. J I M </a:t>
            </a:r>
            <a:r>
              <a:rPr lang="sl-SI" sz="2000" dirty="0" err="1" smtClean="0">
                <a:solidFill>
                  <a:srgbClr val="002060"/>
                </a:solidFill>
              </a:rPr>
              <a:t>M</a:t>
            </a:r>
            <a:r>
              <a:rPr lang="sl-SI" sz="2000" dirty="0" smtClean="0">
                <a:solidFill>
                  <a:srgbClr val="002060"/>
                </a:solidFill>
              </a:rPr>
              <a:t> Y.</a:t>
            </a:r>
          </a:p>
          <a:p>
            <a:pPr marL="0" indent="0">
              <a:buNone/>
            </a:pPr>
            <a:r>
              <a:rPr lang="sl-SI" sz="2000" dirty="0" smtClean="0"/>
              <a:t>A: I don‘t like </a:t>
            </a:r>
            <a:r>
              <a:rPr lang="sl-SI" sz="2000" dirty="0" err="1" smtClean="0"/>
              <a:t>spiders</a:t>
            </a:r>
            <a:r>
              <a:rPr lang="sl-SI" sz="2000" dirty="0" smtClean="0"/>
              <a:t>. </a:t>
            </a:r>
            <a:r>
              <a:rPr lang="sl-SI" sz="2000" dirty="0" err="1" smtClean="0"/>
              <a:t>What</a:t>
            </a:r>
            <a:r>
              <a:rPr lang="sl-SI" sz="2000" dirty="0" smtClean="0"/>
              <a:t> </a:t>
            </a:r>
            <a:r>
              <a:rPr lang="sl-SI" sz="2000" dirty="0" err="1" smtClean="0"/>
              <a:t>about</a:t>
            </a:r>
            <a:r>
              <a:rPr lang="sl-SI" sz="2000" dirty="0" smtClean="0"/>
              <a:t> </a:t>
            </a:r>
            <a:r>
              <a:rPr lang="sl-SI" sz="2000" dirty="0" err="1" smtClean="0"/>
              <a:t>you</a:t>
            </a:r>
            <a:r>
              <a:rPr lang="sl-SI" sz="2000" dirty="0" smtClean="0"/>
              <a:t>?</a:t>
            </a:r>
          </a:p>
          <a:p>
            <a:pPr marL="0" indent="0">
              <a:buNone/>
            </a:pPr>
            <a:r>
              <a:rPr lang="sl-SI" sz="2000" dirty="0" smtClean="0"/>
              <a:t>B: No, I don‘t like </a:t>
            </a:r>
            <a:r>
              <a:rPr lang="sl-SI" sz="2000" dirty="0" err="1" smtClean="0"/>
              <a:t>spiders</a:t>
            </a:r>
            <a:r>
              <a:rPr lang="sl-SI" sz="2000" dirty="0" smtClean="0"/>
              <a:t> </a:t>
            </a:r>
            <a:r>
              <a:rPr lang="sl-SI" sz="2000" dirty="0" err="1" smtClean="0"/>
              <a:t>either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endParaRPr lang="sl-SI" sz="2000" dirty="0" smtClean="0"/>
          </a:p>
        </p:txBody>
      </p:sp>
      <p:sp>
        <p:nvSpPr>
          <p:cNvPr id="5" name="Ograda vsebine 2"/>
          <p:cNvSpPr txBox="1">
            <a:spLocks/>
          </p:cNvSpPr>
          <p:nvPr/>
        </p:nvSpPr>
        <p:spPr>
          <a:xfrm>
            <a:off x="5364088" y="1700808"/>
            <a:ext cx="44969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A: </a:t>
            </a:r>
            <a:r>
              <a:rPr lang="sl-SI" sz="2000" dirty="0" err="1" smtClean="0">
                <a:solidFill>
                  <a:srgbClr val="002060"/>
                </a:solidFill>
              </a:rPr>
              <a:t>Where</a:t>
            </a:r>
            <a:r>
              <a:rPr lang="sl-SI" sz="2000" dirty="0" smtClean="0">
                <a:solidFill>
                  <a:srgbClr val="002060"/>
                </a:solidFill>
              </a:rPr>
              <a:t> are </a:t>
            </a:r>
            <a:r>
              <a:rPr lang="sl-SI" sz="2000" dirty="0" err="1" smtClean="0">
                <a:solidFill>
                  <a:srgbClr val="002060"/>
                </a:solidFill>
              </a:rPr>
              <a:t>you</a:t>
            </a:r>
            <a:r>
              <a:rPr lang="sl-SI" sz="2000" dirty="0" smtClean="0">
                <a:solidFill>
                  <a:srgbClr val="002060"/>
                </a:solidFill>
              </a:rPr>
              <a:t> </a:t>
            </a:r>
            <a:r>
              <a:rPr lang="sl-SI" sz="2000" dirty="0" err="1" smtClean="0">
                <a:solidFill>
                  <a:srgbClr val="002060"/>
                </a:solidFill>
              </a:rPr>
              <a:t>going</a:t>
            </a:r>
            <a:r>
              <a:rPr lang="sl-SI" sz="2000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B: To </a:t>
            </a:r>
            <a:r>
              <a:rPr lang="sl-SI" sz="2000" dirty="0" err="1" smtClean="0">
                <a:solidFill>
                  <a:srgbClr val="002060"/>
                </a:solidFill>
              </a:rPr>
              <a:t>the</a:t>
            </a:r>
            <a:r>
              <a:rPr lang="sl-SI" sz="2000" dirty="0" smtClean="0">
                <a:solidFill>
                  <a:srgbClr val="002060"/>
                </a:solidFill>
              </a:rPr>
              <a:t> market./ To Bremen.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/>
              <a:t>A: Is </a:t>
            </a:r>
            <a:r>
              <a:rPr lang="sl-SI" sz="2000" dirty="0" err="1" smtClean="0"/>
              <a:t>your</a:t>
            </a:r>
            <a:r>
              <a:rPr lang="sl-SI" sz="2000" dirty="0" smtClean="0"/>
              <a:t> </a:t>
            </a:r>
            <a:r>
              <a:rPr lang="sl-SI" sz="2000" dirty="0" err="1" smtClean="0"/>
              <a:t>cat</a:t>
            </a:r>
            <a:r>
              <a:rPr lang="sl-SI" sz="2000" dirty="0" smtClean="0"/>
              <a:t> </a:t>
            </a:r>
            <a:r>
              <a:rPr lang="sl-SI" sz="2000" dirty="0" err="1" smtClean="0"/>
              <a:t>green</a:t>
            </a:r>
            <a:r>
              <a:rPr lang="sl-SI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/>
              <a:t>B: No, it </a:t>
            </a:r>
            <a:r>
              <a:rPr lang="sl-SI" sz="2000" dirty="0" err="1" smtClean="0"/>
              <a:t>isn</a:t>
            </a:r>
            <a:r>
              <a:rPr lang="sl-SI" sz="2000" dirty="0" smtClean="0"/>
              <a:t>‘t. It is </a:t>
            </a:r>
            <a:r>
              <a:rPr lang="sl-SI" sz="2000" dirty="0" err="1" smtClean="0"/>
              <a:t>brown</a:t>
            </a:r>
            <a:r>
              <a:rPr lang="sl-SI" sz="20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A: I like </a:t>
            </a:r>
            <a:r>
              <a:rPr lang="sl-SI" sz="2000" dirty="0" err="1" smtClean="0">
                <a:solidFill>
                  <a:srgbClr val="002060"/>
                </a:solidFill>
              </a:rPr>
              <a:t>cats</a:t>
            </a:r>
            <a:r>
              <a:rPr lang="sl-SI" sz="2000" dirty="0" smtClean="0">
                <a:solidFill>
                  <a:srgbClr val="002060"/>
                </a:solidFill>
              </a:rPr>
              <a:t>. </a:t>
            </a:r>
            <a:r>
              <a:rPr lang="sl-SI" sz="2000" dirty="0" err="1" smtClean="0">
                <a:solidFill>
                  <a:srgbClr val="002060"/>
                </a:solidFill>
              </a:rPr>
              <a:t>What</a:t>
            </a:r>
            <a:r>
              <a:rPr lang="sl-SI" sz="2000" dirty="0" smtClean="0">
                <a:solidFill>
                  <a:srgbClr val="002060"/>
                </a:solidFill>
              </a:rPr>
              <a:t> do </a:t>
            </a:r>
            <a:r>
              <a:rPr lang="sl-SI" sz="2000" dirty="0" err="1" smtClean="0">
                <a:solidFill>
                  <a:srgbClr val="002060"/>
                </a:solidFill>
              </a:rPr>
              <a:t>you</a:t>
            </a:r>
            <a:r>
              <a:rPr lang="sl-SI" sz="2000" dirty="0" smtClean="0">
                <a:solidFill>
                  <a:srgbClr val="002060"/>
                </a:solidFill>
              </a:rPr>
              <a:t> like?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>
                <a:solidFill>
                  <a:srgbClr val="002060"/>
                </a:solidFill>
              </a:rPr>
              <a:t>B: I like </a:t>
            </a:r>
            <a:r>
              <a:rPr lang="sl-SI" sz="2000" dirty="0" err="1" smtClean="0">
                <a:solidFill>
                  <a:srgbClr val="002060"/>
                </a:solidFill>
              </a:rPr>
              <a:t>dogs</a:t>
            </a:r>
            <a:r>
              <a:rPr lang="sl-SI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/>
              <a:t>A: </a:t>
            </a:r>
            <a:r>
              <a:rPr lang="sl-SI" sz="2000" dirty="0" err="1" smtClean="0"/>
              <a:t>What</a:t>
            </a:r>
            <a:r>
              <a:rPr lang="sl-SI" sz="2000" dirty="0" smtClean="0"/>
              <a:t>‘s </a:t>
            </a:r>
            <a:r>
              <a:rPr lang="sl-SI" sz="2000" dirty="0" err="1" smtClean="0"/>
              <a:t>this</a:t>
            </a:r>
            <a:r>
              <a:rPr lang="sl-SI" sz="20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000" dirty="0" smtClean="0"/>
              <a:t>B: It‘s a </a:t>
            </a:r>
            <a:r>
              <a:rPr lang="sl-SI" sz="2000" dirty="0" err="1" smtClean="0"/>
              <a:t>turtle</a:t>
            </a:r>
            <a:r>
              <a:rPr lang="sl-SI" sz="2000" dirty="0" smtClean="0"/>
              <a:t>. </a:t>
            </a:r>
            <a:endParaRPr lang="en-US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796911" y="139279"/>
            <a:ext cx="316835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NOTEBOOK </a:t>
            </a:r>
          </a:p>
          <a:p>
            <a:pPr algn="ctr"/>
            <a:r>
              <a:rPr lang="sl-SI" sz="2000" dirty="0" smtClean="0"/>
              <a:t>primer zapisa v zvezku</a:t>
            </a:r>
            <a:endParaRPr lang="en-US" sz="2000" dirty="0"/>
          </a:p>
        </p:txBody>
      </p:sp>
      <p:pic>
        <p:nvPicPr>
          <p:cNvPr id="6" name="50 Skladba 5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0878" y="4653136"/>
            <a:ext cx="1335538" cy="13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5580112" y="139279"/>
            <a:ext cx="338515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 smtClean="0"/>
              <a:t>WORKBOOK p. 34, 35 </a:t>
            </a:r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735653" y="1052736"/>
            <a:ext cx="8646850" cy="13967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OPEN YOUR WORKBOOK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PAGE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S 34, 35. 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DO </a:t>
            </a:r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THE EXERCISE</a:t>
            </a: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l-SI" sz="2400" dirty="0">
              <a:solidFill>
                <a:schemeClr val="bg2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sl-SI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Odpri delovni zvezek na </a:t>
            </a:r>
            <a:r>
              <a:rPr lang="sl-SI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straneh 34.35  </a:t>
            </a:r>
            <a:r>
              <a:rPr lang="sl-SI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Reši </a:t>
            </a:r>
            <a:r>
              <a:rPr lang="sl-SI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naloge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ni oblaček 7"/>
          <p:cNvSpPr/>
          <p:nvPr/>
        </p:nvSpPr>
        <p:spPr>
          <a:xfrm>
            <a:off x="5076057" y="1765419"/>
            <a:ext cx="3456384" cy="2239645"/>
          </a:xfrm>
          <a:prstGeom prst="wedgeEllipseCallout">
            <a:avLst>
              <a:gd name="adj1" fmla="val -12479"/>
              <a:gd name="adj2" fmla="val 11155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ljeZBesedilom 10"/>
          <p:cNvSpPr txBox="1"/>
          <p:nvPr/>
        </p:nvSpPr>
        <p:spPr>
          <a:xfrm>
            <a:off x="5355215" y="2146577"/>
            <a:ext cx="2898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Posebej se potrudi pri zapisu (naloga 28), saj bo lahko podobna naloga tudi v testu. Če hišnega ljubljenčka nimaš, si ga lahko izmisliš.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1" name="Picture 5" descr="http://e-gradiva.com/dokumenti/MS1/eMS1/W-U2_datoteke/image22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19380"/>
            <a:ext cx="3600400" cy="474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00" y="4005064"/>
            <a:ext cx="2248063" cy="2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>
            <a:extLst>
              <a:ext uri="{FF2B5EF4-FFF2-40B4-BE49-F238E27FC236}">
                <a16:creationId xmlns:a16="http://schemas.microsoft.com/office/drawing/2014/main" id="{17EA23AD-0BFE-4D91-81EB-DEAA951D9E67}"/>
              </a:ext>
            </a:extLst>
          </p:cNvPr>
          <p:cNvSpPr txBox="1">
            <a:spLocks/>
          </p:cNvSpPr>
          <p:nvPr/>
        </p:nvSpPr>
        <p:spPr>
          <a:xfrm>
            <a:off x="827584" y="980728"/>
            <a:ext cx="8646850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Arial" panose="020B0604020202020204" pitchFamily="34" charset="0"/>
              <a:buNone/>
            </a:pPr>
            <a:r>
              <a:rPr lang="sl-SI" sz="2800" dirty="0" smtClean="0">
                <a:solidFill>
                  <a:schemeClr val="bg2">
                    <a:lumMod val="50000"/>
                  </a:schemeClr>
                </a:solidFill>
              </a:rPr>
              <a:t>CHECK THE ANSWERS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l-SI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8580" indent="0">
              <a:buFont typeface="Arial" panose="020B0604020202020204" pitchFamily="34" charset="0"/>
              <a:buNone/>
            </a:pPr>
            <a:r>
              <a:rPr lang="sl-SI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Preveri rešitve.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55" y="1916832"/>
            <a:ext cx="759577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2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 Christmas Frame Background For PowerPoint - Christmas PP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721080" cy="712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Job Well Done Stock Vector Illustration And Royalty Free Job Well Done 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5"/>
            <a:ext cx="6192688" cy="2256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555</Words>
  <Application>Microsoft Office PowerPoint</Application>
  <PresentationFormat>Diaprojekcija na zaslonu (4:3)</PresentationFormat>
  <Paragraphs>67</Paragraphs>
  <Slides>12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Algerian</vt:lpstr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LET‘S REPEAT … PONOVIMO …</vt:lpstr>
      <vt:lpstr>CHATTERBOX</vt:lpstr>
      <vt:lpstr>CHATTERBOX</vt:lpstr>
      <vt:lpstr>PowerPointova predstavitev</vt:lpstr>
      <vt:lpstr>PowerPointova predstavitev</vt:lpstr>
      <vt:lpstr>PowerPointova predstavitev</vt:lpstr>
      <vt:lpstr>PREVERJANJE ZNANJA</vt:lpstr>
      <vt:lpstr>IF YOU WANT … ČE ŽELIŠ …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AljaP</dc:creator>
  <cp:lastModifiedBy>osrj</cp:lastModifiedBy>
  <cp:revision>15</cp:revision>
  <dcterms:created xsi:type="dcterms:W3CDTF">2020-11-24T12:54:02Z</dcterms:created>
  <dcterms:modified xsi:type="dcterms:W3CDTF">2020-11-27T11:55:37Z</dcterms:modified>
</cp:coreProperties>
</file>