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302" r:id="rId3"/>
    <p:sldId id="303" r:id="rId4"/>
    <p:sldId id="301" r:id="rId5"/>
    <p:sldId id="312" r:id="rId6"/>
    <p:sldId id="313" r:id="rId7"/>
    <p:sldId id="326" r:id="rId8"/>
    <p:sldId id="314" r:id="rId9"/>
    <p:sldId id="315" r:id="rId10"/>
    <p:sldId id="304" r:id="rId11"/>
    <p:sldId id="309" r:id="rId12"/>
    <p:sldId id="262" r:id="rId13"/>
    <p:sldId id="310" r:id="rId14"/>
    <p:sldId id="311" r:id="rId15"/>
    <p:sldId id="316" r:id="rId16"/>
    <p:sldId id="317" r:id="rId17"/>
    <p:sldId id="318" r:id="rId18"/>
    <p:sldId id="319" r:id="rId19"/>
    <p:sldId id="306" r:id="rId20"/>
    <p:sldId id="325" r:id="rId21"/>
    <p:sldId id="327" r:id="rId22"/>
    <p:sldId id="289" r:id="rId23"/>
    <p:sldId id="320" r:id="rId24"/>
    <p:sldId id="287" r:id="rId25"/>
    <p:sldId id="321" r:id="rId26"/>
    <p:sldId id="322" r:id="rId27"/>
    <p:sldId id="324" r:id="rId28"/>
    <p:sldId id="308" r:id="rId29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men Jagodić Mlinarič" initials="KJ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7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11-12T23:18:59.355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6599EA-53AC-405F-BD9C-9ADBD94981E5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FAD56-2240-4E94-B7D4-6ED1E48AA8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651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62BE-2AF9-4D9A-823A-6A23E2D50E7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0FF1-CDC3-4D82-A2AC-1462B9C6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67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62BE-2AF9-4D9A-823A-6A23E2D50E7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0FF1-CDC3-4D82-A2AC-1462B9C6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28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62BE-2AF9-4D9A-823A-6A23E2D50E7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0FF1-CDC3-4D82-A2AC-1462B9C6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815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62BE-2AF9-4D9A-823A-6A23E2D50E7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0FF1-CDC3-4D82-A2AC-1462B9C6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5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62BE-2AF9-4D9A-823A-6A23E2D50E7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0FF1-CDC3-4D82-A2AC-1462B9C6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62BE-2AF9-4D9A-823A-6A23E2D50E7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0FF1-CDC3-4D82-A2AC-1462B9C6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4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62BE-2AF9-4D9A-823A-6A23E2D50E7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0FF1-CDC3-4D82-A2AC-1462B9C6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7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62BE-2AF9-4D9A-823A-6A23E2D50E7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0FF1-CDC3-4D82-A2AC-1462B9C6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350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62BE-2AF9-4D9A-823A-6A23E2D50E7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0FF1-CDC3-4D82-A2AC-1462B9C6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62BE-2AF9-4D9A-823A-6A23E2D50E7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0FF1-CDC3-4D82-A2AC-1462B9C6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26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62BE-2AF9-4D9A-823A-6A23E2D50E7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A0FF1-CDC3-4D82-A2AC-1462B9C6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17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762BE-2AF9-4D9A-823A-6A23E2D50E73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A0FF1-CDC3-4D82-A2AC-1462B9C69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64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armen.mlinaric@guest.arnes.si" TargetMode="External"/><Relationship Id="rId2" Type="http://schemas.openxmlformats.org/officeDocument/2006/relationships/hyperlink" Target="mailto:alja.premoze@guest.arnes.s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mium Photo | Summer tropical leaves with blank paper on 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2" y="0"/>
            <a:ext cx="9164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772400" cy="1470025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chemeClr val="bg2">
                    <a:lumMod val="50000"/>
                  </a:schemeClr>
                </a:solidFill>
              </a:rPr>
              <a:t>HELLO, HELLO! </a:t>
            </a:r>
            <a:br>
              <a:rPr lang="sl-SI" sz="3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sl-SI" sz="3200" b="1" dirty="0">
                <a:solidFill>
                  <a:schemeClr val="bg2">
                    <a:lumMod val="50000"/>
                  </a:schemeClr>
                </a:solidFill>
              </a:rPr>
              <a:t>IT‘S ENGLISH TIME.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984791"/>
            <a:ext cx="3289548" cy="3289548"/>
          </a:xfrm>
          <a:prstGeom prst="rect">
            <a:avLst/>
          </a:prstGeom>
        </p:spPr>
      </p:pic>
      <p:pic>
        <p:nvPicPr>
          <p:cNvPr id="4099" name="Picture 3" descr="F:\prenosi\myAvat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543">
            <a:off x="6623431" y="4204349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/>
          <a:stretch/>
        </p:blipFill>
        <p:spPr>
          <a:xfrm rot="19090831">
            <a:off x="6257482" y="3236280"/>
            <a:ext cx="1063162" cy="124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3296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/>
          <p:cNvSpPr txBox="1"/>
          <p:nvPr/>
        </p:nvSpPr>
        <p:spPr>
          <a:xfrm>
            <a:off x="5580112" y="156957"/>
            <a:ext cx="326408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BOOK – P. 27</a:t>
            </a:r>
            <a:endParaRPr lang="en-US" sz="2800" dirty="0"/>
          </a:p>
        </p:txBody>
      </p:sp>
      <p:pic>
        <p:nvPicPr>
          <p:cNvPr id="8" name="U27-1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xmlns="" id="{A7C08E15-B334-4644-BB76-06C4B4034C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20434" y="4778161"/>
            <a:ext cx="959278" cy="959278"/>
          </a:xfrm>
          <a:prstGeom prst="rect">
            <a:avLst/>
          </a:prstGeom>
        </p:spPr>
      </p:pic>
      <p:sp>
        <p:nvSpPr>
          <p:cNvPr id="10" name="Ograda vsebine 2">
            <a:extLst>
              <a:ext uri="{FF2B5EF4-FFF2-40B4-BE49-F238E27FC236}">
                <a16:creationId xmlns:a16="http://schemas.microsoft.com/office/drawing/2014/main" xmlns="" id="{EFD8E907-E1ED-4B61-83F4-B65444C3C615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LISTEN AND REPEAT.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Poslušaj in ponovi.</a:t>
            </a:r>
            <a:endParaRPr lang="sl-SI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D26E1F61-964B-410E-9480-BCD007CA03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5886" y="2124889"/>
            <a:ext cx="5447680" cy="400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63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3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BC49E6F6-194E-4C80-9C81-BC7D5A8D6129}"/>
              </a:ext>
            </a:extLst>
          </p:cNvPr>
          <p:cNvSpPr txBox="1"/>
          <p:nvPr/>
        </p:nvSpPr>
        <p:spPr>
          <a:xfrm>
            <a:off x="5580112" y="156957"/>
            <a:ext cx="326408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BOOK – P. 27</a:t>
            </a:r>
            <a:endParaRPr lang="en-US" sz="2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C5C4F09C-30DC-4388-9BFB-6883926B45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7605"/>
          <a:stretch/>
        </p:blipFill>
        <p:spPr>
          <a:xfrm>
            <a:off x="2128130" y="2348880"/>
            <a:ext cx="6681213" cy="3583878"/>
          </a:xfrm>
          <a:prstGeom prst="rect">
            <a:avLst/>
          </a:prstGeom>
        </p:spPr>
      </p:pic>
      <p:pic>
        <p:nvPicPr>
          <p:cNvPr id="7" name="U27-2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xmlns="" id="{73D9D2CC-174E-42BA-80F2-EAFD1A6098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3568" y="4728693"/>
            <a:ext cx="1058213" cy="1058213"/>
          </a:xfrm>
          <a:prstGeom prst="rect">
            <a:avLst/>
          </a:prstGeom>
        </p:spPr>
      </p:pic>
      <p:sp>
        <p:nvSpPr>
          <p:cNvPr id="8" name="Ograda vsebine 2">
            <a:extLst>
              <a:ext uri="{FF2B5EF4-FFF2-40B4-BE49-F238E27FC236}">
                <a16:creationId xmlns:a16="http://schemas.microsoft.com/office/drawing/2014/main" xmlns="" id="{655D62B8-23E7-4E80-A50F-902355068201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LISTEN AND SING.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Poslušaj in zapoj</a:t>
            </a:r>
            <a:r>
              <a:rPr lang="sl-SI" sz="1200" dirty="0"/>
              <a:t>.</a:t>
            </a:r>
            <a:endParaRPr lang="sl-SI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96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55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grada vsebine 2"/>
          <p:cNvSpPr txBox="1">
            <a:spLocks/>
          </p:cNvSpPr>
          <p:nvPr/>
        </p:nvSpPr>
        <p:spPr>
          <a:xfrm>
            <a:off x="457200" y="1375810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2800" dirty="0">
                <a:solidFill>
                  <a:schemeClr val="accent1">
                    <a:lumMod val="50000"/>
                  </a:schemeClr>
                </a:solidFill>
              </a:rPr>
              <a:t>MORE ANIMALS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SAY IT OUT LOUD.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Glasno izgovori.</a:t>
            </a:r>
            <a:endParaRPr lang="sl-SI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1691680" y="39637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A BUTTERFLY</a:t>
            </a:r>
            <a:endParaRPr lang="en-US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3851920" y="604559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A LADYBIRD</a:t>
            </a:r>
            <a:endParaRPr lang="en-US" dirty="0"/>
          </a:p>
        </p:txBody>
      </p:sp>
      <p:sp>
        <p:nvSpPr>
          <p:cNvPr id="11" name="PoljeZBesedilom 10"/>
          <p:cNvSpPr txBox="1"/>
          <p:nvPr/>
        </p:nvSpPr>
        <p:spPr>
          <a:xfrm>
            <a:off x="5789115" y="39637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AN ANT</a:t>
            </a:r>
            <a:endParaRPr lang="en-US" dirty="0"/>
          </a:p>
        </p:txBody>
      </p:sp>
      <p:sp>
        <p:nvSpPr>
          <p:cNvPr id="12" name="PoljeZBesedilom 11"/>
          <p:cNvSpPr txBox="1"/>
          <p:nvPr/>
        </p:nvSpPr>
        <p:spPr>
          <a:xfrm>
            <a:off x="1691680" y="604559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A SPIDER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0A7512E-E26C-49DC-8829-284FA6F47B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160" y="2318150"/>
            <a:ext cx="1776176" cy="1578823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C9E252F-6CB9-4286-A4DE-E6FB74D60E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78121" y="2538890"/>
            <a:ext cx="1196849" cy="129356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E1E236A0-C91D-4192-BA0F-63B6001FCD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3082" y="2055688"/>
            <a:ext cx="1080120" cy="185683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5B0EF5AF-CD4B-4587-8CBA-3926D71556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2832" y="4550174"/>
            <a:ext cx="1247775" cy="1466850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255E537F-8810-4A66-A328-2EAFC75B85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7412" y="4838705"/>
            <a:ext cx="1065790" cy="889788"/>
          </a:xfrm>
          <a:prstGeom prst="ellipse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55F0669C-8D63-4100-A33F-D9F07ADD07B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9704" y="4539457"/>
            <a:ext cx="1095375" cy="1400175"/>
          </a:xfrm>
          <a:prstGeom prst="rect">
            <a:avLst/>
          </a:prstGeom>
        </p:spPr>
      </p:pic>
      <p:pic>
        <p:nvPicPr>
          <p:cNvPr id="15" name="U28-1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xmlns="" id="{18157D6C-28A5-4BD5-89A3-24E4A3340E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98366" y="4550174"/>
            <a:ext cx="937819" cy="937819"/>
          </a:xfrm>
          <a:prstGeom prst="rect">
            <a:avLst/>
          </a:prstGeom>
        </p:spPr>
      </p:pic>
      <p:sp>
        <p:nvSpPr>
          <p:cNvPr id="18" name="PoljeZBesedilom 17">
            <a:extLst>
              <a:ext uri="{FF2B5EF4-FFF2-40B4-BE49-F238E27FC236}">
                <a16:creationId xmlns:a16="http://schemas.microsoft.com/office/drawing/2014/main" xmlns="" id="{BF4A0E0B-F7F4-436B-9557-3D59BB0ADAA7}"/>
              </a:ext>
            </a:extLst>
          </p:cNvPr>
          <p:cNvSpPr txBox="1"/>
          <p:nvPr/>
        </p:nvSpPr>
        <p:spPr>
          <a:xfrm>
            <a:off x="5810187" y="604559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A FLY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xmlns="" id="{C04BA960-6BCB-422D-98AE-209FF3283AF3}"/>
              </a:ext>
            </a:extLst>
          </p:cNvPr>
          <p:cNvSpPr txBox="1"/>
          <p:nvPr/>
        </p:nvSpPr>
        <p:spPr>
          <a:xfrm>
            <a:off x="3596425" y="39637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A BUG</a:t>
            </a: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xmlns="" id="{E4D8D374-AC31-4804-B261-70F64CDBAE85}"/>
              </a:ext>
            </a:extLst>
          </p:cNvPr>
          <p:cNvSpPr txBox="1"/>
          <p:nvPr/>
        </p:nvSpPr>
        <p:spPr>
          <a:xfrm>
            <a:off x="5580112" y="156957"/>
            <a:ext cx="326408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BOOK – P. 28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048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3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9F1AEBE-9AC2-417F-AC5A-588EF446A0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576" y="2060848"/>
            <a:ext cx="6806505" cy="3924824"/>
          </a:xfrm>
          <a:prstGeom prst="rect">
            <a:avLst/>
          </a:prstGeom>
        </p:spPr>
      </p:pic>
      <p:pic>
        <p:nvPicPr>
          <p:cNvPr id="5" name="U28-2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xmlns="" id="{C065F08D-CAE0-4BE0-9743-2D88F53D84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5164" y="5013176"/>
            <a:ext cx="1096888" cy="1096888"/>
          </a:xfrm>
          <a:prstGeom prst="rect">
            <a:avLst/>
          </a:prstGeom>
        </p:spPr>
      </p:pic>
      <p:sp>
        <p:nvSpPr>
          <p:cNvPr id="7" name="Ograda vsebine 2">
            <a:extLst>
              <a:ext uri="{FF2B5EF4-FFF2-40B4-BE49-F238E27FC236}">
                <a16:creationId xmlns:a16="http://schemas.microsoft.com/office/drawing/2014/main" xmlns="" id="{166B151A-4984-4C64-A7F7-56516A9998CB}"/>
              </a:ext>
            </a:extLst>
          </p:cNvPr>
          <p:cNvSpPr txBox="1">
            <a:spLocks/>
          </p:cNvSpPr>
          <p:nvPr/>
        </p:nvSpPr>
        <p:spPr>
          <a:xfrm>
            <a:off x="419236" y="1628800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LISTEN AND REPEAT.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Poslušaj in ponovi.</a:t>
            </a:r>
            <a:endParaRPr lang="sl-SI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xmlns="" id="{DB6898E7-81AB-4293-9C3F-45246665FCDD}"/>
              </a:ext>
            </a:extLst>
          </p:cNvPr>
          <p:cNvSpPr txBox="1"/>
          <p:nvPr/>
        </p:nvSpPr>
        <p:spPr>
          <a:xfrm>
            <a:off x="5580112" y="156957"/>
            <a:ext cx="326408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BOOK – P. 28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8306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4EA4467B-65E8-4820-A9CB-9025E666F676}"/>
              </a:ext>
            </a:extLst>
          </p:cNvPr>
          <p:cNvSpPr txBox="1"/>
          <p:nvPr/>
        </p:nvSpPr>
        <p:spPr>
          <a:xfrm>
            <a:off x="5580112" y="156957"/>
            <a:ext cx="326408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BOOK – P. 29</a:t>
            </a:r>
            <a:endParaRPr lang="en-US" sz="2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310FD86-C802-464B-A5E9-9F43CE42C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7554" y="2420888"/>
            <a:ext cx="5904656" cy="3789020"/>
          </a:xfrm>
          <a:prstGeom prst="rect">
            <a:avLst/>
          </a:prstGeom>
        </p:spPr>
      </p:pic>
      <p:sp>
        <p:nvSpPr>
          <p:cNvPr id="8" name="Ograda vsebine 2">
            <a:extLst>
              <a:ext uri="{FF2B5EF4-FFF2-40B4-BE49-F238E27FC236}">
                <a16:creationId xmlns:a16="http://schemas.microsoft.com/office/drawing/2014/main" xmlns="" id="{ECB1ED5B-58DD-4FEF-A9D2-A58DFBB5069D}"/>
              </a:ext>
            </a:extLst>
          </p:cNvPr>
          <p:cNvSpPr txBox="1">
            <a:spLocks/>
          </p:cNvSpPr>
          <p:nvPr/>
        </p:nvSpPr>
        <p:spPr>
          <a:xfrm>
            <a:off x="419236" y="1628800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LISTEN AND REPEAT.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Poslušaj in ponovi.</a:t>
            </a:r>
            <a:endParaRPr lang="sl-SI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U29-1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xmlns="" id="{A0A5461B-1186-4AC2-971B-1F050A80274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97260" y="4538512"/>
            <a:ext cx="1168896" cy="1168896"/>
          </a:xfrm>
          <a:prstGeom prst="rect">
            <a:avLst/>
          </a:prstGeom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xmlns="" id="{801B07EC-ECF7-4BDC-8B4D-8B941EB5899F}"/>
              </a:ext>
            </a:extLst>
          </p:cNvPr>
          <p:cNvSpPr txBox="1"/>
          <p:nvPr/>
        </p:nvSpPr>
        <p:spPr>
          <a:xfrm>
            <a:off x="431729" y="2926810"/>
            <a:ext cx="4788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I LIKE … </a:t>
            </a:r>
            <a:r>
              <a:rPr lang="sl-SI" dirty="0"/>
              <a:t>= RAD/-A IMAM, VŠEČ MI JE …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I DON‘T LIKE …  </a:t>
            </a:r>
            <a:r>
              <a:rPr lang="sl-SI" dirty="0"/>
              <a:t>= NE MARAM, NI MI VŠEČ …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I‘M AFRAID OF … </a:t>
            </a:r>
            <a:r>
              <a:rPr lang="sl-SI" dirty="0"/>
              <a:t>= BOJIM SE …</a:t>
            </a:r>
          </a:p>
        </p:txBody>
      </p:sp>
    </p:spTree>
    <p:extLst>
      <p:ext uri="{BB962C8B-B14F-4D97-AF65-F5344CB8AC3E}">
        <p14:creationId xmlns:p14="http://schemas.microsoft.com/office/powerpoint/2010/main" val="353854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3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2">
            <a:extLst>
              <a:ext uri="{FF2B5EF4-FFF2-40B4-BE49-F238E27FC236}">
                <a16:creationId xmlns:a16="http://schemas.microsoft.com/office/drawing/2014/main" xmlns="" id="{9AFE3A9B-CEBC-4A93-955F-5D8AF8E7A3FC}"/>
              </a:ext>
            </a:extLst>
          </p:cNvPr>
          <p:cNvSpPr txBox="1">
            <a:spLocks/>
          </p:cNvSpPr>
          <p:nvPr/>
        </p:nvSpPr>
        <p:spPr>
          <a:xfrm>
            <a:off x="419236" y="1628800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WRITE INTO YOUR NOTEBOOK.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Prepiši v zvezek.</a:t>
            </a:r>
            <a:endParaRPr lang="sl-SI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xmlns="" id="{C4DCC06B-BF6A-4142-BF9C-3A4B77FEEC65}"/>
              </a:ext>
            </a:extLst>
          </p:cNvPr>
          <p:cNvSpPr txBox="1"/>
          <p:nvPr/>
        </p:nvSpPr>
        <p:spPr>
          <a:xfrm>
            <a:off x="801470" y="2348880"/>
            <a:ext cx="7465132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2800" dirty="0">
                <a:solidFill>
                  <a:srgbClr val="C00000"/>
                </a:solidFill>
              </a:rPr>
              <a:t>I LIKE, I DON‘T LIKE, I‘M AFRAID OF</a:t>
            </a:r>
          </a:p>
          <a:p>
            <a:endParaRPr lang="sl-SI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I LIKE …  </a:t>
            </a:r>
            <a:r>
              <a:rPr lang="sl-SI" dirty="0"/>
              <a:t>= RAD/-A IMAM, VŠEČ MI JE …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I DON‘T LIKE … </a:t>
            </a:r>
            <a:r>
              <a:rPr lang="sl-SI" dirty="0"/>
              <a:t>= NE MARAM, NI MI VŠEČ …</a:t>
            </a:r>
          </a:p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I‘M AFRAID OF … </a:t>
            </a:r>
            <a:r>
              <a:rPr lang="sl-SI" dirty="0"/>
              <a:t>= BOJIM SE …</a:t>
            </a:r>
          </a:p>
          <a:p>
            <a:endParaRPr lang="sl-SI" dirty="0"/>
          </a:p>
          <a:p>
            <a:r>
              <a:rPr lang="en-AU" dirty="0"/>
              <a:t>I like birds. </a:t>
            </a:r>
          </a:p>
          <a:p>
            <a:r>
              <a:rPr lang="en-AU" dirty="0"/>
              <a:t>I don‘t like bugs.</a:t>
            </a:r>
          </a:p>
          <a:p>
            <a:r>
              <a:rPr lang="en-AU" dirty="0"/>
              <a:t>I‘m afraid of snakes.</a:t>
            </a:r>
          </a:p>
          <a:p>
            <a:endParaRPr lang="en-AU" dirty="0"/>
          </a:p>
          <a:p>
            <a:r>
              <a:rPr lang="en-AU" dirty="0"/>
              <a:t>What do you like?</a:t>
            </a:r>
            <a:r>
              <a:rPr lang="sl-SI" dirty="0"/>
              <a:t> </a:t>
            </a:r>
            <a:r>
              <a:rPr lang="en-AU" dirty="0"/>
              <a:t>What don‘t you like? What are you afraid of? </a:t>
            </a:r>
          </a:p>
          <a:p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Answer.</a:t>
            </a:r>
            <a:r>
              <a:rPr lang="sl-SI" dirty="0"/>
              <a:t> </a:t>
            </a:r>
            <a:r>
              <a:rPr lang="sl-SI" sz="1200" dirty="0"/>
              <a:t>Odgovori.</a:t>
            </a:r>
            <a:endParaRPr lang="en-AU" sz="1200" dirty="0"/>
          </a:p>
          <a:p>
            <a:r>
              <a:rPr lang="en-AU" dirty="0"/>
              <a:t>I like _______. </a:t>
            </a:r>
          </a:p>
          <a:p>
            <a:r>
              <a:rPr lang="en-AU" dirty="0"/>
              <a:t>I don‘t like ________.</a:t>
            </a:r>
          </a:p>
          <a:p>
            <a:r>
              <a:rPr lang="en-AU" dirty="0"/>
              <a:t>I‘m afraid of ________.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201266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82444828-05CF-4036-B354-11851B383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1680" y="2420888"/>
            <a:ext cx="6552728" cy="3759381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2FA51820-7362-4D3A-84FF-0F1B75DE232E}"/>
              </a:ext>
            </a:extLst>
          </p:cNvPr>
          <p:cNvSpPr txBox="1"/>
          <p:nvPr/>
        </p:nvSpPr>
        <p:spPr>
          <a:xfrm>
            <a:off x="5580112" y="156957"/>
            <a:ext cx="326408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BOOK – P. 29</a:t>
            </a:r>
            <a:endParaRPr lang="en-US" sz="2800" dirty="0"/>
          </a:p>
        </p:txBody>
      </p:sp>
      <p:sp>
        <p:nvSpPr>
          <p:cNvPr id="8" name="Ograda vsebine 2">
            <a:extLst>
              <a:ext uri="{FF2B5EF4-FFF2-40B4-BE49-F238E27FC236}">
                <a16:creationId xmlns:a16="http://schemas.microsoft.com/office/drawing/2014/main" xmlns="" id="{A9E58790-E8A9-4775-A555-4E06CE3C8791}"/>
              </a:ext>
            </a:extLst>
          </p:cNvPr>
          <p:cNvSpPr txBox="1">
            <a:spLocks/>
          </p:cNvSpPr>
          <p:nvPr/>
        </p:nvSpPr>
        <p:spPr>
          <a:xfrm>
            <a:off x="419236" y="1628800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LISTEN AND WRITE WHAT YOU HEAR.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Poslušaj in zapiši, kar slišiš.</a:t>
            </a:r>
            <a:endParaRPr lang="sl-SI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U29-2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xmlns="" id="{A3849A51-DA6E-44C4-A231-6AFC6A0E78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1588" y="4687904"/>
            <a:ext cx="1168896" cy="116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2">
            <a:extLst>
              <a:ext uri="{FF2B5EF4-FFF2-40B4-BE49-F238E27FC236}">
                <a16:creationId xmlns:a16="http://schemas.microsoft.com/office/drawing/2014/main" xmlns="" id="{DCE779A5-B769-43AA-B17C-D1FFBCA49631}"/>
              </a:ext>
            </a:extLst>
          </p:cNvPr>
          <p:cNvSpPr txBox="1">
            <a:spLocks/>
          </p:cNvSpPr>
          <p:nvPr/>
        </p:nvSpPr>
        <p:spPr>
          <a:xfrm>
            <a:off x="419236" y="1628800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CHECK THE ANSWERS.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Preveri rešitve.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AU" sz="2400" dirty="0"/>
              <a:t>1. I like the yellow turtle.</a:t>
            </a:r>
          </a:p>
          <a:p>
            <a:pPr marL="0" indent="0">
              <a:buNone/>
            </a:pPr>
            <a:r>
              <a:rPr lang="en-AU" sz="2400" dirty="0"/>
              <a:t>2. I don</a:t>
            </a:r>
            <a:r>
              <a:rPr lang="sl-SI" sz="2400" dirty="0"/>
              <a:t>‘</a:t>
            </a:r>
            <a:r>
              <a:rPr lang="en-AU" sz="2400" dirty="0"/>
              <a:t>t like the red cat</a:t>
            </a:r>
            <a:r>
              <a:rPr lang="sl-SI" sz="2400" dirty="0"/>
              <a:t>.</a:t>
            </a:r>
            <a:endParaRPr lang="en-AU" sz="2400" dirty="0"/>
          </a:p>
          <a:p>
            <a:pPr marL="0" indent="0">
              <a:buNone/>
            </a:pPr>
            <a:r>
              <a:rPr lang="en-AU" sz="2400" dirty="0"/>
              <a:t>3. I</a:t>
            </a:r>
            <a:r>
              <a:rPr lang="sl-SI" sz="2400" dirty="0"/>
              <a:t>‘</a:t>
            </a:r>
            <a:r>
              <a:rPr lang="en-AU" sz="2400" dirty="0"/>
              <a:t>m afraid of the black spider.</a:t>
            </a:r>
            <a:endParaRPr lang="sl-SI" sz="2400" dirty="0"/>
          </a:p>
          <a:p>
            <a:pPr marL="0" indent="0">
              <a:buNone/>
            </a:pPr>
            <a:r>
              <a:rPr lang="en-AU" sz="2400" dirty="0"/>
              <a:t>4. I like the black dog. </a:t>
            </a:r>
          </a:p>
          <a:p>
            <a:pPr marL="0" indent="0">
              <a:buNone/>
            </a:pPr>
            <a:r>
              <a:rPr lang="en-AU" sz="2400" dirty="0"/>
              <a:t>5. I don‘t like the green parrot.</a:t>
            </a:r>
          </a:p>
          <a:p>
            <a:pPr marL="0" indent="0">
              <a:buNone/>
            </a:pPr>
            <a:r>
              <a:rPr lang="en-AU" sz="2400" dirty="0"/>
              <a:t>6. I like the green snake</a:t>
            </a:r>
            <a:r>
              <a:rPr lang="sl-SI" sz="2400" dirty="0"/>
              <a:t>.</a:t>
            </a:r>
            <a:endParaRPr lang="en-AU" sz="2400" dirty="0"/>
          </a:p>
          <a:p>
            <a:pPr marL="0" indent="0">
              <a:buNone/>
            </a:pPr>
            <a:r>
              <a:rPr lang="en-AU" sz="2400" dirty="0"/>
              <a:t>7. I‘m afraid of the white hen.</a:t>
            </a:r>
          </a:p>
          <a:p>
            <a:pPr marL="0" indent="0">
              <a:buNone/>
            </a:pPr>
            <a:r>
              <a:rPr lang="en-AU" sz="2400" dirty="0"/>
              <a:t>8. I like the gold lion. </a:t>
            </a:r>
          </a:p>
        </p:txBody>
      </p:sp>
      <p:pic>
        <p:nvPicPr>
          <p:cNvPr id="6" name="U29-2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xmlns="" id="{2AC38CAA-4273-48F8-8BB1-A99AAC1B9F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00192" y="3789040"/>
            <a:ext cx="1168896" cy="1168896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xmlns="" id="{55730BA7-1C61-4853-9AE4-AB985B1E390F}"/>
              </a:ext>
            </a:extLst>
          </p:cNvPr>
          <p:cNvSpPr txBox="1"/>
          <p:nvPr/>
        </p:nvSpPr>
        <p:spPr>
          <a:xfrm>
            <a:off x="5580112" y="156957"/>
            <a:ext cx="326408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BOOK – P. 29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520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587D203-905C-44CE-ADD6-FB785546A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37" y="2846808"/>
            <a:ext cx="7728525" cy="2637409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71020901-0AFD-4231-95D2-4807E00EA4B5}"/>
              </a:ext>
            </a:extLst>
          </p:cNvPr>
          <p:cNvSpPr txBox="1"/>
          <p:nvPr/>
        </p:nvSpPr>
        <p:spPr>
          <a:xfrm>
            <a:off x="5580112" y="156957"/>
            <a:ext cx="326408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BOOK – P. 30</a:t>
            </a:r>
            <a:endParaRPr lang="en-US" sz="2800" dirty="0"/>
          </a:p>
        </p:txBody>
      </p:sp>
      <p:sp>
        <p:nvSpPr>
          <p:cNvPr id="8" name="Ograda vsebine 2">
            <a:extLst>
              <a:ext uri="{FF2B5EF4-FFF2-40B4-BE49-F238E27FC236}">
                <a16:creationId xmlns:a16="http://schemas.microsoft.com/office/drawing/2014/main" xmlns="" id="{9B47D315-7CF6-463D-A72D-DFDC6114E115}"/>
              </a:ext>
            </a:extLst>
          </p:cNvPr>
          <p:cNvSpPr txBox="1">
            <a:spLocks/>
          </p:cNvSpPr>
          <p:nvPr/>
        </p:nvSpPr>
        <p:spPr>
          <a:xfrm>
            <a:off x="419236" y="1628800"/>
            <a:ext cx="8229600" cy="5073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l-SI" sz="2400" dirty="0">
                <a:solidFill>
                  <a:schemeClr val="bg2">
                    <a:lumMod val="50000"/>
                  </a:schemeClr>
                </a:solidFill>
              </a:rPr>
              <a:t>WHAT DO YOU THINK ABOUT ANIMALS? SAY IT OUT LOUD.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Kaj ti meniš o živalih? Povej na glas.</a:t>
            </a:r>
            <a:endParaRPr lang="sl-SI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77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1970D9E-80CF-4664-8451-2DA79CC8D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700808"/>
            <a:ext cx="7470224" cy="449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6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dirty="0"/>
              <a:t>Dragi/-a učenec/-</a:t>
            </a:r>
            <a:r>
              <a:rPr lang="sl-SI" dirty="0" err="1"/>
              <a:t>ka</a:t>
            </a:r>
            <a:r>
              <a:rPr lang="sl-SI" dirty="0"/>
              <a:t>!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Učiteljici sva pripravili gradivo, ki te bo popeljalo skozi uri angleščine v tem tednu.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Pripravi:</a:t>
            </a:r>
          </a:p>
          <a:p>
            <a:pPr>
              <a:buFontTx/>
              <a:buChar char="-"/>
            </a:pPr>
            <a:r>
              <a:rPr lang="sl-SI" dirty="0"/>
              <a:t>delovni zvezek (</a:t>
            </a:r>
            <a:r>
              <a:rPr lang="sl-SI" dirty="0" err="1"/>
              <a:t>workbook</a:t>
            </a:r>
            <a:r>
              <a:rPr lang="sl-SI" dirty="0"/>
              <a:t>), </a:t>
            </a:r>
          </a:p>
          <a:p>
            <a:pPr>
              <a:buFontTx/>
              <a:buChar char="-"/>
            </a:pPr>
            <a:r>
              <a:rPr lang="sl-SI" dirty="0"/>
              <a:t>knjigo (</a:t>
            </a:r>
            <a:r>
              <a:rPr lang="sl-SI" dirty="0" err="1"/>
              <a:t>book</a:t>
            </a:r>
            <a:r>
              <a:rPr lang="sl-SI" dirty="0"/>
              <a:t>), </a:t>
            </a:r>
          </a:p>
          <a:p>
            <a:pPr>
              <a:buFontTx/>
              <a:buChar char="-"/>
            </a:pPr>
            <a:r>
              <a:rPr lang="sl-SI" dirty="0"/>
              <a:t>zvezek (</a:t>
            </a:r>
            <a:r>
              <a:rPr lang="sl-SI" dirty="0" err="1"/>
              <a:t>notebook</a:t>
            </a:r>
            <a:r>
              <a:rPr lang="sl-SI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706636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značba mesta vsebine 4" descr="Slika, ki vsebuje besede besedilo&#10;&#10;Opis je samodejno ustvarjen">
            <a:extLst>
              <a:ext uri="{FF2B5EF4-FFF2-40B4-BE49-F238E27FC236}">
                <a16:creationId xmlns:a16="http://schemas.microsoft.com/office/drawing/2014/main" xmlns="" id="{D6856043-B3B2-4299-BD58-C54F1FD973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785"/>
          <a:stretch/>
        </p:blipFill>
        <p:spPr>
          <a:xfrm>
            <a:off x="4123182" y="0"/>
            <a:ext cx="4726188" cy="6835688"/>
          </a:xfr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xmlns="" id="{15690B42-E130-447F-BDA8-90F1958B1458}"/>
              </a:ext>
            </a:extLst>
          </p:cNvPr>
          <p:cNvSpPr txBox="1"/>
          <p:nvPr/>
        </p:nvSpPr>
        <p:spPr>
          <a:xfrm>
            <a:off x="179512" y="1700808"/>
            <a:ext cx="41044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7-MINUTNA TELOVADBA</a:t>
            </a:r>
            <a:r>
              <a:rPr lang="sl-SI" dirty="0"/>
              <a:t/>
            </a:r>
            <a:br>
              <a:rPr lang="sl-SI" dirty="0"/>
            </a:br>
            <a:r>
              <a:rPr lang="sl-SI" dirty="0"/>
              <a:t>45 sekund telovadi, 15 sekund počivaj.</a:t>
            </a:r>
          </a:p>
          <a:p>
            <a:pPr marL="342900" indent="-342900">
              <a:buAutoNum type="arabicPeriod"/>
            </a:pPr>
            <a:endParaRPr lang="sl-SI" dirty="0"/>
          </a:p>
          <a:p>
            <a:pPr marL="342900" indent="-342900">
              <a:buAutoNum type="arabicPeriod"/>
            </a:pPr>
            <a:r>
              <a:rPr lang="sl-SI" dirty="0"/>
              <a:t>Skači gor in dol kot žaba.</a:t>
            </a:r>
          </a:p>
          <a:p>
            <a:pPr marL="342900" indent="-342900">
              <a:buAutoNum type="arabicPeriod"/>
            </a:pPr>
            <a:r>
              <a:rPr lang="sl-SI" dirty="0"/>
              <a:t>Hodi z rokami in nogami po tleh kot medved.</a:t>
            </a:r>
          </a:p>
          <a:p>
            <a:pPr marL="342900" indent="-342900">
              <a:buAutoNum type="arabicPeriod"/>
            </a:pPr>
            <a:r>
              <a:rPr lang="sl-SI" dirty="0"/>
              <a:t>V nizkem počepu hodi kot gorila.</a:t>
            </a:r>
          </a:p>
          <a:p>
            <a:pPr marL="342900" indent="-342900">
              <a:buAutoNum type="arabicPeriod"/>
            </a:pPr>
            <a:r>
              <a:rPr lang="sl-SI" dirty="0"/>
              <a:t>Skači z rokami skupaj in narazen kot morska zvezda.</a:t>
            </a:r>
          </a:p>
          <a:p>
            <a:pPr marL="342900" indent="-342900">
              <a:buAutoNum type="arabicPeriod"/>
            </a:pPr>
            <a:r>
              <a:rPr lang="sl-SI" dirty="0"/>
              <a:t>Teci na mestu hitro kot gepard.</a:t>
            </a:r>
          </a:p>
          <a:p>
            <a:pPr marL="342900" indent="-342900">
              <a:buAutoNum type="arabicPeriod"/>
            </a:pPr>
            <a:r>
              <a:rPr lang="sl-SI" dirty="0"/>
              <a:t>Plazi se po tleh kot rak.</a:t>
            </a:r>
          </a:p>
          <a:p>
            <a:pPr marL="342900" indent="-342900">
              <a:buAutoNum type="arabicPeriod"/>
            </a:pPr>
            <a:r>
              <a:rPr lang="sl-SI" dirty="0"/>
              <a:t>Korakaj na mestu kot slon.</a:t>
            </a:r>
          </a:p>
          <a:p>
            <a:pPr marL="342900" indent="-342900">
              <a:buAutoNum type="arabicPeriod"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657842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B739F951-5E53-4471-B64C-99B385FDA4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3" t="-1754"/>
          <a:stretch/>
        </p:blipFill>
        <p:spPr>
          <a:xfrm>
            <a:off x="2483689" y="2348880"/>
            <a:ext cx="4176621" cy="4176464"/>
          </a:xfrm>
          <a:prstGeom prst="rect">
            <a:avLst/>
          </a:prstGeom>
        </p:spPr>
      </p:pic>
      <p:sp>
        <p:nvSpPr>
          <p:cNvPr id="12" name="PoljeZBesedilom 11">
            <a:extLst>
              <a:ext uri="{FF2B5EF4-FFF2-40B4-BE49-F238E27FC236}">
                <a16:creationId xmlns:a16="http://schemas.microsoft.com/office/drawing/2014/main" xmlns="" id="{84987B61-6D17-4710-9B43-CA5690E5403D}"/>
              </a:ext>
            </a:extLst>
          </p:cNvPr>
          <p:cNvSpPr txBox="1"/>
          <p:nvPr/>
        </p:nvSpPr>
        <p:spPr>
          <a:xfrm>
            <a:off x="3284306" y="1628800"/>
            <a:ext cx="25753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BACK TO WORK!</a:t>
            </a:r>
          </a:p>
        </p:txBody>
      </p:sp>
    </p:spTree>
    <p:extLst>
      <p:ext uri="{BB962C8B-B14F-4D97-AF65-F5344CB8AC3E}">
        <p14:creationId xmlns:p14="http://schemas.microsoft.com/office/powerpoint/2010/main" val="35206551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5004048" y="156957"/>
            <a:ext cx="3840151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WORKBOOK – P. 24, 25</a:t>
            </a:r>
            <a:endParaRPr lang="en-US" sz="2800" dirty="0"/>
          </a:p>
        </p:txBody>
      </p:sp>
      <p:sp>
        <p:nvSpPr>
          <p:cNvPr id="7" name="Ograda vsebine 2"/>
          <p:cNvSpPr>
            <a:spLocks noGrp="1"/>
          </p:cNvSpPr>
          <p:nvPr>
            <p:ph idx="1"/>
          </p:nvPr>
        </p:nvSpPr>
        <p:spPr>
          <a:xfrm>
            <a:off x="178054" y="1588887"/>
            <a:ext cx="8646850" cy="139675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OPEN YOUR WORKBOOK </a:t>
            </a: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PAGE</a:t>
            </a: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24 AND 25. DO </a:t>
            </a:r>
            <a:r>
              <a:rPr lang="en-AU" sz="2800" dirty="0">
                <a:solidFill>
                  <a:schemeClr val="bg2">
                    <a:lumMod val="50000"/>
                  </a:schemeClr>
                </a:solidFill>
              </a:rPr>
              <a:t>THE EXERCISE</a:t>
            </a: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sl-SI" sz="2800" dirty="0">
              <a:solidFill>
                <a:schemeClr val="bg2">
                  <a:lumMod val="50000"/>
                </a:schemeClr>
              </a:solidFill>
            </a:endParaRPr>
          </a:p>
          <a:p>
            <a:pPr marL="68580" indent="0">
              <a:buNone/>
            </a:pP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Odpri delovni zvezek na straneh 24 in 25. Reši naloge.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9F98CC5C-3982-4C99-B654-18D0F5808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914513"/>
            <a:ext cx="2808312" cy="373789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E0317260-D998-46D0-8C99-5EB25A5ACA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1753" y="2551963"/>
            <a:ext cx="3144739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19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A6D54165-9DF6-431A-A5E0-57B880D51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2492896"/>
            <a:ext cx="6704666" cy="4072022"/>
          </a:xfrm>
          <a:prstGeom prst="rect">
            <a:avLst/>
          </a:prstGeom>
        </p:spPr>
      </p:pic>
      <p:sp>
        <p:nvSpPr>
          <p:cNvPr id="5" name="Ograda vsebine 2">
            <a:extLst>
              <a:ext uri="{FF2B5EF4-FFF2-40B4-BE49-F238E27FC236}">
                <a16:creationId xmlns:a16="http://schemas.microsoft.com/office/drawing/2014/main" xmlns="" id="{17EA23AD-0BFE-4D91-81EB-DEAA951D9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54" y="1588887"/>
            <a:ext cx="8646850" cy="139675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CHECK THE ANSWERS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sl-SI" sz="2800" dirty="0">
              <a:solidFill>
                <a:schemeClr val="bg2">
                  <a:lumMod val="50000"/>
                </a:schemeClr>
              </a:solidFill>
            </a:endParaRPr>
          </a:p>
          <a:p>
            <a:pPr marL="68580" indent="0">
              <a:buNone/>
            </a:pP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Preveri rešitve.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770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5580112" y="156957"/>
            <a:ext cx="326408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WORKBOOK – P. 26</a:t>
            </a:r>
            <a:endParaRPr lang="en-US" sz="2800" dirty="0"/>
          </a:p>
        </p:txBody>
      </p:sp>
      <p:sp>
        <p:nvSpPr>
          <p:cNvPr id="7" name="Ograda vsebine 2"/>
          <p:cNvSpPr>
            <a:spLocks noGrp="1"/>
          </p:cNvSpPr>
          <p:nvPr>
            <p:ph idx="1"/>
          </p:nvPr>
        </p:nvSpPr>
        <p:spPr>
          <a:xfrm>
            <a:off x="257250" y="1412776"/>
            <a:ext cx="8646850" cy="139675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OPEN YOUR WORKBOOK </a:t>
            </a: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PAGE </a:t>
            </a: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26. DO </a:t>
            </a:r>
            <a:r>
              <a:rPr lang="en-AU" sz="2800" dirty="0">
                <a:solidFill>
                  <a:schemeClr val="bg2">
                    <a:lumMod val="50000"/>
                  </a:schemeClr>
                </a:solidFill>
              </a:rPr>
              <a:t>THE EXERCISE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sl-SI" sz="2800" dirty="0">
              <a:solidFill>
                <a:schemeClr val="bg2">
                  <a:lumMod val="50000"/>
                </a:schemeClr>
              </a:solidFill>
            </a:endParaRPr>
          </a:p>
          <a:p>
            <a:pPr marL="68580" indent="0">
              <a:buNone/>
            </a:pP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Odpri delovni zvezek na strani 26. Reši nalogo.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Rezultat iskanja slik za my sails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12976"/>
            <a:ext cx="1944216" cy="24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AC6D16C0-4458-4335-8172-53E94C2A21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021" y="2091624"/>
            <a:ext cx="3240360" cy="439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182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>
            <a:extLst>
              <a:ext uri="{FF2B5EF4-FFF2-40B4-BE49-F238E27FC236}">
                <a16:creationId xmlns:a16="http://schemas.microsoft.com/office/drawing/2014/main" xmlns="" id="{806579BC-E1D8-43E0-9447-D06042FE2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54" y="1588887"/>
            <a:ext cx="8646850" cy="139675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CHECK THE ANSWERS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sl-SI" sz="2800" dirty="0">
              <a:solidFill>
                <a:schemeClr val="bg2">
                  <a:lumMod val="50000"/>
                </a:schemeClr>
              </a:solidFill>
            </a:endParaRPr>
          </a:p>
          <a:p>
            <a:pPr marL="68580" indent="0">
              <a:buNone/>
            </a:pP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Preveri rešitve.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BF2E5B56-AF40-4FDC-9CF1-CAA96EFA1AA6}"/>
              </a:ext>
            </a:extLst>
          </p:cNvPr>
          <p:cNvSpPr txBox="1"/>
          <p:nvPr/>
        </p:nvSpPr>
        <p:spPr>
          <a:xfrm>
            <a:off x="5580112" y="156957"/>
            <a:ext cx="326408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WORKBOOK – P. 26</a:t>
            </a:r>
            <a:endParaRPr lang="en-US" sz="2800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F4369392-25DD-40EB-B3A0-AA96D4885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996074"/>
            <a:ext cx="4562475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1142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jeZBesedilom 5"/>
          <p:cNvSpPr txBox="1"/>
          <p:nvPr/>
        </p:nvSpPr>
        <p:spPr>
          <a:xfrm>
            <a:off x="5148064" y="156957"/>
            <a:ext cx="3696135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WORKBOOK – P. 27, 28</a:t>
            </a:r>
            <a:endParaRPr lang="en-US" sz="2800" dirty="0"/>
          </a:p>
        </p:txBody>
      </p:sp>
      <p:sp>
        <p:nvSpPr>
          <p:cNvPr id="7" name="Ograda vsebine 2"/>
          <p:cNvSpPr>
            <a:spLocks noGrp="1"/>
          </p:cNvSpPr>
          <p:nvPr>
            <p:ph idx="1"/>
          </p:nvPr>
        </p:nvSpPr>
        <p:spPr>
          <a:xfrm>
            <a:off x="257250" y="1412776"/>
            <a:ext cx="8646850" cy="139675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OPEN YOUR WORKBOOK </a:t>
            </a: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ON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PAGE</a:t>
            </a: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27 AND 28 (</a:t>
            </a:r>
            <a:r>
              <a:rPr lang="en-AU" sz="2800" dirty="0">
                <a:solidFill>
                  <a:schemeClr val="bg2">
                    <a:lumMod val="50000"/>
                  </a:schemeClr>
                </a:solidFill>
              </a:rPr>
              <a:t>exercise</a:t>
            </a: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 18). DO </a:t>
            </a:r>
            <a:r>
              <a:rPr lang="en-AU" sz="2800" dirty="0">
                <a:solidFill>
                  <a:schemeClr val="bg2">
                    <a:lumMod val="50000"/>
                  </a:schemeClr>
                </a:solidFill>
              </a:rPr>
              <a:t>THE EXERCISE</a:t>
            </a: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sl-SI" sz="2800" dirty="0">
              <a:solidFill>
                <a:schemeClr val="bg2">
                  <a:lumMod val="50000"/>
                </a:schemeClr>
              </a:solidFill>
            </a:endParaRPr>
          </a:p>
          <a:p>
            <a:pPr marL="68580" indent="0">
              <a:buNone/>
            </a:pP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Odpri delovni zvezek na straneh 27 in 28 (naloga 18). Reši nalogi.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2" descr="Rezultat iskanja slik za my sails 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93" y="3212976"/>
            <a:ext cx="1944216" cy="241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775FD5E8-E1F7-484D-9926-891E74FD8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38" y="2759223"/>
            <a:ext cx="2831835" cy="376087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B3F504D5-3144-4CD6-994A-B59164083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739" y="3193386"/>
            <a:ext cx="3847717" cy="204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692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vsebine 2">
            <a:extLst>
              <a:ext uri="{FF2B5EF4-FFF2-40B4-BE49-F238E27FC236}">
                <a16:creationId xmlns:a16="http://schemas.microsoft.com/office/drawing/2014/main" xmlns="" id="{806579BC-E1D8-43E0-9447-D06042FE2D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8054" y="1588887"/>
            <a:ext cx="8646850" cy="1396752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CHECK THE ANSWERS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</a:rPr>
              <a:t>.</a:t>
            </a:r>
            <a:endParaRPr lang="sl-SI" sz="2800" dirty="0">
              <a:solidFill>
                <a:schemeClr val="bg2">
                  <a:lumMod val="50000"/>
                </a:schemeClr>
              </a:solidFill>
            </a:endParaRPr>
          </a:p>
          <a:p>
            <a:pPr marL="68580" indent="0">
              <a:buNone/>
            </a:pPr>
            <a:r>
              <a:rPr lang="sl-SI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Preveri rešitve.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BF2E5B56-AF40-4FDC-9CF1-CAA96EFA1AA6}"/>
              </a:ext>
            </a:extLst>
          </p:cNvPr>
          <p:cNvSpPr txBox="1"/>
          <p:nvPr/>
        </p:nvSpPr>
        <p:spPr>
          <a:xfrm>
            <a:off x="5580112" y="156957"/>
            <a:ext cx="3264087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l-SI" sz="2800" dirty="0"/>
              <a:t>WORKBOOK – P. 28</a:t>
            </a:r>
            <a:endParaRPr lang="en-US" sz="2800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xmlns="" id="{0A999CF1-4ADB-45C1-B4A6-03AAA03F77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82"/>
          <a:stretch/>
        </p:blipFill>
        <p:spPr>
          <a:xfrm>
            <a:off x="2385606" y="2247325"/>
            <a:ext cx="4372788" cy="4385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2190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mium Photo | Summer tropical leaves with blank paper on 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2" y="0"/>
            <a:ext cx="9164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99592" y="1556792"/>
            <a:ext cx="7772400" cy="1470025"/>
          </a:xfrm>
        </p:spPr>
        <p:txBody>
          <a:bodyPr>
            <a:normAutofit/>
          </a:bodyPr>
          <a:lstStyle/>
          <a:p>
            <a:r>
              <a:rPr lang="sl-SI" sz="3200" b="1" dirty="0">
                <a:solidFill>
                  <a:schemeClr val="bg2">
                    <a:lumMod val="50000"/>
                  </a:schemeClr>
                </a:solidFill>
              </a:rPr>
              <a:t>WELL DONE!</a:t>
            </a:r>
            <a:br>
              <a:rPr lang="sl-SI" sz="3200" b="1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sl-SI" sz="3200" b="1" dirty="0">
                <a:solidFill>
                  <a:schemeClr val="bg2">
                    <a:lumMod val="50000"/>
                  </a:schemeClr>
                </a:solidFill>
              </a:rPr>
              <a:t>THAT IS ALL FOR THIS WEEK!</a:t>
            </a:r>
            <a:endParaRPr lang="en-US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099" name="Picture 3" descr="F:\prenosi\myAvat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636">
            <a:off x="683568" y="4206224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43133"/>
            <a:ext cx="3368091" cy="3368091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235914">
            <a:off x="1060200" y="2959687"/>
            <a:ext cx="1151735" cy="1235122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2915816" y="4417420"/>
            <a:ext cx="2944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HAVE A NICE DAY, GOODBYE!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22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28600" y="1628800"/>
            <a:ext cx="8686800" cy="53571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800" dirty="0"/>
              <a:t>Dobro beri navodila in pozorno poslušaj posnetke. 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r>
              <a:rPr lang="sl-SI" sz="2800" dirty="0"/>
              <a:t>Zraven poskušaj tudi glasno ponavljati in izgovarjati angleške besede ter povedi. 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r>
              <a:rPr lang="sl-SI" sz="2800" dirty="0"/>
              <a:t>Če se ti kje zatakne oziroma ti posnetki ne delujejo, za pomoč prosi svojo učiteljico angleščine. </a:t>
            </a:r>
          </a:p>
          <a:p>
            <a:pPr marL="0" indent="0">
              <a:buNone/>
            </a:pPr>
            <a:r>
              <a:rPr lang="sl-SI" sz="2000" dirty="0" err="1">
                <a:hlinkClick r:id="rId2"/>
              </a:rPr>
              <a:t>alja.premoze@guest.arnes.si</a:t>
            </a:r>
            <a:endParaRPr lang="sl-SI" sz="2000" dirty="0"/>
          </a:p>
          <a:p>
            <a:pPr marL="0" indent="0">
              <a:buNone/>
            </a:pPr>
            <a:r>
              <a:rPr lang="sl-SI" sz="2000" dirty="0" err="1">
                <a:hlinkClick r:id="rId3"/>
              </a:rPr>
              <a:t>karmen.mlinaric@guest.arnes.si</a:t>
            </a:r>
            <a:r>
              <a:rPr lang="sl-SI" sz="2000" dirty="0"/>
              <a:t> </a:t>
            </a:r>
          </a:p>
          <a:p>
            <a:endParaRPr lang="en-US" dirty="0"/>
          </a:p>
        </p:txBody>
      </p:sp>
      <p:pic>
        <p:nvPicPr>
          <p:cNvPr id="4" name="Picture 2" descr="Meme Maker - I'm ready...let's go!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011" y="4719945"/>
            <a:ext cx="2211389" cy="1906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7276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remium Photo | Summer tropical leaves with blank paper on whit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72" y="0"/>
            <a:ext cx="91645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l-SI" sz="6000" dirty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ANIMALS</a:t>
            </a:r>
            <a:r>
              <a:rPr lang="sl-SI" dirty="0"/>
              <a:t/>
            </a:r>
            <a:br>
              <a:rPr lang="sl-SI" dirty="0"/>
            </a:br>
            <a:r>
              <a:rPr lang="sl-SI" sz="3200" dirty="0"/>
              <a:t>UNIT 2</a:t>
            </a:r>
            <a:endParaRPr lang="en-US" sz="3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BOOK p. 27–30</a:t>
            </a:r>
          </a:p>
          <a:p>
            <a:r>
              <a:rPr lang="sl-SI" dirty="0"/>
              <a:t>WORKBOOK p. 24–28</a:t>
            </a:r>
          </a:p>
          <a:p>
            <a:pPr algn="l"/>
            <a:r>
              <a:rPr lang="sl-SI" dirty="0"/>
              <a:t>                    NOTEBOOK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2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ave got/has got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579" y="2762449"/>
            <a:ext cx="5587966" cy="339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jeZBesedilom 3"/>
          <p:cNvSpPr txBox="1"/>
          <p:nvPr/>
        </p:nvSpPr>
        <p:spPr>
          <a:xfrm>
            <a:off x="3817370" y="3829240"/>
            <a:ext cx="1834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dirty="0" err="1"/>
              <a:t>haven‘t</a:t>
            </a:r>
            <a:r>
              <a:rPr lang="sl-SI" sz="2000" b="1" dirty="0"/>
              <a:t> </a:t>
            </a:r>
            <a:r>
              <a:rPr lang="sl-SI" sz="2000" b="1" dirty="0" err="1"/>
              <a:t>got</a:t>
            </a:r>
            <a:r>
              <a:rPr lang="sl-SI" sz="2000" b="1" dirty="0"/>
              <a:t> (-)</a:t>
            </a:r>
            <a:endParaRPr lang="en-US" sz="2000" b="1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3817370" y="5346794"/>
            <a:ext cx="1539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000" b="1" dirty="0" err="1"/>
              <a:t>hasn‘t</a:t>
            </a:r>
            <a:r>
              <a:rPr lang="sl-SI" sz="2000" b="1" dirty="0"/>
              <a:t> </a:t>
            </a:r>
            <a:r>
              <a:rPr lang="sl-SI" sz="2000" b="1" dirty="0" err="1"/>
              <a:t>got</a:t>
            </a:r>
            <a:r>
              <a:rPr lang="sl-SI" sz="2000" b="1" dirty="0"/>
              <a:t> (-)</a:t>
            </a:r>
            <a:endParaRPr lang="en-US" sz="2000" b="1" dirty="0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xmlns="" id="{410DD8AC-2E65-4044-84C6-5EF34E603791}"/>
              </a:ext>
            </a:extLst>
          </p:cNvPr>
          <p:cNvSpPr txBox="1">
            <a:spLocks/>
          </p:cNvSpPr>
          <p:nvPr/>
        </p:nvSpPr>
        <p:spPr>
          <a:xfrm>
            <a:off x="441093" y="131115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2800" dirty="0">
                <a:solidFill>
                  <a:schemeClr val="accent1">
                    <a:lumMod val="50000"/>
                  </a:schemeClr>
                </a:solidFill>
              </a:rPr>
              <a:t>HAVE GOT, HAS GOT (IMETI)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800" dirty="0">
                <a:solidFill>
                  <a:schemeClr val="bg2">
                    <a:lumMod val="50000"/>
                  </a:schemeClr>
                </a:solidFill>
              </a:rPr>
              <a:t>REVISION.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1600" dirty="0"/>
              <a:t>Ponovitev.</a:t>
            </a:r>
            <a:endParaRPr lang="sl-SI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xmlns="" id="{BC288E8A-E3FF-43E4-9E02-FBA92CD0FC8A}"/>
              </a:ext>
            </a:extLst>
          </p:cNvPr>
          <p:cNvSpPr txBox="1"/>
          <p:nvPr/>
        </p:nvSpPr>
        <p:spPr>
          <a:xfrm flipH="1">
            <a:off x="7048666" y="4229350"/>
            <a:ext cx="540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/>
              <a:t> .</a:t>
            </a:r>
            <a:endParaRPr lang="en-US" sz="2400" b="1" dirty="0"/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xmlns="" id="{4993242F-749E-4435-A0E3-3EEA4AB14AA8}"/>
              </a:ext>
            </a:extLst>
          </p:cNvPr>
          <p:cNvSpPr txBox="1"/>
          <p:nvPr/>
        </p:nvSpPr>
        <p:spPr>
          <a:xfrm>
            <a:off x="2126579" y="6146000"/>
            <a:ext cx="19944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(+) 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–</a:t>
            </a:r>
            <a:r>
              <a:rPr lang="sl-SI" dirty="0"/>
              <a:t> trdilne povedi</a:t>
            </a:r>
          </a:p>
          <a:p>
            <a:r>
              <a:rPr lang="sl-SI" dirty="0"/>
              <a:t>(-) </a:t>
            </a:r>
            <a:r>
              <a:rPr lang="sl-SI" sz="1800" dirty="0">
                <a:effectLst/>
                <a:latin typeface="Tahoma" panose="020B0604030504040204" pitchFamily="34" charset="0"/>
                <a:ea typeface="Calibri" panose="020F0502020204030204" pitchFamily="34" charset="0"/>
              </a:rPr>
              <a:t>–</a:t>
            </a:r>
            <a:r>
              <a:rPr lang="sl-SI" dirty="0"/>
              <a:t> nikalne povedi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F898E581-4C37-439F-8A4B-B430AE54B9CB}"/>
              </a:ext>
            </a:extLst>
          </p:cNvPr>
          <p:cNvSpPr txBox="1"/>
          <p:nvPr/>
        </p:nvSpPr>
        <p:spPr>
          <a:xfrm>
            <a:off x="5205826" y="35543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(+)</a:t>
            </a:r>
          </a:p>
        </p:txBody>
      </p:sp>
      <p:sp>
        <p:nvSpPr>
          <p:cNvPr id="12" name="PoljeZBesedilom 11">
            <a:extLst>
              <a:ext uri="{FF2B5EF4-FFF2-40B4-BE49-F238E27FC236}">
                <a16:creationId xmlns:a16="http://schemas.microsoft.com/office/drawing/2014/main" xmlns="" id="{62FF69EA-E478-4ED6-9B83-17312CEC5994}"/>
              </a:ext>
            </a:extLst>
          </p:cNvPr>
          <p:cNvSpPr txBox="1"/>
          <p:nvPr/>
        </p:nvSpPr>
        <p:spPr>
          <a:xfrm>
            <a:off x="5136129" y="507191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(+)</a:t>
            </a:r>
          </a:p>
        </p:txBody>
      </p:sp>
    </p:spTree>
    <p:extLst>
      <p:ext uri="{BB962C8B-B14F-4D97-AF65-F5344CB8AC3E}">
        <p14:creationId xmlns:p14="http://schemas.microsoft.com/office/powerpoint/2010/main" val="2132991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vsebine 2">
            <a:extLst>
              <a:ext uri="{FF2B5EF4-FFF2-40B4-BE49-F238E27FC236}">
                <a16:creationId xmlns:a16="http://schemas.microsoft.com/office/drawing/2014/main" xmlns="" id="{5A3562D3-5E29-43B0-81E8-5E30D430C26E}"/>
              </a:ext>
            </a:extLst>
          </p:cNvPr>
          <p:cNvSpPr txBox="1">
            <a:spLocks/>
          </p:cNvSpPr>
          <p:nvPr/>
        </p:nvSpPr>
        <p:spPr>
          <a:xfrm>
            <a:off x="323528" y="1484784"/>
            <a:ext cx="8712967" cy="5286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4500" dirty="0">
                <a:solidFill>
                  <a:schemeClr val="accent1">
                    <a:lumMod val="50000"/>
                  </a:schemeClr>
                </a:solidFill>
              </a:rPr>
              <a:t>HAVE GOT, HAS GOT (IMETI)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4500" dirty="0">
                <a:solidFill>
                  <a:schemeClr val="bg2">
                    <a:lumMod val="50000"/>
                  </a:schemeClr>
                </a:solidFill>
              </a:rPr>
              <a:t>REVISION.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600" dirty="0"/>
              <a:t>Ponovitev.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AU" sz="2600" b="1" dirty="0"/>
              <a:t>I HAVE GOT … = Jaz imam …</a:t>
            </a:r>
            <a:r>
              <a:rPr lang="sl-SI" sz="2600" b="1" dirty="0"/>
              <a:t> </a:t>
            </a:r>
            <a:endParaRPr lang="en-AU" sz="2600" dirty="0"/>
          </a:p>
          <a:p>
            <a:pPr marL="0" indent="0">
              <a:buNone/>
            </a:pPr>
            <a:r>
              <a:rPr lang="en-AU" sz="2600" b="1" dirty="0"/>
              <a:t>I HAVEN'T GOT … = Jaz </a:t>
            </a:r>
            <a:r>
              <a:rPr lang="sl-SI" sz="2600" b="1" dirty="0"/>
              <a:t>nimam</a:t>
            </a:r>
            <a:r>
              <a:rPr lang="en-AU" sz="2600" b="1" dirty="0"/>
              <a:t> …</a:t>
            </a:r>
            <a:r>
              <a:rPr lang="sl-SI" sz="2600" b="1" dirty="0"/>
              <a:t> </a:t>
            </a:r>
            <a:endParaRPr lang="en-AU" sz="2600" dirty="0"/>
          </a:p>
          <a:p>
            <a:pPr marL="0" indent="0">
              <a:buNone/>
            </a:pPr>
            <a:r>
              <a:rPr lang="en-AU" sz="2600" dirty="0"/>
              <a:t>I </a:t>
            </a:r>
            <a:r>
              <a:rPr lang="en-AU" sz="2600" u="sng" dirty="0"/>
              <a:t>have got</a:t>
            </a:r>
            <a:r>
              <a:rPr lang="en-AU" sz="2600" dirty="0"/>
              <a:t> a dog. = I</a:t>
            </a:r>
            <a:r>
              <a:rPr lang="en-AU" sz="2600" u="sng" dirty="0"/>
              <a:t>'ve got</a:t>
            </a:r>
            <a:r>
              <a:rPr lang="en-AU" sz="2600" dirty="0"/>
              <a:t> a dog. (Jaz </a:t>
            </a:r>
            <a:r>
              <a:rPr lang="sl-SI" sz="2600" dirty="0"/>
              <a:t>imam kužka.)</a:t>
            </a:r>
          </a:p>
          <a:p>
            <a:pPr marL="0" indent="0">
              <a:buNone/>
            </a:pPr>
            <a:r>
              <a:rPr lang="en-AU" sz="2600" dirty="0"/>
              <a:t>I haven't got a parrot. (Jaz </a:t>
            </a:r>
            <a:r>
              <a:rPr lang="sl-SI" sz="2600" dirty="0"/>
              <a:t>nimam papige</a:t>
            </a:r>
            <a:r>
              <a:rPr lang="en-AU" sz="2600" dirty="0"/>
              <a:t>.)</a:t>
            </a:r>
          </a:p>
          <a:p>
            <a:endParaRPr lang="en-AU" sz="2600" dirty="0"/>
          </a:p>
          <a:p>
            <a:pPr marL="0" indent="0">
              <a:buNone/>
            </a:pPr>
            <a:r>
              <a:rPr lang="sl-SI" sz="2600" b="1" dirty="0"/>
              <a:t>WE/YOU/THEY HAVE GOT … </a:t>
            </a:r>
          </a:p>
          <a:p>
            <a:pPr marL="0" indent="0">
              <a:buNone/>
            </a:pPr>
            <a:r>
              <a:rPr lang="sl-SI" sz="2600" b="1" dirty="0"/>
              <a:t>WE/YOU/THEY HAVEN‘T GOT …</a:t>
            </a:r>
          </a:p>
          <a:p>
            <a:pPr marL="0" indent="0">
              <a:buNone/>
            </a:pPr>
            <a:r>
              <a:rPr lang="en-AU" sz="2600" dirty="0"/>
              <a:t>We </a:t>
            </a:r>
            <a:r>
              <a:rPr lang="en-AU" sz="2600" u="sng" dirty="0"/>
              <a:t>have got</a:t>
            </a:r>
            <a:r>
              <a:rPr lang="en-AU" sz="2600" dirty="0"/>
              <a:t> a bird. = We</a:t>
            </a:r>
            <a:r>
              <a:rPr lang="en-AU" sz="2600" u="sng" dirty="0"/>
              <a:t>‘ve got</a:t>
            </a:r>
            <a:r>
              <a:rPr lang="en-AU" sz="2600" dirty="0"/>
              <a:t> a bird.</a:t>
            </a:r>
            <a:r>
              <a:rPr lang="sl-SI" sz="2600" dirty="0"/>
              <a:t> (Mi imamo ptiča.)</a:t>
            </a:r>
            <a:endParaRPr lang="en-AU" sz="2600" dirty="0"/>
          </a:p>
          <a:p>
            <a:pPr marL="0" indent="0">
              <a:buNone/>
            </a:pPr>
            <a:r>
              <a:rPr lang="en-AU" sz="2600" dirty="0"/>
              <a:t>We </a:t>
            </a:r>
            <a:r>
              <a:rPr lang="en-AU" sz="2600" u="sng" dirty="0"/>
              <a:t>haven‘t</a:t>
            </a:r>
            <a:r>
              <a:rPr lang="en-AU" sz="2600" dirty="0"/>
              <a:t> got a crocodile.</a:t>
            </a:r>
            <a:r>
              <a:rPr lang="sl-SI" sz="2600" dirty="0"/>
              <a:t> (Mi nimamo krokodila.)</a:t>
            </a:r>
          </a:p>
          <a:p>
            <a:pPr marL="0" indent="0">
              <a:buNone/>
            </a:pPr>
            <a:endParaRPr lang="sl-SI" sz="2600" dirty="0"/>
          </a:p>
          <a:p>
            <a:pPr marL="0" indent="0">
              <a:buNone/>
            </a:pPr>
            <a:r>
              <a:rPr lang="sl-SI" sz="2600" dirty="0" err="1"/>
              <a:t>You</a:t>
            </a:r>
            <a:r>
              <a:rPr lang="en-AU" sz="2600" dirty="0"/>
              <a:t> </a:t>
            </a:r>
            <a:r>
              <a:rPr lang="en-AU" sz="2600" u="sng" dirty="0"/>
              <a:t>have got</a:t>
            </a:r>
            <a:r>
              <a:rPr lang="en-AU" sz="2600" dirty="0"/>
              <a:t> a </a:t>
            </a:r>
            <a:r>
              <a:rPr lang="sl-SI" sz="2600" dirty="0" err="1"/>
              <a:t>butterfly</a:t>
            </a:r>
            <a:r>
              <a:rPr lang="en-AU" sz="2600" dirty="0"/>
              <a:t>. = </a:t>
            </a:r>
            <a:r>
              <a:rPr lang="sl-SI" sz="2600" dirty="0" err="1"/>
              <a:t>You</a:t>
            </a:r>
            <a:r>
              <a:rPr lang="en-AU" sz="2600" u="sng" dirty="0"/>
              <a:t>‘ve got</a:t>
            </a:r>
            <a:r>
              <a:rPr lang="en-AU" sz="2600" dirty="0"/>
              <a:t> a </a:t>
            </a:r>
            <a:r>
              <a:rPr lang="sl-SI" sz="2600" dirty="0" err="1"/>
              <a:t>butterfly</a:t>
            </a:r>
            <a:r>
              <a:rPr lang="en-AU" sz="2600" dirty="0"/>
              <a:t>.</a:t>
            </a:r>
            <a:r>
              <a:rPr lang="sl-SI" sz="2600" dirty="0"/>
              <a:t> (Ti imaš/Vi imate metulja.)</a:t>
            </a:r>
            <a:endParaRPr lang="en-AU" sz="2600" dirty="0"/>
          </a:p>
          <a:p>
            <a:pPr marL="0" indent="0">
              <a:buNone/>
            </a:pPr>
            <a:r>
              <a:rPr lang="sl-SI" sz="2600" dirty="0" err="1"/>
              <a:t>You</a:t>
            </a:r>
            <a:r>
              <a:rPr lang="en-AU" sz="2600" dirty="0"/>
              <a:t> </a:t>
            </a:r>
            <a:r>
              <a:rPr lang="en-AU" sz="2600" u="sng" dirty="0"/>
              <a:t>haven‘t</a:t>
            </a:r>
            <a:r>
              <a:rPr lang="en-AU" sz="2600" dirty="0"/>
              <a:t> got a </a:t>
            </a:r>
            <a:r>
              <a:rPr lang="sl-SI" sz="2600" dirty="0" err="1"/>
              <a:t>bug</a:t>
            </a:r>
            <a:r>
              <a:rPr lang="en-AU" sz="2600" dirty="0"/>
              <a:t>.</a:t>
            </a:r>
            <a:r>
              <a:rPr lang="sl-SI" sz="2600" dirty="0"/>
              <a:t> (Ti nimaš/Vi nimate hrošča.)</a:t>
            </a:r>
          </a:p>
          <a:p>
            <a:pPr marL="0" indent="0">
              <a:buNone/>
            </a:pPr>
            <a:endParaRPr lang="sl-SI" sz="2600" dirty="0"/>
          </a:p>
          <a:p>
            <a:pPr marL="0" indent="0">
              <a:buNone/>
            </a:pPr>
            <a:r>
              <a:rPr lang="sl-SI" sz="2600" dirty="0" err="1"/>
              <a:t>They</a:t>
            </a:r>
            <a:r>
              <a:rPr lang="en-AU" sz="2600" dirty="0"/>
              <a:t> </a:t>
            </a:r>
            <a:r>
              <a:rPr lang="en-AU" sz="2600" u="sng" dirty="0"/>
              <a:t>have got</a:t>
            </a:r>
            <a:r>
              <a:rPr lang="en-AU" sz="2600" dirty="0"/>
              <a:t> a </a:t>
            </a:r>
            <a:r>
              <a:rPr lang="sl-SI" sz="2600" dirty="0" err="1"/>
              <a:t>hen</a:t>
            </a:r>
            <a:r>
              <a:rPr lang="en-AU" sz="2600" dirty="0"/>
              <a:t>. = </a:t>
            </a:r>
            <a:r>
              <a:rPr lang="sl-SI" sz="2600" dirty="0" err="1"/>
              <a:t>They</a:t>
            </a:r>
            <a:r>
              <a:rPr lang="en-AU" sz="2600" u="sng" dirty="0"/>
              <a:t>‘ve got</a:t>
            </a:r>
            <a:r>
              <a:rPr lang="en-AU" sz="2600" dirty="0"/>
              <a:t> a </a:t>
            </a:r>
            <a:r>
              <a:rPr lang="sl-SI" sz="2600" dirty="0" err="1"/>
              <a:t>hen</a:t>
            </a:r>
            <a:r>
              <a:rPr lang="en-AU" sz="2600" dirty="0"/>
              <a:t>.</a:t>
            </a:r>
            <a:r>
              <a:rPr lang="sl-SI" sz="2600" dirty="0"/>
              <a:t> (Oni imajo kokoš.)</a:t>
            </a:r>
            <a:endParaRPr lang="en-AU" sz="2600" dirty="0"/>
          </a:p>
          <a:p>
            <a:pPr marL="0" indent="0">
              <a:buNone/>
            </a:pPr>
            <a:r>
              <a:rPr lang="sl-SI" sz="2600" dirty="0" err="1"/>
              <a:t>They</a:t>
            </a:r>
            <a:r>
              <a:rPr lang="en-AU" sz="2600" dirty="0"/>
              <a:t> </a:t>
            </a:r>
            <a:r>
              <a:rPr lang="en-AU" sz="2600" u="sng" dirty="0"/>
              <a:t>haven‘t</a:t>
            </a:r>
            <a:r>
              <a:rPr lang="en-AU" sz="2600" dirty="0"/>
              <a:t> got a </a:t>
            </a:r>
            <a:r>
              <a:rPr lang="sl-SI" sz="2600" dirty="0" err="1"/>
              <a:t>lion</a:t>
            </a:r>
            <a:r>
              <a:rPr lang="en-AU" sz="2600" dirty="0"/>
              <a:t>.</a:t>
            </a:r>
            <a:r>
              <a:rPr lang="sl-SI" sz="2600" dirty="0"/>
              <a:t> (Oni nimajo leva.)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936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vsebine 2">
            <a:extLst>
              <a:ext uri="{FF2B5EF4-FFF2-40B4-BE49-F238E27FC236}">
                <a16:creationId xmlns:a16="http://schemas.microsoft.com/office/drawing/2014/main" xmlns="" id="{327DBA7A-DADF-461E-B68C-9D1CD4646946}"/>
              </a:ext>
            </a:extLst>
          </p:cNvPr>
          <p:cNvSpPr txBox="1">
            <a:spLocks/>
          </p:cNvSpPr>
          <p:nvPr/>
        </p:nvSpPr>
        <p:spPr>
          <a:xfrm>
            <a:off x="323528" y="1484784"/>
            <a:ext cx="8712967" cy="5286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l-SI" sz="4000" dirty="0">
                <a:solidFill>
                  <a:schemeClr val="accent1">
                    <a:lumMod val="50000"/>
                  </a:schemeClr>
                </a:solidFill>
              </a:rPr>
              <a:t>HAVE GOT, HAS GOT (IMETI)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4000" dirty="0">
                <a:solidFill>
                  <a:schemeClr val="bg2">
                    <a:lumMod val="50000"/>
                  </a:schemeClr>
                </a:solidFill>
              </a:rPr>
              <a:t>REVISION.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l-SI" sz="2300" dirty="0"/>
              <a:t>Ponovitev.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l-SI" sz="2600" dirty="0"/>
          </a:p>
          <a:p>
            <a:pPr marL="0" indent="0">
              <a:buNone/>
            </a:pPr>
            <a:r>
              <a:rPr lang="en-AU" sz="2800" b="1" dirty="0"/>
              <a:t>HE/SHE</a:t>
            </a:r>
            <a:r>
              <a:rPr lang="sl-SI" sz="2800" b="1" dirty="0"/>
              <a:t>/IT</a:t>
            </a:r>
            <a:r>
              <a:rPr lang="en-AU" sz="2800" b="1" dirty="0"/>
              <a:t> HAS GOT …  = On/</a:t>
            </a:r>
            <a:r>
              <a:rPr lang="sl-SI" sz="2800" b="1" dirty="0"/>
              <a:t>Ona/Ono ima </a:t>
            </a:r>
            <a:r>
              <a:rPr lang="en-AU" sz="2800" b="1" dirty="0"/>
              <a:t>…</a:t>
            </a:r>
            <a:endParaRPr lang="en-AU" sz="2800" dirty="0"/>
          </a:p>
          <a:p>
            <a:pPr marL="0" indent="0">
              <a:buNone/>
            </a:pPr>
            <a:r>
              <a:rPr lang="en-AU" sz="2800" b="1" dirty="0"/>
              <a:t>HE/SHE</a:t>
            </a:r>
            <a:r>
              <a:rPr lang="sl-SI" sz="2800" b="1" dirty="0"/>
              <a:t>/IT</a:t>
            </a:r>
            <a:r>
              <a:rPr lang="en-AU" sz="2800" b="1" dirty="0"/>
              <a:t> HASN'T GOT … = On/</a:t>
            </a:r>
            <a:r>
              <a:rPr lang="sl-SI" sz="2800" b="1" dirty="0"/>
              <a:t>Ona/Ono nima </a:t>
            </a:r>
            <a:r>
              <a:rPr lang="en-AU" sz="2800" b="1" dirty="0"/>
              <a:t>…</a:t>
            </a:r>
            <a:endParaRPr lang="en-AU" sz="2800" dirty="0"/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r>
              <a:rPr lang="en-AU" sz="2800" dirty="0"/>
              <a:t>He </a:t>
            </a:r>
            <a:r>
              <a:rPr lang="en-AU" sz="2800" u="sng" dirty="0"/>
              <a:t>has got</a:t>
            </a:r>
            <a:r>
              <a:rPr lang="en-AU" sz="2800" dirty="0"/>
              <a:t> a cat. = He</a:t>
            </a:r>
            <a:r>
              <a:rPr lang="en-AU" sz="2800" u="sng" dirty="0"/>
              <a:t>'s got </a:t>
            </a:r>
            <a:r>
              <a:rPr lang="en-AU" sz="2800" dirty="0"/>
              <a:t>a cat. (</a:t>
            </a:r>
            <a:r>
              <a:rPr lang="sl-SI" sz="2800" dirty="0"/>
              <a:t>On ima mačko</a:t>
            </a:r>
            <a:r>
              <a:rPr lang="en-AU" sz="2800" dirty="0"/>
              <a:t>.)</a:t>
            </a:r>
            <a:endParaRPr lang="sl-SI" sz="2800" dirty="0"/>
          </a:p>
          <a:p>
            <a:pPr marL="0" indent="0">
              <a:buNone/>
            </a:pPr>
            <a:r>
              <a:rPr lang="en-AU" sz="2800" dirty="0"/>
              <a:t>He hasn't got a fish. (On </a:t>
            </a:r>
            <a:r>
              <a:rPr lang="sl-SI" sz="2800" dirty="0"/>
              <a:t>nima ribe</a:t>
            </a:r>
            <a:r>
              <a:rPr lang="en-AU" sz="2800" dirty="0"/>
              <a:t>.)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r>
              <a:rPr lang="en-AU" sz="2800" dirty="0"/>
              <a:t>She </a:t>
            </a:r>
            <a:r>
              <a:rPr lang="en-AU" sz="2800" u="sng" dirty="0"/>
              <a:t>has got</a:t>
            </a:r>
            <a:r>
              <a:rPr lang="en-AU" sz="2800" dirty="0"/>
              <a:t> a hamster. = She</a:t>
            </a:r>
            <a:r>
              <a:rPr lang="en-AU" sz="2800" u="sng" dirty="0"/>
              <a:t>'s got </a:t>
            </a:r>
            <a:r>
              <a:rPr lang="en-AU" sz="2800" dirty="0"/>
              <a:t>a hamster. (Ona </a:t>
            </a:r>
            <a:r>
              <a:rPr lang="sl-SI" sz="2800" dirty="0"/>
              <a:t>ima hrčka</a:t>
            </a:r>
            <a:r>
              <a:rPr lang="en-AU" sz="2800" dirty="0"/>
              <a:t>.)</a:t>
            </a:r>
          </a:p>
          <a:p>
            <a:pPr marL="0" indent="0">
              <a:buNone/>
            </a:pPr>
            <a:r>
              <a:rPr lang="en-AU" sz="2800" dirty="0"/>
              <a:t>She hasn't got a turtle. (Ona </a:t>
            </a:r>
            <a:r>
              <a:rPr lang="sl-SI" sz="2800" dirty="0"/>
              <a:t>nima želve.)</a:t>
            </a:r>
          </a:p>
          <a:p>
            <a:pPr marL="0" indent="0">
              <a:buNone/>
            </a:pPr>
            <a:endParaRPr lang="sl-SI" sz="2800" dirty="0"/>
          </a:p>
          <a:p>
            <a:pPr marL="0" indent="0">
              <a:buNone/>
            </a:pPr>
            <a:r>
              <a:rPr lang="sl-SI" sz="2800" dirty="0"/>
              <a:t>Dog </a:t>
            </a:r>
            <a:r>
              <a:rPr lang="sl-SI" sz="2800" dirty="0">
                <a:sym typeface="Wingdings" panose="05000000000000000000" pitchFamily="2" charset="2"/>
              </a:rPr>
              <a:t> </a:t>
            </a:r>
            <a:r>
              <a:rPr lang="sl-SI" sz="2800" dirty="0"/>
              <a:t>It</a:t>
            </a:r>
            <a:r>
              <a:rPr lang="en-AU" sz="2800" dirty="0"/>
              <a:t> </a:t>
            </a:r>
            <a:r>
              <a:rPr lang="en-AU" sz="2800" u="sng" dirty="0"/>
              <a:t>has got</a:t>
            </a:r>
            <a:r>
              <a:rPr lang="en-AU" sz="2800" dirty="0"/>
              <a:t> a tail.</a:t>
            </a:r>
            <a:r>
              <a:rPr lang="sl-SI" sz="2800" dirty="0"/>
              <a:t> = </a:t>
            </a:r>
            <a:r>
              <a:rPr lang="en-AU" sz="2800" dirty="0"/>
              <a:t>It</a:t>
            </a:r>
            <a:r>
              <a:rPr lang="en-AU" sz="2800" u="sng" dirty="0"/>
              <a:t>‘s got </a:t>
            </a:r>
            <a:r>
              <a:rPr lang="en-AU" sz="2800" dirty="0"/>
              <a:t>a tail</a:t>
            </a:r>
            <a:r>
              <a:rPr lang="sl-SI" sz="2800" dirty="0"/>
              <a:t>.</a:t>
            </a:r>
            <a:r>
              <a:rPr lang="en-AU" sz="2800" dirty="0"/>
              <a:t> (</a:t>
            </a:r>
            <a:r>
              <a:rPr lang="sl-SI" sz="2800" dirty="0"/>
              <a:t>Pes </a:t>
            </a:r>
            <a:r>
              <a:rPr lang="sl-SI" sz="2800" dirty="0">
                <a:sym typeface="Wingdings" panose="05000000000000000000" pitchFamily="2" charset="2"/>
              </a:rPr>
              <a:t> </a:t>
            </a:r>
            <a:r>
              <a:rPr lang="sl-SI" sz="2800" dirty="0"/>
              <a:t>Ono ima rep.</a:t>
            </a:r>
            <a:r>
              <a:rPr lang="en-AU" sz="2800" dirty="0"/>
              <a:t>)</a:t>
            </a:r>
          </a:p>
          <a:p>
            <a:pPr marL="0" indent="0">
              <a:buNone/>
            </a:pPr>
            <a:r>
              <a:rPr lang="sl-SI" sz="2800" dirty="0"/>
              <a:t>             </a:t>
            </a:r>
            <a:r>
              <a:rPr lang="en-AU" sz="2800" dirty="0"/>
              <a:t>It </a:t>
            </a:r>
            <a:r>
              <a:rPr lang="en-AU" sz="2800" u="sng" dirty="0"/>
              <a:t>hasn‘t got</a:t>
            </a:r>
            <a:r>
              <a:rPr lang="en-AU" sz="2800" dirty="0"/>
              <a:t> wings.</a:t>
            </a:r>
            <a:r>
              <a:rPr lang="sl-SI" sz="2800" dirty="0"/>
              <a:t> (Ono nima kril.)</a:t>
            </a:r>
            <a:br>
              <a:rPr lang="sl-SI" sz="2800" dirty="0"/>
            </a:br>
            <a:endParaRPr lang="sl-SI" sz="2800" b="1" dirty="0"/>
          </a:p>
          <a:p>
            <a:pPr marL="0" indent="0">
              <a:buFont typeface="Arial" panose="020B0604020202020204" pitchFamily="34" charset="0"/>
              <a:buNone/>
            </a:pPr>
            <a:endParaRPr lang="sl-SI" sz="2600" dirty="0"/>
          </a:p>
          <a:p>
            <a:pPr marL="0" indent="0">
              <a:buFont typeface="Arial" panose="020B0604020202020204" pitchFamily="34" charset="0"/>
              <a:buNone/>
            </a:pPr>
            <a:endParaRPr lang="sl-SI" sz="16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l-SI" sz="36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494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2">
            <a:extLst>
              <a:ext uri="{FF2B5EF4-FFF2-40B4-BE49-F238E27FC236}">
                <a16:creationId xmlns:a16="http://schemas.microsoft.com/office/drawing/2014/main" xmlns="" id="{61338E1A-247F-4FC9-88F7-9174510B2DA0}"/>
              </a:ext>
            </a:extLst>
          </p:cNvPr>
          <p:cNvSpPr txBox="1">
            <a:spLocks/>
          </p:cNvSpPr>
          <p:nvPr/>
        </p:nvSpPr>
        <p:spPr>
          <a:xfrm>
            <a:off x="323528" y="1700808"/>
            <a:ext cx="864096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COMPLETE SENTENCES. USE </a:t>
            </a:r>
            <a:r>
              <a:rPr lang="en-AU" b="1" dirty="0">
                <a:solidFill>
                  <a:schemeClr val="bg2">
                    <a:lumMod val="50000"/>
                  </a:schemeClr>
                </a:solidFill>
              </a:rPr>
              <a:t>HAVE GOT/HAS GOT/HAVEN'T GOT/HASN'T GOT. </a:t>
            </a:r>
            <a:r>
              <a:rPr lang="en-AU" dirty="0">
                <a:solidFill>
                  <a:schemeClr val="bg2">
                    <a:lumMod val="50000"/>
                  </a:schemeClr>
                </a:solidFill>
              </a:rPr>
              <a:t>WRITE ONLY THE ANSWERS INTO YOUR NOTEBOOK.</a:t>
            </a:r>
          </a:p>
          <a:p>
            <a:pPr marL="0" indent="0">
              <a:buNone/>
            </a:pPr>
            <a:r>
              <a:rPr lang="sl-SI" sz="2300" dirty="0"/>
              <a:t>Dopolni povedi. Uporabi </a:t>
            </a:r>
            <a:r>
              <a:rPr lang="en-AU" sz="2300" b="1" dirty="0"/>
              <a:t>have got/has got</a:t>
            </a:r>
            <a:r>
              <a:rPr lang="sl-SI" sz="2300" b="1" dirty="0"/>
              <a:t>/</a:t>
            </a:r>
            <a:r>
              <a:rPr lang="en-AU" sz="2300" b="1" dirty="0"/>
              <a:t>haven't got/hasn't got</a:t>
            </a:r>
            <a:r>
              <a:rPr lang="sl-SI" sz="2300" dirty="0"/>
              <a:t>.</a:t>
            </a:r>
            <a:r>
              <a:rPr lang="sl-SI" sz="2300" b="1" dirty="0"/>
              <a:t> </a:t>
            </a:r>
            <a:r>
              <a:rPr lang="sl-SI" sz="2300" dirty="0"/>
              <a:t>V</a:t>
            </a:r>
            <a:r>
              <a:rPr lang="sl-SI" sz="2300" b="1" dirty="0"/>
              <a:t> </a:t>
            </a:r>
            <a:r>
              <a:rPr lang="sl-SI" sz="2300" dirty="0"/>
              <a:t>zvezek napiši samo rešitve. Ne prepisuj celotnih povedi.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900" dirty="0"/>
              <a:t>1. Tina  _____________ a monkey. (-) </a:t>
            </a:r>
          </a:p>
          <a:p>
            <a:pPr marL="0" indent="0">
              <a:buNone/>
            </a:pPr>
            <a:r>
              <a:rPr lang="en-AU" sz="2900" dirty="0"/>
              <a:t>2. Luke and Peter  ____________  a new PC game. (+) </a:t>
            </a:r>
          </a:p>
          <a:p>
            <a:pPr marL="0" indent="0">
              <a:buNone/>
            </a:pPr>
            <a:r>
              <a:rPr lang="en-AU" sz="2900" dirty="0"/>
              <a:t>3. </a:t>
            </a:r>
            <a:r>
              <a:rPr lang="en-AU" sz="2900" dirty="0" err="1"/>
              <a:t>Hookie</a:t>
            </a:r>
            <a:r>
              <a:rPr lang="en-AU" sz="2900" dirty="0"/>
              <a:t> ______________ a boat. (+)	</a:t>
            </a:r>
          </a:p>
          <a:p>
            <a:pPr marL="0" indent="0">
              <a:buNone/>
            </a:pPr>
            <a:r>
              <a:rPr lang="en-AU" sz="2900" dirty="0"/>
              <a:t>4. I ___________ a teddy bear. (+) </a:t>
            </a:r>
          </a:p>
          <a:p>
            <a:pPr marL="0" indent="0">
              <a:buNone/>
            </a:pPr>
            <a:r>
              <a:rPr lang="en-AU" sz="2900" dirty="0"/>
              <a:t>5. Children _________________ lots of toys. (+)</a:t>
            </a:r>
          </a:p>
          <a:p>
            <a:pPr marL="0" indent="0">
              <a:buNone/>
            </a:pPr>
            <a:r>
              <a:rPr lang="en-AU" sz="2900" dirty="0"/>
              <a:t>6. Dani __________ a pet crocodile. (-)</a:t>
            </a:r>
          </a:p>
          <a:p>
            <a:pPr marL="0" indent="0">
              <a:buNone/>
            </a:pPr>
            <a:r>
              <a:rPr lang="en-AU" sz="2900" dirty="0"/>
              <a:t>7. I _____________ a</a:t>
            </a:r>
            <a:r>
              <a:rPr lang="sl-SI" sz="2900" dirty="0"/>
              <a:t> </a:t>
            </a:r>
            <a:r>
              <a:rPr lang="sl-SI" sz="2900" dirty="0" err="1"/>
              <a:t>spider</a:t>
            </a:r>
            <a:r>
              <a:rPr lang="en-AU" sz="2900" dirty="0"/>
              <a:t>. (-)</a:t>
            </a:r>
          </a:p>
          <a:p>
            <a:pPr marL="0" indent="0">
              <a:buNone/>
            </a:pPr>
            <a:r>
              <a:rPr lang="en-AU" sz="2900" dirty="0"/>
              <a:t>8. You ____________ a lizard. (+) </a:t>
            </a:r>
          </a:p>
          <a:p>
            <a:pPr marL="0" indent="0">
              <a:buNone/>
            </a:pPr>
            <a:r>
              <a:rPr lang="en-AU" sz="2900" dirty="0"/>
              <a:t>9. We ______________ a nice family. (+)</a:t>
            </a:r>
          </a:p>
          <a:p>
            <a:pPr marL="0" indent="0">
              <a:buNone/>
            </a:pPr>
            <a:r>
              <a:rPr lang="en-AU" sz="2900" dirty="0"/>
              <a:t>10. A cat ______________ a tail. (+) </a:t>
            </a:r>
          </a:p>
          <a:p>
            <a:pPr marL="0" indent="0">
              <a:buNone/>
            </a:pPr>
            <a:r>
              <a:rPr lang="en-AU" sz="2900" dirty="0"/>
              <a:t>11. They _________________ a treasure. (-)</a:t>
            </a:r>
          </a:p>
          <a:p>
            <a:pPr marL="0" indent="0">
              <a:buNone/>
            </a:pPr>
            <a:r>
              <a:rPr lang="en-AU" sz="2900" dirty="0"/>
              <a:t>12. A snake _____________ legs. (-)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307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vsebine 2">
            <a:extLst>
              <a:ext uri="{FF2B5EF4-FFF2-40B4-BE49-F238E27FC236}">
                <a16:creationId xmlns:a16="http://schemas.microsoft.com/office/drawing/2014/main" xmlns="" id="{61338E1A-247F-4FC9-88F7-9174510B2DA0}"/>
              </a:ext>
            </a:extLst>
          </p:cNvPr>
          <p:cNvSpPr txBox="1">
            <a:spLocks/>
          </p:cNvSpPr>
          <p:nvPr/>
        </p:nvSpPr>
        <p:spPr>
          <a:xfrm>
            <a:off x="323528" y="1700808"/>
            <a:ext cx="8640960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4000" dirty="0">
                <a:solidFill>
                  <a:schemeClr val="bg2">
                    <a:lumMod val="50000"/>
                  </a:schemeClr>
                </a:solidFill>
              </a:rPr>
              <a:t>CHECK THE ANSWERS</a:t>
            </a:r>
            <a:r>
              <a:rPr lang="sl-SI" sz="3600" dirty="0">
                <a:solidFill>
                  <a:schemeClr val="bg2">
                    <a:lumMod val="50000"/>
                  </a:schemeClr>
                </a:solidFill>
              </a:rPr>
              <a:t>. </a:t>
            </a:r>
          </a:p>
          <a:p>
            <a:pPr marL="0" indent="0">
              <a:buNone/>
            </a:pPr>
            <a:r>
              <a:rPr lang="sl-SI" sz="2300" dirty="0"/>
              <a:t>Preveri rešitve.</a:t>
            </a:r>
          </a:p>
          <a:p>
            <a:pPr marL="0" indent="0">
              <a:buNone/>
            </a:pPr>
            <a:endParaRPr lang="sl-SI" sz="2000" dirty="0"/>
          </a:p>
          <a:p>
            <a:pPr marL="0" indent="0">
              <a:buNone/>
            </a:pPr>
            <a:r>
              <a:rPr lang="en-AU" sz="2900" dirty="0"/>
              <a:t>1. Tina  </a:t>
            </a:r>
            <a:r>
              <a:rPr lang="en-AU" sz="2900" b="1" dirty="0"/>
              <a:t>hasn‘t got </a:t>
            </a:r>
            <a:r>
              <a:rPr lang="en-AU" sz="2900" dirty="0"/>
              <a:t>a monkey. (-) </a:t>
            </a:r>
          </a:p>
          <a:p>
            <a:pPr marL="0" indent="0">
              <a:buNone/>
            </a:pPr>
            <a:r>
              <a:rPr lang="en-AU" sz="2900" dirty="0"/>
              <a:t>2. Luke and Peter  </a:t>
            </a:r>
            <a:r>
              <a:rPr lang="en-AU" sz="2900" b="1" dirty="0"/>
              <a:t>have got  </a:t>
            </a:r>
            <a:r>
              <a:rPr lang="en-AU" sz="2900" dirty="0"/>
              <a:t>a new PC game. (+) </a:t>
            </a:r>
          </a:p>
          <a:p>
            <a:pPr marL="0" indent="0">
              <a:buNone/>
            </a:pPr>
            <a:r>
              <a:rPr lang="en-AU" sz="2900" dirty="0"/>
              <a:t>3. </a:t>
            </a:r>
            <a:r>
              <a:rPr lang="en-AU" sz="2900" dirty="0" err="1"/>
              <a:t>Hookie</a:t>
            </a:r>
            <a:r>
              <a:rPr lang="en-AU" sz="2900" dirty="0"/>
              <a:t> </a:t>
            </a:r>
            <a:r>
              <a:rPr lang="en-AU" sz="2900" b="1" dirty="0"/>
              <a:t>has got </a:t>
            </a:r>
            <a:r>
              <a:rPr lang="en-AU" sz="2900" dirty="0"/>
              <a:t>a boat. (+)	</a:t>
            </a:r>
          </a:p>
          <a:p>
            <a:pPr marL="0" indent="0">
              <a:buNone/>
            </a:pPr>
            <a:r>
              <a:rPr lang="en-AU" sz="2900" dirty="0"/>
              <a:t>4. I </a:t>
            </a:r>
            <a:r>
              <a:rPr lang="en-AU" sz="2900" b="1" dirty="0"/>
              <a:t>have got </a:t>
            </a:r>
            <a:r>
              <a:rPr lang="en-AU" sz="2900" dirty="0"/>
              <a:t>a teddy bear. (+) </a:t>
            </a:r>
          </a:p>
          <a:p>
            <a:pPr marL="0" indent="0">
              <a:buNone/>
            </a:pPr>
            <a:r>
              <a:rPr lang="en-AU" sz="2900" dirty="0"/>
              <a:t>5. Children </a:t>
            </a:r>
            <a:r>
              <a:rPr lang="en-AU" sz="2900" b="1" dirty="0"/>
              <a:t>have got </a:t>
            </a:r>
            <a:r>
              <a:rPr lang="en-AU" sz="2900" dirty="0"/>
              <a:t>lots of toys. (+)</a:t>
            </a:r>
          </a:p>
          <a:p>
            <a:pPr marL="0" indent="0">
              <a:buNone/>
            </a:pPr>
            <a:r>
              <a:rPr lang="en-AU" sz="2900" dirty="0"/>
              <a:t>6. Dani </a:t>
            </a:r>
            <a:r>
              <a:rPr lang="en-AU" sz="2900" b="1" dirty="0"/>
              <a:t>hasn‘t got </a:t>
            </a:r>
            <a:r>
              <a:rPr lang="en-AU" sz="2900" dirty="0"/>
              <a:t>a pet crocodile. (-)</a:t>
            </a:r>
          </a:p>
          <a:p>
            <a:pPr marL="0" indent="0">
              <a:buNone/>
            </a:pPr>
            <a:r>
              <a:rPr lang="en-AU" sz="2900" dirty="0"/>
              <a:t>7. I </a:t>
            </a:r>
            <a:r>
              <a:rPr lang="en-AU" sz="2900" b="1" dirty="0"/>
              <a:t>haven‘t got </a:t>
            </a:r>
            <a:r>
              <a:rPr lang="en-AU" sz="2900" dirty="0"/>
              <a:t>a </a:t>
            </a:r>
            <a:r>
              <a:rPr lang="sl-SI" sz="2900" dirty="0" err="1"/>
              <a:t>spider</a:t>
            </a:r>
            <a:r>
              <a:rPr lang="en-AU" sz="2900" dirty="0"/>
              <a:t>. (-)</a:t>
            </a:r>
          </a:p>
          <a:p>
            <a:pPr marL="0" indent="0">
              <a:buNone/>
            </a:pPr>
            <a:r>
              <a:rPr lang="en-AU" sz="2900" dirty="0"/>
              <a:t>8. You </a:t>
            </a:r>
            <a:r>
              <a:rPr lang="en-AU" sz="2900" b="1" dirty="0"/>
              <a:t>have got </a:t>
            </a:r>
            <a:r>
              <a:rPr lang="en-AU" sz="2900" dirty="0"/>
              <a:t>a lizard. (+) </a:t>
            </a:r>
          </a:p>
          <a:p>
            <a:pPr marL="0" indent="0">
              <a:buNone/>
            </a:pPr>
            <a:r>
              <a:rPr lang="en-AU" sz="2900" dirty="0"/>
              <a:t>9. We </a:t>
            </a:r>
            <a:r>
              <a:rPr lang="en-AU" sz="2900" b="1" dirty="0"/>
              <a:t>have got </a:t>
            </a:r>
            <a:r>
              <a:rPr lang="en-AU" sz="2900" dirty="0"/>
              <a:t>a nice family. (+)</a:t>
            </a:r>
          </a:p>
          <a:p>
            <a:pPr marL="0" indent="0">
              <a:buNone/>
            </a:pPr>
            <a:r>
              <a:rPr lang="en-AU" sz="2900" dirty="0"/>
              <a:t>10. A cat </a:t>
            </a:r>
            <a:r>
              <a:rPr lang="en-AU" sz="2900" b="1" dirty="0"/>
              <a:t>has got </a:t>
            </a:r>
            <a:r>
              <a:rPr lang="en-AU" sz="2900" dirty="0"/>
              <a:t>a tail. (+) </a:t>
            </a:r>
          </a:p>
          <a:p>
            <a:pPr marL="0" indent="0">
              <a:buNone/>
            </a:pPr>
            <a:r>
              <a:rPr lang="en-AU" sz="2900" dirty="0"/>
              <a:t>11. They </a:t>
            </a:r>
            <a:r>
              <a:rPr lang="en-AU" sz="2900" b="1" dirty="0"/>
              <a:t>haven‘t got </a:t>
            </a:r>
            <a:r>
              <a:rPr lang="en-AU" sz="2900" dirty="0"/>
              <a:t>a treasure. (-)</a:t>
            </a:r>
          </a:p>
          <a:p>
            <a:pPr marL="0" indent="0">
              <a:buNone/>
            </a:pPr>
            <a:r>
              <a:rPr lang="en-AU" sz="2900" dirty="0"/>
              <a:t>12. A snake </a:t>
            </a:r>
            <a:r>
              <a:rPr lang="en-AU" sz="2900" b="1" dirty="0"/>
              <a:t>hasn‘t got </a:t>
            </a:r>
            <a:r>
              <a:rPr lang="en-AU" sz="2900" dirty="0"/>
              <a:t>legs. (-) 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14137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947</Words>
  <Application>Microsoft Office PowerPoint</Application>
  <PresentationFormat>Diaprojekcija na zaslonu (4:3)</PresentationFormat>
  <Paragraphs>184</Paragraphs>
  <Slides>28</Slides>
  <Notes>0</Notes>
  <HiddenSlides>0</HiddenSlides>
  <MMClips>7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28</vt:i4>
      </vt:variant>
    </vt:vector>
  </HeadingPairs>
  <TitlesOfParts>
    <vt:vector size="29" baseType="lpstr">
      <vt:lpstr>Officeova tema</vt:lpstr>
      <vt:lpstr>HELLO, HELLO!  IT‘S ENGLISH TIME.</vt:lpstr>
      <vt:lpstr>PowerPointova predstavitev</vt:lpstr>
      <vt:lpstr>PowerPointova predstavitev</vt:lpstr>
      <vt:lpstr>ANIMALS UNIT 2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WELL DONE! THAT IS ALL FOR THIS WEEK!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AljaP</dc:creator>
  <cp:lastModifiedBy>AljaP</cp:lastModifiedBy>
  <cp:revision>53</cp:revision>
  <dcterms:created xsi:type="dcterms:W3CDTF">2020-11-07T09:05:26Z</dcterms:created>
  <dcterms:modified xsi:type="dcterms:W3CDTF">2020-11-15T22:18:44Z</dcterms:modified>
</cp:coreProperties>
</file>