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03" r:id="rId2"/>
    <p:sldId id="306" r:id="rId3"/>
    <p:sldId id="304" r:id="rId4"/>
    <p:sldId id="307" r:id="rId5"/>
    <p:sldId id="308" r:id="rId6"/>
    <p:sldId id="309" r:id="rId7"/>
    <p:sldId id="310" r:id="rId8"/>
    <p:sldId id="311" r:id="rId9"/>
    <p:sldId id="313" r:id="rId10"/>
    <p:sldId id="314" r:id="rId11"/>
    <p:sldId id="315" r:id="rId12"/>
    <p:sldId id="316" r:id="rId13"/>
    <p:sldId id="317" r:id="rId14"/>
    <p:sldId id="295" r:id="rId15"/>
    <p:sldId id="318" r:id="rId16"/>
    <p:sldId id="285" r:id="rId17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9" autoAdjust="0"/>
    <p:restoredTop sz="93636" autoAdjust="0"/>
  </p:normalViewPr>
  <p:slideViewPr>
    <p:cSldViewPr>
      <p:cViewPr varScale="1">
        <p:scale>
          <a:sx n="90" d="100"/>
          <a:sy n="90" d="100"/>
        </p:scale>
        <p:origin x="32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5A229F-515D-42AE-A6D6-802C281403AA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3CA1CF-CC88-417D-92AE-8268A05A9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638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B56C-7CC1-453D-8030-60914AD66A7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A3AA3-6B70-4D56-B594-749F569C1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50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B56C-7CC1-453D-8030-60914AD66A7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A3AA3-6B70-4D56-B594-749F569C1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00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B56C-7CC1-453D-8030-60914AD66A7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A3AA3-6B70-4D56-B594-749F569C1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48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B56C-7CC1-453D-8030-60914AD66A7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A3AA3-6B70-4D56-B594-749F569C1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89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B56C-7CC1-453D-8030-60914AD66A7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A3AA3-6B70-4D56-B594-749F569C1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9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B56C-7CC1-453D-8030-60914AD66A7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A3AA3-6B70-4D56-B594-749F569C1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11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B56C-7CC1-453D-8030-60914AD66A7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A3AA3-6B70-4D56-B594-749F569C1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B56C-7CC1-453D-8030-60914AD66A7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A3AA3-6B70-4D56-B594-749F569C1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71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B56C-7CC1-453D-8030-60914AD66A7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A3AA3-6B70-4D56-B594-749F569C1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2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B56C-7CC1-453D-8030-60914AD66A7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A3AA3-6B70-4D56-B594-749F569C1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99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B56C-7CC1-453D-8030-60914AD66A7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A3AA3-6B70-4D56-B594-749F569C1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96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4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BB56C-7CC1-453D-8030-60914AD66A7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A3AA3-6B70-4D56-B594-749F569C1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839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interaktivne-vaje.si/slovenscina_rs/pravopisne_vaje_2_5r_zacetnica.html" TargetMode="External"/><Relationship Id="rId2" Type="http://schemas.openxmlformats.org/officeDocument/2006/relationships/hyperlink" Target="https://view.genial.ly/5fa7b3b39bff5f0cee6d0b1b/game-lastna-in-obcna-imena?fbclid=IwAR2mJYXIVLlzhYAMWqn1hlfVxi1xMaHEmGqNBPyuR76huWPhwJ6TTNkt43o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hyperlink" Target="https://www.thatquiz.org/sl/practicetest?1y5agqfz831e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VELIKA ZAČETNICA</a:t>
            </a:r>
            <a:endParaRPr lang="sl-SI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značba mesta vsebin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1028" name="Picture 4" descr="Prikaži izvorno slik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2" r="52968"/>
          <a:stretch/>
        </p:blipFill>
        <p:spPr bwMode="auto">
          <a:xfrm>
            <a:off x="3263887" y="2475974"/>
            <a:ext cx="2616225" cy="3636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33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sl-SI" b="1" dirty="0" smtClean="0">
                <a:solidFill>
                  <a:srgbClr val="FF66CC"/>
                </a:solidFill>
              </a:rPr>
              <a:t/>
            </a:r>
            <a:br>
              <a:rPr lang="sl-SI" b="1" dirty="0" smtClean="0">
                <a:solidFill>
                  <a:srgbClr val="FF66CC"/>
                </a:solidFill>
              </a:rPr>
            </a:br>
            <a:r>
              <a:rPr lang="en-US" b="1" dirty="0" smtClean="0">
                <a:solidFill>
                  <a:srgbClr val="FF66CC"/>
                </a:solidFill>
              </a:rPr>
              <a:t>ZEMLJEPISNA </a:t>
            </a:r>
            <a:r>
              <a:rPr lang="en-US" b="1" dirty="0">
                <a:solidFill>
                  <a:srgbClr val="FF66CC"/>
                </a:solidFill>
              </a:rPr>
              <a:t>LASTNA IMENA</a:t>
            </a:r>
            <a:r>
              <a:rPr lang="sl-SI" dirty="0">
                <a:solidFill>
                  <a:srgbClr val="FF66CC"/>
                </a:solidFill>
              </a:rPr>
              <a:t/>
            </a:r>
            <a:br>
              <a:rPr lang="sl-SI" dirty="0">
                <a:solidFill>
                  <a:srgbClr val="FF66CC"/>
                </a:solidFill>
              </a:rPr>
            </a:br>
            <a:endParaRPr lang="sl-SI" dirty="0">
              <a:solidFill>
                <a:srgbClr val="FF66CC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79512" y="1052736"/>
            <a:ext cx="8229600" cy="5544616"/>
          </a:xfrm>
        </p:spPr>
        <p:txBody>
          <a:bodyPr>
            <a:normAutofit fontScale="70000" lnSpcReduction="20000"/>
          </a:bodyPr>
          <a:lstStyle/>
          <a:p>
            <a:pPr fontAlgn="base">
              <a:lnSpc>
                <a:spcPct val="170000"/>
              </a:lnSpc>
              <a:spcBef>
                <a:spcPts val="0"/>
              </a:spcBef>
            </a:pPr>
            <a:r>
              <a:rPr lang="sl-SI" dirty="0" smtClean="0"/>
              <a:t>IME KRAJA: </a:t>
            </a:r>
            <a:r>
              <a:rPr lang="sl-SI" b="1" dirty="0" smtClean="0"/>
              <a:t>P</a:t>
            </a:r>
            <a:r>
              <a:rPr lang="sl-SI" dirty="0" smtClean="0"/>
              <a:t>relog pri Ihanu</a:t>
            </a:r>
            <a:endParaRPr lang="sl-SI" dirty="0"/>
          </a:p>
          <a:p>
            <a:pPr lvl="0" eaLnBrk="0" fontAlgn="base" hangingPunct="0">
              <a:lnSpc>
                <a:spcPct val="170000"/>
              </a:lnSpc>
              <a:spcBef>
                <a:spcPts val="0"/>
              </a:spcBef>
            </a:pPr>
            <a:r>
              <a:rPr lang="sl-SI" dirty="0" smtClean="0"/>
              <a:t>IME MESTA: </a:t>
            </a:r>
            <a:r>
              <a:rPr lang="sl-SI" b="1" dirty="0" smtClean="0"/>
              <a:t>L</a:t>
            </a:r>
            <a:r>
              <a:rPr lang="sl-SI" dirty="0" smtClean="0"/>
              <a:t>jubljana</a:t>
            </a:r>
            <a:endParaRPr lang="sl-SI" dirty="0"/>
          </a:p>
          <a:p>
            <a:pPr lvl="0" eaLnBrk="0" fontAlgn="base" hangingPunct="0">
              <a:lnSpc>
                <a:spcPct val="170000"/>
              </a:lnSpc>
              <a:spcBef>
                <a:spcPts val="0"/>
              </a:spcBef>
            </a:pPr>
            <a:r>
              <a:rPr lang="sl-SI" dirty="0" smtClean="0"/>
              <a:t>IME ULICE:  </a:t>
            </a:r>
            <a:r>
              <a:rPr lang="sl-SI" b="1" dirty="0" err="1" smtClean="0"/>
              <a:t>D</a:t>
            </a:r>
            <a:r>
              <a:rPr lang="sl-SI" dirty="0" err="1" smtClean="0"/>
              <a:t>erčeva</a:t>
            </a:r>
            <a:r>
              <a:rPr lang="sl-SI" dirty="0" smtClean="0"/>
              <a:t> ulica</a:t>
            </a:r>
          </a:p>
          <a:p>
            <a:pPr lvl="0" eaLnBrk="0" fontAlgn="base" hangingPunct="0">
              <a:lnSpc>
                <a:spcPct val="170000"/>
              </a:lnSpc>
              <a:spcBef>
                <a:spcPts val="0"/>
              </a:spcBef>
            </a:pPr>
            <a:r>
              <a:rPr lang="sl-SI" dirty="0" smtClean="0"/>
              <a:t>POKRAJINE: </a:t>
            </a:r>
            <a:r>
              <a:rPr lang="sl-SI" b="1" dirty="0" smtClean="0"/>
              <a:t>P</a:t>
            </a:r>
            <a:r>
              <a:rPr lang="sl-SI" dirty="0" smtClean="0"/>
              <a:t>rimorska, </a:t>
            </a:r>
            <a:r>
              <a:rPr lang="sl-SI" b="1" dirty="0" smtClean="0"/>
              <a:t>G</a:t>
            </a:r>
            <a:r>
              <a:rPr lang="sl-SI" dirty="0" smtClean="0"/>
              <a:t>orenjska</a:t>
            </a:r>
            <a:endParaRPr lang="sl-SI" dirty="0"/>
          </a:p>
          <a:p>
            <a:pPr lvl="0" eaLnBrk="0" fontAlgn="base" hangingPunct="0">
              <a:lnSpc>
                <a:spcPct val="170000"/>
              </a:lnSpc>
              <a:spcBef>
                <a:spcPts val="0"/>
              </a:spcBef>
            </a:pPr>
            <a:r>
              <a:rPr lang="sl-SI" dirty="0" smtClean="0"/>
              <a:t>IME DRŽAVE: </a:t>
            </a:r>
            <a:r>
              <a:rPr lang="sl-SI" b="1" dirty="0" smtClean="0"/>
              <a:t>S</a:t>
            </a:r>
            <a:r>
              <a:rPr lang="sl-SI" dirty="0" smtClean="0"/>
              <a:t>lovenija, </a:t>
            </a:r>
            <a:r>
              <a:rPr lang="sl-SI" b="1" dirty="0" smtClean="0"/>
              <a:t>I</a:t>
            </a:r>
            <a:r>
              <a:rPr lang="sl-SI" dirty="0" smtClean="0"/>
              <a:t>talija </a:t>
            </a:r>
          </a:p>
          <a:p>
            <a:pPr lvl="0" eaLnBrk="0" fontAlgn="base" hangingPunct="0">
              <a:lnSpc>
                <a:spcPct val="170000"/>
              </a:lnSpc>
              <a:spcBef>
                <a:spcPts val="0"/>
              </a:spcBef>
            </a:pPr>
            <a:r>
              <a:rPr lang="sl-SI" dirty="0" smtClean="0"/>
              <a:t>IME CELINE:</a:t>
            </a:r>
            <a:r>
              <a:rPr lang="en-US" dirty="0" smtClean="0"/>
              <a:t> </a:t>
            </a:r>
            <a:r>
              <a:rPr lang="en-US" b="1" dirty="0" err="1" smtClean="0"/>
              <a:t>E</a:t>
            </a:r>
            <a:r>
              <a:rPr lang="en-US" dirty="0" err="1" smtClean="0"/>
              <a:t>vropa</a:t>
            </a:r>
            <a:r>
              <a:rPr lang="sl-SI" dirty="0" smtClean="0"/>
              <a:t>, </a:t>
            </a:r>
            <a:r>
              <a:rPr lang="sl-SI" b="1" dirty="0" smtClean="0"/>
              <a:t>A</a:t>
            </a:r>
            <a:r>
              <a:rPr lang="sl-SI" dirty="0" smtClean="0"/>
              <a:t>frika</a:t>
            </a:r>
          </a:p>
          <a:p>
            <a:pPr lvl="0" eaLnBrk="0" fontAlgn="base" hangingPunct="0">
              <a:lnSpc>
                <a:spcPct val="170000"/>
              </a:lnSpc>
              <a:spcBef>
                <a:spcPts val="0"/>
              </a:spcBef>
            </a:pPr>
            <a:r>
              <a:rPr lang="sl-SI" dirty="0" smtClean="0"/>
              <a:t>IME VZPETINE : </a:t>
            </a:r>
            <a:r>
              <a:rPr lang="sl-SI" b="1" dirty="0" smtClean="0"/>
              <a:t>T</a:t>
            </a:r>
            <a:r>
              <a:rPr lang="sl-SI" dirty="0" smtClean="0"/>
              <a:t>riglav, </a:t>
            </a:r>
            <a:r>
              <a:rPr lang="sl-SI" b="1" dirty="0" smtClean="0"/>
              <a:t>S</a:t>
            </a:r>
            <a:r>
              <a:rPr lang="sl-SI" dirty="0" smtClean="0"/>
              <a:t>tol, </a:t>
            </a:r>
            <a:r>
              <a:rPr lang="sl-SI" b="1" dirty="0" smtClean="0"/>
              <a:t>Š</a:t>
            </a:r>
            <a:r>
              <a:rPr lang="sl-SI" dirty="0" smtClean="0"/>
              <a:t>marna gora</a:t>
            </a:r>
            <a:endParaRPr lang="sl-SI" dirty="0"/>
          </a:p>
          <a:p>
            <a:pPr lvl="0" eaLnBrk="0" fontAlgn="base" hangingPunct="0">
              <a:lnSpc>
                <a:spcPct val="170000"/>
              </a:lnSpc>
              <a:spcBef>
                <a:spcPts val="0"/>
              </a:spcBef>
            </a:pPr>
            <a:r>
              <a:rPr lang="en-US" dirty="0" smtClean="0"/>
              <a:t>IME </a:t>
            </a:r>
            <a:r>
              <a:rPr lang="sl-SI" dirty="0" smtClean="0"/>
              <a:t>VODE (reka, potok, jezero, morje):</a:t>
            </a:r>
          </a:p>
          <a:p>
            <a:pPr marL="0" lvl="0" indent="0" eaLnBrk="0" fontAlgn="base" hangingPunct="0">
              <a:lnSpc>
                <a:spcPct val="170000"/>
              </a:lnSpc>
              <a:spcBef>
                <a:spcPts val="0"/>
              </a:spcBef>
              <a:buNone/>
            </a:pPr>
            <a:r>
              <a:rPr lang="sl-SI" dirty="0"/>
              <a:t> </a:t>
            </a:r>
            <a:r>
              <a:rPr lang="sl-SI" dirty="0" smtClean="0"/>
              <a:t>     </a:t>
            </a:r>
            <a:r>
              <a:rPr lang="sl-SI" b="1" dirty="0" smtClean="0"/>
              <a:t>L</a:t>
            </a:r>
            <a:r>
              <a:rPr lang="sl-SI" dirty="0" smtClean="0"/>
              <a:t>jubljanica, </a:t>
            </a:r>
            <a:r>
              <a:rPr lang="en-US" b="1" dirty="0" err="1" smtClean="0"/>
              <a:t>B</a:t>
            </a:r>
            <a:r>
              <a:rPr lang="en-US" dirty="0" err="1" smtClean="0"/>
              <a:t>lejsko</a:t>
            </a:r>
            <a:r>
              <a:rPr lang="en-US" dirty="0" smtClean="0"/>
              <a:t> </a:t>
            </a:r>
            <a:r>
              <a:rPr lang="en-US" dirty="0" err="1" smtClean="0"/>
              <a:t>jezero</a:t>
            </a:r>
            <a:r>
              <a:rPr lang="sl-SI" dirty="0" smtClean="0"/>
              <a:t>, </a:t>
            </a:r>
            <a:r>
              <a:rPr lang="en-US" b="1" dirty="0" err="1" smtClean="0"/>
              <a:t>J</a:t>
            </a:r>
            <a:r>
              <a:rPr lang="en-US" dirty="0" err="1" smtClean="0"/>
              <a:t>adransko</a:t>
            </a:r>
            <a:r>
              <a:rPr lang="en-US" dirty="0" smtClean="0"/>
              <a:t> </a:t>
            </a:r>
            <a:r>
              <a:rPr lang="en-US" dirty="0" err="1"/>
              <a:t>morje</a:t>
            </a:r>
            <a:endParaRPr lang="sl-SI" dirty="0"/>
          </a:p>
          <a:p>
            <a:pPr lvl="0" eaLnBrk="0" fontAlgn="base" hangingPunct="0">
              <a:lnSpc>
                <a:spcPct val="170000"/>
              </a:lnSpc>
              <a:spcBef>
                <a:spcPts val="0"/>
              </a:spcBef>
            </a:pPr>
            <a:r>
              <a:rPr lang="en-US" dirty="0" smtClean="0"/>
              <a:t>IME NEBESN</a:t>
            </a:r>
            <a:r>
              <a:rPr lang="sl-SI" dirty="0" smtClean="0"/>
              <a:t>IH</a:t>
            </a:r>
            <a:r>
              <a:rPr lang="en-US" dirty="0" smtClean="0"/>
              <a:t> TELES: </a:t>
            </a:r>
            <a:r>
              <a:rPr lang="en-US" b="1" dirty="0" smtClean="0"/>
              <a:t>M</a:t>
            </a:r>
            <a:r>
              <a:rPr lang="en-US" dirty="0" smtClean="0"/>
              <a:t>ars</a:t>
            </a:r>
            <a:r>
              <a:rPr lang="sl-SI" dirty="0" smtClean="0"/>
              <a:t>, </a:t>
            </a:r>
            <a:r>
              <a:rPr lang="sl-SI" b="1" dirty="0" smtClean="0"/>
              <a:t>L</a:t>
            </a:r>
            <a:r>
              <a:rPr lang="sl-SI" dirty="0" smtClean="0"/>
              <a:t>una</a:t>
            </a:r>
            <a:endParaRPr lang="sl-SI" dirty="0"/>
          </a:p>
        </p:txBody>
      </p:sp>
      <p:pic>
        <p:nvPicPr>
          <p:cNvPr id="4" name="Slika 3" descr="Prikaži izvorno slik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388" y="2060848"/>
            <a:ext cx="1805305" cy="1688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5" descr="Prikaži izvorno sliko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04"/>
          <a:stretch/>
        </p:blipFill>
        <p:spPr bwMode="auto">
          <a:xfrm>
            <a:off x="7087041" y="5291506"/>
            <a:ext cx="1604864" cy="13017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2344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7504" y="125760"/>
            <a:ext cx="8856984" cy="1143000"/>
          </a:xfrm>
        </p:spPr>
        <p:txBody>
          <a:bodyPr>
            <a:normAutofit/>
          </a:bodyPr>
          <a:lstStyle/>
          <a:p>
            <a:r>
              <a:rPr lang="en-US" sz="3800" b="1" dirty="0" smtClean="0">
                <a:solidFill>
                  <a:srgbClr val="002060"/>
                </a:solidFill>
              </a:rPr>
              <a:t>POSEBNOSTI</a:t>
            </a:r>
            <a:r>
              <a:rPr lang="sl-SI" sz="3800" b="1" dirty="0" smtClean="0">
                <a:solidFill>
                  <a:srgbClr val="002060"/>
                </a:solidFill>
              </a:rPr>
              <a:t> ZEMLJEPISNIH LASTNIH IMEN</a:t>
            </a:r>
            <a:endParaRPr lang="sl-SI" sz="3800" dirty="0">
              <a:solidFill>
                <a:srgbClr val="00206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95536" y="1268760"/>
            <a:ext cx="8435280" cy="5472608"/>
          </a:xfrm>
        </p:spPr>
        <p:txBody>
          <a:bodyPr>
            <a:normAutofit fontScale="70000" lnSpcReduction="20000"/>
          </a:bodyPr>
          <a:lstStyle/>
          <a:p>
            <a:pPr marL="0" indent="0" fontAlgn="base">
              <a:buNone/>
            </a:pPr>
            <a:r>
              <a:rPr lang="sl-SI" dirty="0" smtClean="0"/>
              <a:t>Večbesedna imena </a:t>
            </a:r>
            <a:r>
              <a:rPr lang="sl-SI" dirty="0"/>
              <a:t>krajev pišemo z veliko začetnico</a:t>
            </a:r>
            <a:r>
              <a:rPr lang="sl-SI" dirty="0" smtClean="0"/>
              <a:t>.</a:t>
            </a:r>
          </a:p>
          <a:p>
            <a:pPr marL="0" indent="0" fontAlgn="base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Na primer: </a:t>
            </a:r>
            <a:r>
              <a:rPr lang="sl-SI" b="1" dirty="0" smtClean="0"/>
              <a:t>N</a:t>
            </a:r>
            <a:r>
              <a:rPr lang="sl-SI" dirty="0" smtClean="0"/>
              <a:t>ova </a:t>
            </a:r>
            <a:r>
              <a:rPr lang="sl-SI" b="1" dirty="0" smtClean="0"/>
              <a:t>G</a:t>
            </a:r>
            <a:r>
              <a:rPr lang="sl-SI" dirty="0" smtClean="0"/>
              <a:t>orica, </a:t>
            </a:r>
            <a:r>
              <a:rPr lang="sl-SI" b="1" dirty="0" smtClean="0"/>
              <a:t>S</a:t>
            </a:r>
            <a:r>
              <a:rPr lang="sl-SI" dirty="0" smtClean="0"/>
              <a:t>lovenska </a:t>
            </a:r>
            <a:r>
              <a:rPr lang="sl-SI" b="1" dirty="0" smtClean="0"/>
              <a:t>B</a:t>
            </a:r>
            <a:r>
              <a:rPr lang="sl-SI" dirty="0" smtClean="0"/>
              <a:t>istrica, </a:t>
            </a:r>
            <a:r>
              <a:rPr lang="sl-SI" b="1" dirty="0"/>
              <a:t>V</a:t>
            </a:r>
            <a:r>
              <a:rPr lang="sl-SI" dirty="0"/>
              <a:t>išnja </a:t>
            </a:r>
            <a:r>
              <a:rPr lang="sl-SI" b="1" dirty="0"/>
              <a:t>G</a:t>
            </a:r>
            <a:r>
              <a:rPr lang="sl-SI" dirty="0"/>
              <a:t>ora</a:t>
            </a:r>
          </a:p>
          <a:p>
            <a:pPr marL="0" indent="0">
              <a:buNone/>
            </a:pPr>
            <a:r>
              <a:rPr lang="sl-SI" b="1" dirty="0"/>
              <a:t>M</a:t>
            </a:r>
            <a:r>
              <a:rPr lang="sl-SI" dirty="0"/>
              <a:t>urska </a:t>
            </a:r>
            <a:r>
              <a:rPr lang="sl-SI" b="1" dirty="0" smtClean="0"/>
              <a:t>S</a:t>
            </a:r>
            <a:r>
              <a:rPr lang="sl-SI" dirty="0" smtClean="0"/>
              <a:t>obota, </a:t>
            </a:r>
            <a:r>
              <a:rPr lang="sl-SI" b="1" dirty="0" smtClean="0"/>
              <a:t>K</a:t>
            </a:r>
            <a:r>
              <a:rPr lang="sl-SI" dirty="0" smtClean="0"/>
              <a:t>ranjska </a:t>
            </a:r>
            <a:r>
              <a:rPr lang="sl-SI" b="1" dirty="0" smtClean="0"/>
              <a:t>G</a:t>
            </a:r>
            <a:r>
              <a:rPr lang="sl-SI" dirty="0" smtClean="0"/>
              <a:t>ora … 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 smtClean="0"/>
              <a:t>Poznamo pa nekaj izjem.</a:t>
            </a: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Če ime kraja vsebuje besedo </a:t>
            </a:r>
            <a:r>
              <a:rPr lang="sl-SI" b="1" dirty="0" smtClean="0">
                <a:solidFill>
                  <a:srgbClr val="00B050"/>
                </a:solidFill>
              </a:rPr>
              <a:t>MESTO, VAS, TRG, SELO</a:t>
            </a:r>
            <a:r>
              <a:rPr lang="sl-SI" dirty="0" smtClean="0"/>
              <a:t> ali </a:t>
            </a:r>
            <a:r>
              <a:rPr lang="sl-SI" b="1" dirty="0" smtClean="0">
                <a:solidFill>
                  <a:srgbClr val="00B050"/>
                </a:solidFill>
              </a:rPr>
              <a:t>NASELJE</a:t>
            </a:r>
            <a:r>
              <a:rPr lang="sl-SI" dirty="0" smtClean="0"/>
              <a:t>, pišemo drugo besedo z </a:t>
            </a:r>
            <a:r>
              <a:rPr lang="sl-SI" b="1" dirty="0" smtClean="0">
                <a:solidFill>
                  <a:srgbClr val="FF0000"/>
                </a:solidFill>
              </a:rPr>
              <a:t>MALO ZAČETNICO</a:t>
            </a:r>
            <a:r>
              <a:rPr lang="sl-SI" dirty="0" smtClean="0"/>
              <a:t>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 smtClean="0"/>
              <a:t>Na primer:</a:t>
            </a:r>
          </a:p>
          <a:p>
            <a:pPr lvl="0" fontAlgn="base"/>
            <a:r>
              <a:rPr lang="en-US" b="1" dirty="0" smtClean="0"/>
              <a:t>N</a:t>
            </a:r>
            <a:r>
              <a:rPr lang="en-US" dirty="0" smtClean="0"/>
              <a:t>ovo </a:t>
            </a:r>
            <a:r>
              <a:rPr lang="en-US" dirty="0" err="1"/>
              <a:t>mesto</a:t>
            </a:r>
            <a:endParaRPr lang="sl-SI" dirty="0"/>
          </a:p>
          <a:p>
            <a:pPr lvl="0" fontAlgn="base"/>
            <a:r>
              <a:rPr lang="en-US" b="1" dirty="0" err="1" smtClean="0"/>
              <a:t>S</a:t>
            </a:r>
            <a:r>
              <a:rPr lang="en-US" dirty="0" err="1" smtClean="0"/>
              <a:t>tara</a:t>
            </a:r>
            <a:r>
              <a:rPr lang="en-US" dirty="0" smtClean="0"/>
              <a:t> </a:t>
            </a:r>
            <a:r>
              <a:rPr lang="en-US" dirty="0"/>
              <a:t>vas</a:t>
            </a:r>
            <a:endParaRPr lang="sl-SI" dirty="0"/>
          </a:p>
          <a:p>
            <a:pPr lvl="0" fontAlgn="base"/>
            <a:r>
              <a:rPr lang="sl-SI" b="1" dirty="0" smtClean="0"/>
              <a:t>G</a:t>
            </a:r>
            <a:r>
              <a:rPr lang="sl-SI" dirty="0" smtClean="0"/>
              <a:t>ornji </a:t>
            </a:r>
            <a:r>
              <a:rPr lang="en-US" dirty="0" err="1" smtClean="0"/>
              <a:t>trg</a:t>
            </a:r>
            <a:endParaRPr lang="sl-SI" dirty="0"/>
          </a:p>
          <a:p>
            <a:pPr lvl="0" fontAlgn="base"/>
            <a:r>
              <a:rPr lang="en-US" b="1" dirty="0" err="1" smtClean="0"/>
              <a:t>I</a:t>
            </a:r>
            <a:r>
              <a:rPr lang="en-US" dirty="0" err="1" smtClean="0"/>
              <a:t>vanje</a:t>
            </a:r>
            <a:r>
              <a:rPr lang="en-US" dirty="0" smtClean="0"/>
              <a:t> </a:t>
            </a:r>
            <a:r>
              <a:rPr lang="en-US" dirty="0" err="1"/>
              <a:t>selo</a:t>
            </a:r>
            <a:endParaRPr lang="sl-SI" dirty="0"/>
          </a:p>
          <a:p>
            <a:pPr lvl="0" fontAlgn="base"/>
            <a:r>
              <a:rPr lang="en-US" b="1" dirty="0" err="1" smtClean="0"/>
              <a:t>Š</a:t>
            </a:r>
            <a:r>
              <a:rPr lang="en-US" dirty="0" err="1" smtClean="0"/>
              <a:t>tepanjsko</a:t>
            </a:r>
            <a:r>
              <a:rPr lang="en-US" dirty="0" smtClean="0"/>
              <a:t> </a:t>
            </a:r>
            <a:r>
              <a:rPr lang="en-US" dirty="0" err="1"/>
              <a:t>naselje</a:t>
            </a:r>
            <a:r>
              <a:rPr lang="en-US" dirty="0"/>
              <a:t> </a:t>
            </a:r>
            <a:endParaRPr lang="sl-SI" dirty="0"/>
          </a:p>
        </p:txBody>
      </p:sp>
      <p:pic>
        <p:nvPicPr>
          <p:cNvPr id="5" name="Slika 4" descr="Prikaži izvorno slik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581128"/>
            <a:ext cx="1872208" cy="1944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934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480720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sl-SI" sz="2500" b="1" dirty="0" smtClean="0"/>
              <a:t>V zvezek prepiši </a:t>
            </a:r>
            <a:r>
              <a:rPr lang="sl-SI" sz="2500" b="1" dirty="0"/>
              <a:t>besedilo </a:t>
            </a:r>
            <a:r>
              <a:rPr lang="sl-SI" sz="2500" b="1" dirty="0" smtClean="0"/>
              <a:t>s 7., 8., 9., 10. in 11. prosojnice. </a:t>
            </a:r>
            <a:endParaRPr lang="sl-SI" sz="2500" b="1" dirty="0"/>
          </a:p>
          <a:p>
            <a:pPr marL="0" indent="0">
              <a:spcBef>
                <a:spcPts val="0"/>
              </a:spcBef>
              <a:buNone/>
            </a:pPr>
            <a:r>
              <a:rPr lang="sl-SI" sz="2500" dirty="0"/>
              <a:t>(Če imaš možnost, </a:t>
            </a:r>
            <a:r>
              <a:rPr lang="sl-SI" sz="2500" dirty="0" smtClean="0"/>
              <a:t>jih lahko tudi natisneš </a:t>
            </a:r>
            <a:r>
              <a:rPr lang="sl-SI" sz="2500" dirty="0"/>
              <a:t>in </a:t>
            </a:r>
            <a:r>
              <a:rPr lang="sl-SI" sz="2500" dirty="0" smtClean="0"/>
              <a:t>nalepiš </a:t>
            </a:r>
            <a:r>
              <a:rPr lang="sl-SI" sz="2500" dirty="0"/>
              <a:t>v zvezek</a:t>
            </a:r>
            <a:r>
              <a:rPr lang="sl-SI" sz="2500" dirty="0" smtClean="0"/>
              <a:t>.)</a:t>
            </a:r>
          </a:p>
          <a:p>
            <a:pPr marL="0" indent="0">
              <a:spcBef>
                <a:spcPts val="0"/>
              </a:spcBef>
              <a:buNone/>
            </a:pPr>
            <a:endParaRPr lang="sl-SI" sz="2500" dirty="0"/>
          </a:p>
          <a:p>
            <a:pPr marL="0" indent="0">
              <a:spcBef>
                <a:spcPts val="0"/>
              </a:spcBef>
              <a:buNone/>
            </a:pPr>
            <a:r>
              <a:rPr lang="sl-SI" sz="2500" dirty="0" smtClean="0"/>
              <a:t>Zdaj pa malo vaje. </a:t>
            </a:r>
            <a:r>
              <a:rPr lang="sl-SI" sz="2500" dirty="0" smtClean="0">
                <a:sym typeface="Wingdings" panose="05000000000000000000" pitchFamily="2" charset="2"/>
              </a:rPr>
              <a:t></a:t>
            </a:r>
          </a:p>
          <a:p>
            <a:pPr marL="0" indent="0">
              <a:spcBef>
                <a:spcPts val="0"/>
              </a:spcBef>
              <a:buNone/>
            </a:pPr>
            <a:endParaRPr lang="sl-SI" sz="2500" dirty="0">
              <a:sym typeface="Wingdings" panose="05000000000000000000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l-SI" sz="2500" dirty="0" smtClean="0">
                <a:sym typeface="Wingdings" panose="05000000000000000000" pitchFamily="2" charset="2"/>
              </a:rPr>
              <a:t>V zvezek nariši preglednico.</a:t>
            </a:r>
          </a:p>
          <a:p>
            <a:pPr marL="0" indent="0">
              <a:spcBef>
                <a:spcPts val="0"/>
              </a:spcBef>
              <a:buNone/>
            </a:pPr>
            <a:endParaRPr lang="sl-SI" sz="2500" dirty="0">
              <a:sym typeface="Wingdings" panose="05000000000000000000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endParaRPr lang="sl-SI" sz="2500" dirty="0" smtClean="0">
              <a:sym typeface="Wingdings" panose="05000000000000000000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endParaRPr lang="sl-SI" sz="2500" dirty="0" smtClean="0">
              <a:sym typeface="Wingdings" panose="05000000000000000000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endParaRPr lang="sl-SI" sz="2500" dirty="0">
              <a:sym typeface="Wingdings" panose="05000000000000000000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endParaRPr lang="sl-SI" sz="2500" dirty="0">
              <a:sym typeface="Wingdings" panose="05000000000000000000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l-SI" sz="2500" dirty="0" smtClean="0">
                <a:sym typeface="Wingdings" panose="05000000000000000000" pitchFamily="2" charset="2"/>
              </a:rPr>
              <a:t>Spodnje besede razvrsti na osebna, zemljepisna in stvarna lastna imena in jih vpiši v preglednico.</a:t>
            </a:r>
          </a:p>
          <a:p>
            <a:pPr marL="0" indent="0">
              <a:spcBef>
                <a:spcPts val="0"/>
              </a:spcBef>
              <a:buNone/>
            </a:pPr>
            <a:endParaRPr lang="sl-SI" sz="2500" dirty="0">
              <a:sym typeface="Wingdings" panose="05000000000000000000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l-SI" sz="2400" dirty="0">
                <a:solidFill>
                  <a:srgbClr val="002060"/>
                </a:solidFill>
                <a:sym typeface="Wingdings" panose="05000000000000000000" pitchFamily="2" charset="2"/>
              </a:rPr>
              <a:t>Jesenice, Karel, Muri, Čuk se je oženil, Novo mesto, Union, Soča, Nanos, Štajerska, Šved, Breda, Japonska, Peter Mlakar, Delo, Pet prijateljev, Zemlja, Tromostovje.</a:t>
            </a:r>
          </a:p>
          <a:p>
            <a:pPr marL="0" indent="0">
              <a:spcBef>
                <a:spcPts val="0"/>
              </a:spcBef>
              <a:buNone/>
            </a:pPr>
            <a:endParaRPr lang="sl-SI" sz="2500" dirty="0">
              <a:sym typeface="Wingdings" panose="05000000000000000000" pitchFamily="2" charset="2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sl-SI" dirty="0" smtClean="0">
              <a:sym typeface="Wingdings" panose="05000000000000000000" pitchFamily="2" charset="2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sl-SI" dirty="0" smtClean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sl-SI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sl-SI" dirty="0" smtClean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sl-SI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grpSp>
        <p:nvGrpSpPr>
          <p:cNvPr id="5" name="Skupina 4"/>
          <p:cNvGrpSpPr/>
          <p:nvPr/>
        </p:nvGrpSpPr>
        <p:grpSpPr>
          <a:xfrm>
            <a:off x="5716694" y="1124744"/>
            <a:ext cx="2556198" cy="1144166"/>
            <a:chOff x="6293849" y="407843"/>
            <a:chExt cx="2556198" cy="1144166"/>
          </a:xfrm>
        </p:grpSpPr>
        <p:sp>
          <p:nvSpPr>
            <p:cNvPr id="6" name="Elipsa 5"/>
            <p:cNvSpPr/>
            <p:nvPr/>
          </p:nvSpPr>
          <p:spPr>
            <a:xfrm>
              <a:off x="6293849" y="407843"/>
              <a:ext cx="2556198" cy="1144166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Elipsa 4"/>
            <p:cNvSpPr/>
            <p:nvPr/>
          </p:nvSpPr>
          <p:spPr>
            <a:xfrm>
              <a:off x="6668195" y="575402"/>
              <a:ext cx="1807505" cy="8090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l-SI" sz="2000" dirty="0" smtClean="0">
                  <a:latin typeface="Century Gothic" panose="020B0502020202020204" pitchFamily="34" charset="0"/>
                </a:rPr>
                <a:t>Zapis v zvezek.</a:t>
              </a:r>
              <a:endParaRPr lang="en-US" sz="2000" kern="1200" dirty="0">
                <a:latin typeface="Century Gothic" panose="020B0502020202020204" pitchFamily="34" charset="0"/>
              </a:endParaRPr>
            </a:p>
          </p:txBody>
        </p:sp>
      </p:grp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8044145"/>
              </p:ext>
            </p:extLst>
          </p:nvPr>
        </p:nvGraphicFramePr>
        <p:xfrm>
          <a:off x="457200" y="2786561"/>
          <a:ext cx="711130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8442">
                  <a:extLst>
                    <a:ext uri="{9D8B030D-6E8A-4147-A177-3AD203B41FA5}">
                      <a16:colId xmlns:a16="http://schemas.microsoft.com/office/drawing/2014/main" val="377385278"/>
                    </a:ext>
                  </a:extLst>
                </a:gridCol>
                <a:gridCol w="2494390">
                  <a:extLst>
                    <a:ext uri="{9D8B030D-6E8A-4147-A177-3AD203B41FA5}">
                      <a16:colId xmlns:a16="http://schemas.microsoft.com/office/drawing/2014/main" val="3356040354"/>
                    </a:ext>
                  </a:extLst>
                </a:gridCol>
                <a:gridCol w="2708477">
                  <a:extLst>
                    <a:ext uri="{9D8B030D-6E8A-4147-A177-3AD203B41FA5}">
                      <a16:colId xmlns:a16="http://schemas.microsoft.com/office/drawing/2014/main" val="12631116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OSEBNA IMENA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ZEMLJEPISNA IMENA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STVARNA IMENA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5171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3296241"/>
                  </a:ext>
                </a:extLst>
              </a:tr>
            </a:tbl>
          </a:graphicData>
        </a:graphic>
      </p:graphicFrame>
      <p:pic>
        <p:nvPicPr>
          <p:cNvPr id="13" name="Picture 4" descr="Kids learning clipart Stock Vectors, Royalty Free Kids learning clipart  Illustrations | Depositphotos®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092" y="2602915"/>
            <a:ext cx="1118290" cy="110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53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sl-SI" sz="3000" b="1" dirty="0" smtClean="0">
                <a:solidFill>
                  <a:srgbClr val="92D050"/>
                </a:solidFill>
              </a:rPr>
              <a:t>VAJA DELA MOJSTRA, MOJSTER DELA VAJO </a:t>
            </a:r>
            <a:r>
              <a:rPr lang="sl-SI" sz="3000" b="1" dirty="0" smtClean="0">
                <a:solidFill>
                  <a:srgbClr val="92D050"/>
                </a:solidFill>
                <a:sym typeface="Wingdings" panose="05000000000000000000" pitchFamily="2" charset="2"/>
              </a:rPr>
              <a:t></a:t>
            </a:r>
            <a:endParaRPr lang="sl-SI" sz="3000" b="1" dirty="0">
              <a:solidFill>
                <a:srgbClr val="92D05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57200" y="3933056"/>
            <a:ext cx="8229600" cy="25922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l-SI" dirty="0" smtClean="0">
              <a:hlinkClick r:id="rId2"/>
            </a:endParaRPr>
          </a:p>
          <a:p>
            <a:pPr marL="0" indent="0">
              <a:buNone/>
            </a:pPr>
            <a:endParaRPr lang="sl-SI" dirty="0">
              <a:hlinkClick r:id="rId2"/>
            </a:endParaRPr>
          </a:p>
          <a:p>
            <a:pPr marL="0" indent="0">
              <a:buNone/>
            </a:pPr>
            <a:endParaRPr lang="sl-SI" dirty="0"/>
          </a:p>
        </p:txBody>
      </p:sp>
      <p:grpSp>
        <p:nvGrpSpPr>
          <p:cNvPr id="4" name="Skupina 3"/>
          <p:cNvGrpSpPr/>
          <p:nvPr/>
        </p:nvGrpSpPr>
        <p:grpSpPr>
          <a:xfrm>
            <a:off x="6130602" y="5445224"/>
            <a:ext cx="2556198" cy="1144166"/>
            <a:chOff x="407048" y="593433"/>
            <a:chExt cx="2606569" cy="1371107"/>
          </a:xfrm>
        </p:grpSpPr>
        <p:sp>
          <p:nvSpPr>
            <p:cNvPr id="5" name="Elipsa 4"/>
            <p:cNvSpPr/>
            <p:nvPr/>
          </p:nvSpPr>
          <p:spPr>
            <a:xfrm>
              <a:off x="407048" y="593433"/>
              <a:ext cx="2606569" cy="1371107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Elipsa 4"/>
            <p:cNvSpPr/>
            <p:nvPr/>
          </p:nvSpPr>
          <p:spPr>
            <a:xfrm>
              <a:off x="845498" y="765104"/>
              <a:ext cx="1843123" cy="9695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l-SI" sz="2000" dirty="0" smtClean="0">
                  <a:latin typeface="Century Gothic" panose="020B0502020202020204" pitchFamily="34" charset="0"/>
                </a:rPr>
                <a:t>Delo na internetu</a:t>
              </a:r>
              <a:endParaRPr lang="en-US" sz="2000" kern="12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7" name="Označba mesta vsebine 2"/>
          <p:cNvSpPr txBox="1">
            <a:spLocks/>
          </p:cNvSpPr>
          <p:nvPr/>
        </p:nvSpPr>
        <p:spPr>
          <a:xfrm>
            <a:off x="354360" y="1124125"/>
            <a:ext cx="8435280" cy="345658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Font typeface="Arial" panose="020B0604020202020204" pitchFamily="34" charset="0"/>
              <a:buNone/>
            </a:pPr>
            <a:r>
              <a:rPr lang="sl-SI" dirty="0" smtClean="0"/>
              <a:t>Če želiš lahko na spletu narediš nekaj vaj za utrjevanje velike začetnice.</a:t>
            </a:r>
          </a:p>
          <a:p>
            <a:pPr marL="0" indent="0" fontAlgn="base">
              <a:buFont typeface="Arial" panose="020B0604020202020204" pitchFamily="34" charset="0"/>
              <a:buNone/>
            </a:pPr>
            <a:endParaRPr lang="sl-SI" dirty="0"/>
          </a:p>
          <a:p>
            <a:pPr fontAlgn="base"/>
            <a:r>
              <a:rPr lang="sl-SI" dirty="0" smtClean="0">
                <a:hlinkClick r:id="rId2"/>
              </a:rPr>
              <a:t>https</a:t>
            </a:r>
            <a:r>
              <a:rPr lang="sl-SI" dirty="0">
                <a:hlinkClick r:id="rId2"/>
              </a:rPr>
              <a:t>://</a:t>
            </a:r>
            <a:r>
              <a:rPr lang="sl-SI" dirty="0" smtClean="0">
                <a:hlinkClick r:id="rId2"/>
              </a:rPr>
              <a:t>view.genial.ly/5fa7b3b39bff5f0cee6d0b1b/game-lastna-in-obcna-imena?fbclid=IwAR2mJYXIVLlzhYAMWqn1hlfVxi1xMaHEmGqNBPyuR76huWPhwJ6TTNkt43o</a:t>
            </a:r>
            <a:endParaRPr lang="sl-SI" dirty="0" smtClean="0"/>
          </a:p>
          <a:p>
            <a:pPr fontAlgn="base"/>
            <a:endParaRPr lang="sl-SI" dirty="0"/>
          </a:p>
          <a:p>
            <a:r>
              <a:rPr lang="sl-SI" dirty="0">
                <a:hlinkClick r:id="rId3"/>
              </a:rPr>
              <a:t>https://</a:t>
            </a:r>
            <a:r>
              <a:rPr lang="sl-SI" dirty="0" smtClean="0">
                <a:hlinkClick r:id="rId3"/>
              </a:rPr>
              <a:t>interaktivne-vaje.si/slovenscina_rs/pravopisne_vaje_2_5r_zacetnica.html</a:t>
            </a: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r>
              <a:rPr lang="sl-SI" u="sng" dirty="0">
                <a:hlinkClick r:id="rId4"/>
              </a:rPr>
              <a:t>https://</a:t>
            </a:r>
            <a:r>
              <a:rPr lang="sl-SI" u="sng" dirty="0" smtClean="0">
                <a:hlinkClick r:id="rId4"/>
              </a:rPr>
              <a:t>www.thatquiz.org/sl/practicetest?1y5agqfz831e</a:t>
            </a:r>
            <a:endParaRPr lang="sl-SI" u="sng" dirty="0" smtClean="0"/>
          </a:p>
          <a:p>
            <a:pPr marL="0" indent="0">
              <a:buNone/>
            </a:pPr>
            <a:endParaRPr lang="sl-SI" u="sng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fontAlgn="base"/>
            <a:endParaRPr lang="sl-SI" dirty="0"/>
          </a:p>
          <a:p>
            <a:pPr marL="0" indent="0" fontAlgn="base">
              <a:buFont typeface="Arial" panose="020B0604020202020204" pitchFamily="34" charset="0"/>
              <a:buNone/>
            </a:pPr>
            <a:endParaRPr lang="sl-SI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7704" y="4724109"/>
            <a:ext cx="220027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04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l"/>
            <a:r>
              <a:rPr lang="sl-SI" b="1" dirty="0" smtClean="0">
                <a:solidFill>
                  <a:srgbClr val="7030A0"/>
                </a:solidFill>
              </a:rPr>
              <a:t>                   MESTO, VAS, DRŽAVA </a:t>
            </a:r>
            <a:r>
              <a:rPr lang="sl-SI" b="1" dirty="0" smtClean="0">
                <a:solidFill>
                  <a:srgbClr val="7030A0"/>
                </a:solidFill>
                <a:sym typeface="Wingdings" panose="05000000000000000000" pitchFamily="2" charset="2"/>
              </a:rPr>
              <a:t></a:t>
            </a:r>
            <a:endParaRPr lang="sl-SI" b="1" dirty="0">
              <a:solidFill>
                <a:srgbClr val="7030A0"/>
              </a:solidFill>
            </a:endParaRPr>
          </a:p>
        </p:txBody>
      </p:sp>
      <p:sp>
        <p:nvSpPr>
          <p:cNvPr id="3" name="PoljeZBesedilom 2"/>
          <p:cNvSpPr txBox="1"/>
          <p:nvPr/>
        </p:nvSpPr>
        <p:spPr>
          <a:xfrm>
            <a:off x="251520" y="764704"/>
            <a:ext cx="8712968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endParaRPr lang="sl-SI" dirty="0" smtClean="0"/>
          </a:p>
          <a:p>
            <a:pPr fontAlgn="base"/>
            <a:endParaRPr lang="sl-SI" dirty="0" smtClean="0"/>
          </a:p>
          <a:p>
            <a:pPr fontAlgn="base"/>
            <a:r>
              <a:rPr lang="sl-SI" dirty="0" smtClean="0"/>
              <a:t>Spodbudi doma </a:t>
            </a:r>
            <a:r>
              <a:rPr lang="sl-SI" dirty="0"/>
              <a:t>starše, brate, sestre ali </a:t>
            </a:r>
            <a:r>
              <a:rPr lang="sl-SI" dirty="0" smtClean="0"/>
              <a:t>sošolce </a:t>
            </a:r>
            <a:r>
              <a:rPr lang="sl-SI" dirty="0"/>
              <a:t>po spletu, da tekmujete </a:t>
            </a:r>
            <a:r>
              <a:rPr lang="sl-SI" dirty="0" smtClean="0"/>
              <a:t>v igri MESTO, VAS, DRŽAVA, pri kateri boste vadili zapis </a:t>
            </a:r>
            <a:r>
              <a:rPr lang="sl-SI" dirty="0"/>
              <a:t>velike </a:t>
            </a:r>
            <a:r>
              <a:rPr lang="sl-SI" dirty="0" smtClean="0"/>
              <a:t>začetnice, se igrali </a:t>
            </a:r>
            <a:r>
              <a:rPr lang="sl-SI" dirty="0"/>
              <a:t>z </a:t>
            </a:r>
            <a:r>
              <a:rPr lang="sl-SI" dirty="0" smtClean="0"/>
              <a:t>besedami</a:t>
            </a:r>
            <a:r>
              <a:rPr lang="sl-SI" dirty="0"/>
              <a:t> </a:t>
            </a:r>
            <a:r>
              <a:rPr lang="sl-SI" dirty="0" smtClean="0"/>
              <a:t>in se naučili kaj novega.</a:t>
            </a:r>
            <a:endParaRPr lang="sl-SI" dirty="0"/>
          </a:p>
          <a:p>
            <a:pPr fontAlgn="base"/>
            <a:endParaRPr lang="sl-SI" dirty="0"/>
          </a:p>
          <a:p>
            <a:pPr fontAlgn="base"/>
            <a:r>
              <a:rPr lang="sl-SI" b="1" dirty="0" smtClean="0"/>
              <a:t>Pripomočki</a:t>
            </a:r>
            <a:r>
              <a:rPr lang="sl-SI" b="1" dirty="0"/>
              <a:t>: list papirja in pisalo za vsakega igralca</a:t>
            </a:r>
          </a:p>
          <a:p>
            <a:pPr fontAlgn="base"/>
            <a:r>
              <a:rPr lang="sl-SI" dirty="0"/>
              <a:t>Igralci izberejo črko tako, da </a:t>
            </a:r>
            <a:r>
              <a:rPr lang="sl-SI" dirty="0" smtClean="0"/>
              <a:t>potem, </a:t>
            </a:r>
            <a:r>
              <a:rPr lang="sl-SI" dirty="0"/>
              <a:t>ko nekdo izgovori: </a:t>
            </a:r>
            <a:r>
              <a:rPr lang="sl-SI" dirty="0" smtClean="0"/>
              <a:t>»En</a:t>
            </a:r>
            <a:r>
              <a:rPr lang="sl-SI" dirty="0"/>
              <a:t>, dva, tri, vse se </a:t>
            </a:r>
            <a:r>
              <a:rPr lang="sl-SI" dirty="0" smtClean="0"/>
              <a:t>razprši.«, </a:t>
            </a:r>
            <a:r>
              <a:rPr lang="sl-SI" dirty="0"/>
              <a:t>vsak igralec pokaže določeno število prstov. Seštevek vseh prstov da črko abecede. </a:t>
            </a:r>
            <a:r>
              <a:rPr lang="sl-SI" dirty="0"/>
              <a:t>N</a:t>
            </a:r>
            <a:r>
              <a:rPr lang="sl-SI" dirty="0" smtClean="0"/>
              <a:t>a </a:t>
            </a:r>
            <a:r>
              <a:rPr lang="sl-SI" dirty="0"/>
              <a:t>določeno črko smejo igralci izpolnjevati </a:t>
            </a:r>
            <a:r>
              <a:rPr lang="sl-SI" dirty="0" smtClean="0"/>
              <a:t>rubrike (ime osebe, znamka avta, ime kraja, države, vode (reka, morje, jezero), naslov knjige) toliko </a:t>
            </a:r>
            <a:r>
              <a:rPr lang="sl-SI" dirty="0"/>
              <a:t>časa, dokler prvemu ne uspe zapolniti vseh rubrik. Igralec, katerega besedo ne najde nihče drug, dobi 10 točk, igralec, katerega besedo najde še kdo drug, dobi 5 točk, igralec, ki besede ne najde, ne dobi nobene točke. Zmaga igralec, ki ima po končani igri največ točk.</a:t>
            </a:r>
          </a:p>
          <a:p>
            <a:endParaRPr lang="sl-SI" dirty="0" smtClean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pPr algn="ctr"/>
            <a:r>
              <a:rPr lang="sl-SI" dirty="0" smtClean="0"/>
              <a:t>NAJ SE IGRA PRIČNE! </a:t>
            </a:r>
            <a:r>
              <a:rPr lang="sl-SI" dirty="0" smtClean="0">
                <a:sym typeface="Wingdings" panose="05000000000000000000" pitchFamily="2" charset="2"/>
              </a:rPr>
              <a:t></a:t>
            </a:r>
          </a:p>
          <a:p>
            <a:endParaRPr lang="sl-SI" dirty="0">
              <a:sym typeface="Wingdings" panose="05000000000000000000" pitchFamily="2" charset="2"/>
            </a:endParaRPr>
          </a:p>
          <a:p>
            <a:endParaRPr lang="sl-SI" dirty="0" smtClean="0">
              <a:sym typeface="Wingdings" panose="05000000000000000000" pitchFamily="2" charset="2"/>
            </a:endParaRPr>
          </a:p>
          <a:p>
            <a:endParaRPr lang="sl-SI" dirty="0">
              <a:sym typeface="Wingdings" panose="05000000000000000000" pitchFamily="2" charset="2"/>
            </a:endParaRPr>
          </a:p>
          <a:p>
            <a:endParaRPr lang="sl-SI" dirty="0" smtClean="0">
              <a:sym typeface="Wingdings" panose="05000000000000000000" pitchFamily="2" charset="2"/>
            </a:endParaRPr>
          </a:p>
          <a:p>
            <a:endParaRPr lang="sl-SI" dirty="0" smtClean="0"/>
          </a:p>
        </p:txBody>
      </p:sp>
      <p:pic>
        <p:nvPicPr>
          <p:cNvPr id="7" name="Picture 2" descr="Clipart Cute Diverse School Children Holding Fun Play Learn Paper Cutouts -  Royalty Free Vector Illustration by BNP Desig… | Cartoon kids, Children  images, Childr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1882552" cy="111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887756"/>
              </p:ext>
            </p:extLst>
          </p:nvPr>
        </p:nvGraphicFramePr>
        <p:xfrm>
          <a:off x="231641" y="4725144"/>
          <a:ext cx="8568952" cy="13898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4646">
                  <a:extLst>
                    <a:ext uri="{9D8B030D-6E8A-4147-A177-3AD203B41FA5}">
                      <a16:colId xmlns:a16="http://schemas.microsoft.com/office/drawing/2014/main" val="3229231334"/>
                    </a:ext>
                  </a:extLst>
                </a:gridCol>
                <a:gridCol w="1144646">
                  <a:extLst>
                    <a:ext uri="{9D8B030D-6E8A-4147-A177-3AD203B41FA5}">
                      <a16:colId xmlns:a16="http://schemas.microsoft.com/office/drawing/2014/main" val="1674880217"/>
                    </a:ext>
                  </a:extLst>
                </a:gridCol>
                <a:gridCol w="1144646">
                  <a:extLst>
                    <a:ext uri="{9D8B030D-6E8A-4147-A177-3AD203B41FA5}">
                      <a16:colId xmlns:a16="http://schemas.microsoft.com/office/drawing/2014/main" val="2762539443"/>
                    </a:ext>
                  </a:extLst>
                </a:gridCol>
                <a:gridCol w="1246580">
                  <a:extLst>
                    <a:ext uri="{9D8B030D-6E8A-4147-A177-3AD203B41FA5}">
                      <a16:colId xmlns:a16="http://schemas.microsoft.com/office/drawing/2014/main" val="1806334969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619384869"/>
                    </a:ext>
                  </a:extLst>
                </a:gridCol>
                <a:gridCol w="1500352">
                  <a:extLst>
                    <a:ext uri="{9D8B030D-6E8A-4147-A177-3AD203B41FA5}">
                      <a16:colId xmlns:a16="http://schemas.microsoft.com/office/drawing/2014/main" val="390504647"/>
                    </a:ext>
                  </a:extLst>
                </a:gridCol>
                <a:gridCol w="1307962">
                  <a:extLst>
                    <a:ext uri="{9D8B030D-6E8A-4147-A177-3AD203B41FA5}">
                      <a16:colId xmlns:a16="http://schemas.microsoft.com/office/drawing/2014/main" val="4070625858"/>
                    </a:ext>
                  </a:extLst>
                </a:gridCol>
              </a:tblGrid>
              <a:tr h="7497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b="1" dirty="0" smtClean="0"/>
                        <a:t>IME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b="1" dirty="0" smtClean="0"/>
                        <a:t>OSEBE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 smtClean="0"/>
                        <a:t>AVTO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KRAJ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b="1" dirty="0" smtClean="0"/>
                        <a:t>DRŽAVA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VODA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KNJIGA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TOČKE</a:t>
                      </a:r>
                      <a:endParaRPr lang="sl-SI" dirty="0" smtClean="0"/>
                    </a:p>
                    <a:p>
                      <a:pPr algn="ctr"/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1699665"/>
                  </a:ext>
                </a:extLst>
              </a:tr>
              <a:tr h="403726"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Maja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Mercedes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 smtClean="0"/>
                        <a:t>Maribor</a:t>
                      </a:r>
                    </a:p>
                    <a:p>
                      <a:pPr algn="ctr"/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 smtClean="0"/>
                        <a:t>Madžarska</a:t>
                      </a:r>
                    </a:p>
                    <a:p>
                      <a:pPr algn="ctr"/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Mura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Maček</a:t>
                      </a:r>
                      <a:r>
                        <a:rPr lang="sl-SI" baseline="0" dirty="0" smtClean="0"/>
                        <a:t> Muri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>
                          <a:sym typeface="Wingdings" panose="05000000000000000000" pitchFamily="2" charset="2"/>
                        </a:rPr>
                        <a:t>          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35294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183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REŠITVE</a:t>
            </a:r>
            <a:endParaRPr lang="sl-SI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693207"/>
              </p:ext>
            </p:extLst>
          </p:nvPr>
        </p:nvGraphicFramePr>
        <p:xfrm>
          <a:off x="1524000" y="1397000"/>
          <a:ext cx="6096000" cy="183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1470366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6376979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OBČNA</a:t>
                      </a:r>
                      <a:r>
                        <a:rPr lang="sl-SI" baseline="0" dirty="0" smtClean="0"/>
                        <a:t> IMENA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LASTNA IMENA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6491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deček</a:t>
                      </a:r>
                    </a:p>
                    <a:p>
                      <a:pPr algn="ctr"/>
                      <a:r>
                        <a:rPr lang="sl-SI" dirty="0" smtClean="0"/>
                        <a:t>tiskalnik</a:t>
                      </a:r>
                    </a:p>
                    <a:p>
                      <a:pPr algn="ctr"/>
                      <a:r>
                        <a:rPr lang="sl-SI" dirty="0" smtClean="0"/>
                        <a:t>risanka</a:t>
                      </a:r>
                    </a:p>
                    <a:p>
                      <a:pPr algn="ctr"/>
                      <a:r>
                        <a:rPr lang="sl-SI" dirty="0" smtClean="0"/>
                        <a:t>božič</a:t>
                      </a:r>
                    </a:p>
                    <a:p>
                      <a:pPr algn="ctr"/>
                      <a:r>
                        <a:rPr lang="sl-SI" dirty="0" smtClean="0"/>
                        <a:t>nedelja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Uroš</a:t>
                      </a:r>
                    </a:p>
                    <a:p>
                      <a:pPr algn="ctr"/>
                      <a:r>
                        <a:rPr lang="sl-SI" dirty="0" smtClean="0"/>
                        <a:t>Ptuj</a:t>
                      </a:r>
                    </a:p>
                    <a:p>
                      <a:pPr algn="ctr"/>
                      <a:r>
                        <a:rPr lang="sl-SI" dirty="0" err="1" smtClean="0"/>
                        <a:t>Drejček</a:t>
                      </a:r>
                      <a:r>
                        <a:rPr lang="sl-SI" dirty="0" smtClean="0"/>
                        <a:t> in trije </a:t>
                      </a:r>
                      <a:r>
                        <a:rPr lang="sl-SI" dirty="0" err="1" smtClean="0"/>
                        <a:t>Marsovčki</a:t>
                      </a:r>
                      <a:endParaRPr lang="sl-SI" dirty="0" smtClean="0"/>
                    </a:p>
                    <a:p>
                      <a:pPr algn="ctr"/>
                      <a:r>
                        <a:rPr lang="sl-SI" dirty="0" smtClean="0"/>
                        <a:t>Zmajski</a:t>
                      </a:r>
                      <a:r>
                        <a:rPr lang="sl-SI" baseline="0" dirty="0" smtClean="0"/>
                        <a:t> most</a:t>
                      </a:r>
                    </a:p>
                    <a:p>
                      <a:pPr algn="ctr"/>
                      <a:r>
                        <a:rPr lang="sl-SI" baseline="0" dirty="0" smtClean="0"/>
                        <a:t>Rožnik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0377305"/>
                  </a:ext>
                </a:extLst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0069323"/>
              </p:ext>
            </p:extLst>
          </p:nvPr>
        </p:nvGraphicFramePr>
        <p:xfrm>
          <a:off x="611560" y="3861048"/>
          <a:ext cx="7488831" cy="238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6277">
                  <a:extLst>
                    <a:ext uri="{9D8B030D-6E8A-4147-A177-3AD203B41FA5}">
                      <a16:colId xmlns:a16="http://schemas.microsoft.com/office/drawing/2014/main" val="917358172"/>
                    </a:ext>
                  </a:extLst>
                </a:gridCol>
                <a:gridCol w="2496277">
                  <a:extLst>
                    <a:ext uri="{9D8B030D-6E8A-4147-A177-3AD203B41FA5}">
                      <a16:colId xmlns:a16="http://schemas.microsoft.com/office/drawing/2014/main" val="301678092"/>
                    </a:ext>
                  </a:extLst>
                </a:gridCol>
                <a:gridCol w="2496277">
                  <a:extLst>
                    <a:ext uri="{9D8B030D-6E8A-4147-A177-3AD203B41FA5}">
                      <a16:colId xmlns:a16="http://schemas.microsoft.com/office/drawing/2014/main" val="11234680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OSEBNA IMENA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ZEMLJEPISNA IMENA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STVARNA IMENA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2014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Karel</a:t>
                      </a:r>
                    </a:p>
                    <a:p>
                      <a:pPr algn="ctr"/>
                      <a:r>
                        <a:rPr lang="sl-SI" dirty="0" smtClean="0"/>
                        <a:t>Muri</a:t>
                      </a:r>
                    </a:p>
                    <a:p>
                      <a:pPr algn="ctr"/>
                      <a:r>
                        <a:rPr lang="sl-SI" dirty="0" smtClean="0"/>
                        <a:t>Šved</a:t>
                      </a:r>
                    </a:p>
                    <a:p>
                      <a:pPr algn="ctr"/>
                      <a:r>
                        <a:rPr lang="sl-SI" dirty="0" smtClean="0"/>
                        <a:t>Breda</a:t>
                      </a:r>
                    </a:p>
                    <a:p>
                      <a:pPr algn="ctr"/>
                      <a:r>
                        <a:rPr lang="sl-SI" dirty="0" smtClean="0"/>
                        <a:t>Peter Mlakar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Jesenice</a:t>
                      </a:r>
                    </a:p>
                    <a:p>
                      <a:pPr algn="ctr"/>
                      <a:r>
                        <a:rPr lang="sl-SI" dirty="0" smtClean="0"/>
                        <a:t>Novo mesto</a:t>
                      </a:r>
                    </a:p>
                    <a:p>
                      <a:pPr algn="ctr"/>
                      <a:r>
                        <a:rPr lang="sl-SI" dirty="0" smtClean="0"/>
                        <a:t>Soča</a:t>
                      </a:r>
                    </a:p>
                    <a:p>
                      <a:pPr algn="ctr"/>
                      <a:r>
                        <a:rPr lang="sl-SI" dirty="0" smtClean="0"/>
                        <a:t>Nanos</a:t>
                      </a:r>
                    </a:p>
                    <a:p>
                      <a:pPr algn="ctr"/>
                      <a:r>
                        <a:rPr lang="sl-SI" dirty="0" smtClean="0"/>
                        <a:t>Štajerska</a:t>
                      </a:r>
                    </a:p>
                    <a:p>
                      <a:pPr algn="ctr"/>
                      <a:r>
                        <a:rPr lang="sl-SI" dirty="0" smtClean="0"/>
                        <a:t>Japonska</a:t>
                      </a:r>
                    </a:p>
                    <a:p>
                      <a:pPr algn="ctr"/>
                      <a:r>
                        <a:rPr lang="sl-SI" dirty="0" smtClean="0"/>
                        <a:t>Zemlja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Čuk</a:t>
                      </a:r>
                      <a:r>
                        <a:rPr lang="sl-SI" baseline="0" dirty="0" smtClean="0"/>
                        <a:t> se je oženil</a:t>
                      </a:r>
                    </a:p>
                    <a:p>
                      <a:pPr algn="ctr"/>
                      <a:r>
                        <a:rPr lang="sl-SI" baseline="0" dirty="0" smtClean="0"/>
                        <a:t>Union</a:t>
                      </a:r>
                    </a:p>
                    <a:p>
                      <a:pPr algn="ctr"/>
                      <a:r>
                        <a:rPr lang="sl-SI" baseline="0" dirty="0" smtClean="0"/>
                        <a:t>Delo</a:t>
                      </a:r>
                    </a:p>
                    <a:p>
                      <a:pPr algn="ctr"/>
                      <a:r>
                        <a:rPr lang="sl-SI" baseline="0" dirty="0" smtClean="0"/>
                        <a:t>Pet prijateljev</a:t>
                      </a:r>
                    </a:p>
                    <a:p>
                      <a:pPr algn="ctr"/>
                      <a:r>
                        <a:rPr lang="sl-SI" baseline="0" dirty="0" smtClean="0"/>
                        <a:t>Tromostovje</a:t>
                      </a:r>
                    </a:p>
                    <a:p>
                      <a:pPr algn="ctr"/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08810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504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VIRI</a:t>
            </a:r>
            <a:endParaRPr lang="en-US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400" dirty="0" smtClean="0"/>
              <a:t>Mladinska knjiga, DZ za slovenščino za 4. razred</a:t>
            </a:r>
          </a:p>
          <a:p>
            <a:r>
              <a:rPr lang="sl-SI" sz="2400" dirty="0" smtClean="0"/>
              <a:t>Splet</a:t>
            </a:r>
            <a:endParaRPr lang="sl-SI" sz="2400" dirty="0" smtClean="0"/>
          </a:p>
          <a:p>
            <a:endParaRPr lang="sl-SI" sz="2400" dirty="0"/>
          </a:p>
          <a:p>
            <a:endParaRPr lang="sl-SI" sz="2400" dirty="0" smtClean="0"/>
          </a:p>
        </p:txBody>
      </p:sp>
    </p:spTree>
    <p:extLst>
      <p:ext uri="{BB962C8B-B14F-4D97-AF65-F5344CB8AC3E}">
        <p14:creationId xmlns:p14="http://schemas.microsoft.com/office/powerpoint/2010/main" val="10893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 smtClean="0"/>
              <a:t>Za začetek v zvezek ali na list zapiši kdo je tvoj najljubši:</a:t>
            </a:r>
          </a:p>
          <a:p>
            <a:r>
              <a:rPr lang="sl-SI" dirty="0"/>
              <a:t>g</a:t>
            </a:r>
            <a:r>
              <a:rPr lang="sl-SI" dirty="0" smtClean="0"/>
              <a:t>lasbenik/-ica ali glasbena skupina,</a:t>
            </a:r>
          </a:p>
          <a:p>
            <a:r>
              <a:rPr lang="sl-SI" dirty="0" smtClean="0"/>
              <a:t>prijatelj/-ica,</a:t>
            </a:r>
          </a:p>
          <a:p>
            <a:r>
              <a:rPr lang="sl-SI" dirty="0" smtClean="0"/>
              <a:t>pisatelj/-ica ali pesnik/-ica,</a:t>
            </a:r>
          </a:p>
          <a:p>
            <a:r>
              <a:rPr lang="sl-SI" dirty="0" smtClean="0"/>
              <a:t>filmski ali risani živalski junak.</a:t>
            </a:r>
            <a:endParaRPr lang="sl-SI" dirty="0"/>
          </a:p>
        </p:txBody>
      </p:sp>
      <p:pic>
        <p:nvPicPr>
          <p:cNvPr id="2050" name="Picture 2" descr="Prikaži izvorno slik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919" y="4221088"/>
            <a:ext cx="28575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36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79512" y="199492"/>
            <a:ext cx="8712968" cy="1213284"/>
          </a:xfrm>
        </p:spPr>
        <p:txBody>
          <a:bodyPr/>
          <a:lstStyle/>
          <a:p>
            <a:pPr marL="0" indent="0">
              <a:buNone/>
            </a:pPr>
            <a:r>
              <a:rPr lang="sl-SI" sz="3000" dirty="0" smtClean="0"/>
              <a:t>V čem se v zapisu razlikujejo besede, ki so zapisane v nalogi na prejšnji strani, od besed, ki si jih zapisal/-a ti?</a:t>
            </a:r>
            <a:endParaRPr lang="sl-SI" dirty="0"/>
          </a:p>
        </p:txBody>
      </p:sp>
      <p:grpSp>
        <p:nvGrpSpPr>
          <p:cNvPr id="6" name="Skupina 5"/>
          <p:cNvGrpSpPr/>
          <p:nvPr/>
        </p:nvGrpSpPr>
        <p:grpSpPr>
          <a:xfrm>
            <a:off x="1907704" y="1556792"/>
            <a:ext cx="4762872" cy="2624641"/>
            <a:chOff x="1907704" y="1556792"/>
            <a:chExt cx="4762872" cy="2624641"/>
          </a:xfrm>
        </p:grpSpPr>
        <p:pic>
          <p:nvPicPr>
            <p:cNvPr id="8" name="Picture 2" descr="Prikaži izvorno sliko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704" y="1556792"/>
              <a:ext cx="4762872" cy="2624641"/>
            </a:xfrm>
            <a:prstGeom prst="rect">
              <a:avLst/>
            </a:prstGeom>
            <a:noFill/>
            <a:extLst/>
          </p:spPr>
        </p:pic>
        <p:sp>
          <p:nvSpPr>
            <p:cNvPr id="4" name="Označba mesta vsebine 2"/>
            <p:cNvSpPr txBox="1">
              <a:spLocks/>
            </p:cNvSpPr>
            <p:nvPr/>
          </p:nvSpPr>
          <p:spPr>
            <a:xfrm>
              <a:off x="3101008" y="2581080"/>
              <a:ext cx="2376264" cy="57606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sl-SI" sz="3000" b="1" dirty="0" smtClean="0"/>
                <a:t>V ZAČETNICI.</a:t>
              </a:r>
              <a:endParaRPr lang="sl-SI" sz="3000" b="1" dirty="0"/>
            </a:p>
          </p:txBody>
        </p:sp>
      </p:grpSp>
      <p:sp>
        <p:nvSpPr>
          <p:cNvPr id="7" name="Označba mesta vsebine 2"/>
          <p:cNvSpPr>
            <a:spLocks noGrp="1"/>
          </p:cNvSpPr>
          <p:nvPr/>
        </p:nvSpPr>
        <p:spPr>
          <a:xfrm>
            <a:off x="2157517" y="15336131"/>
            <a:ext cx="7652385" cy="153289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>
              <a:spcBef>
                <a:spcPts val="770"/>
              </a:spcBef>
              <a:spcAft>
                <a:spcPts val="0"/>
              </a:spcAft>
            </a:pPr>
            <a:r>
              <a:rPr lang="sl-SI" sz="32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 čem se v zapisu razlikujejo besede, ki so zapisane v nalogi na prejšnji strani, od besed, ki si jih zapisal/-a ti?</a:t>
            </a:r>
            <a:endParaRPr lang="sl-SI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Označba mesta vsebine 2"/>
          <p:cNvSpPr txBox="1">
            <a:spLocks/>
          </p:cNvSpPr>
          <p:nvPr/>
        </p:nvSpPr>
        <p:spPr>
          <a:xfrm>
            <a:off x="350406" y="4411960"/>
            <a:ext cx="8373616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3000" dirty="0" smtClean="0"/>
              <a:t>Že napisane besede so zapisane z malo začetnico, besede, ki si jih zapisal/-a ti pa z </a:t>
            </a:r>
            <a:r>
              <a:rPr lang="sl-SI" sz="3000" b="1" dirty="0" smtClean="0"/>
              <a:t>VELIKO ZAČETNICO</a:t>
            </a:r>
            <a:r>
              <a:rPr lang="sl-SI" sz="3000" dirty="0" smtClean="0"/>
              <a:t>.</a:t>
            </a:r>
            <a:endParaRPr lang="sl-SI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sl-SI" dirty="0"/>
          </a:p>
        </p:txBody>
      </p:sp>
      <p:sp>
        <p:nvSpPr>
          <p:cNvPr id="10" name="Označba mesta vsebine 2"/>
          <p:cNvSpPr txBox="1">
            <a:spLocks/>
          </p:cNvSpPr>
          <p:nvPr/>
        </p:nvSpPr>
        <p:spPr>
          <a:xfrm>
            <a:off x="1796901" y="5824204"/>
            <a:ext cx="8373616" cy="664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3000" dirty="0" smtClean="0"/>
              <a:t>Si jih zapisal/-a z veliko začetnico?</a:t>
            </a:r>
            <a:endParaRPr lang="sl-SI" dirty="0" smtClean="0"/>
          </a:p>
        </p:txBody>
      </p:sp>
    </p:spTree>
    <p:extLst>
      <p:ext uri="{BB962C8B-B14F-4D97-AF65-F5344CB8AC3E}">
        <p14:creationId xmlns:p14="http://schemas.microsoft.com/office/powerpoint/2010/main" val="35237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8721"/>
            <a:ext cx="8229600" cy="1143000"/>
          </a:xfrm>
        </p:spPr>
        <p:txBody>
          <a:bodyPr/>
          <a:lstStyle/>
          <a:p>
            <a:r>
              <a:rPr lang="sl-SI" b="1" dirty="0" smtClean="0">
                <a:solidFill>
                  <a:srgbClr val="00B0F0"/>
                </a:solidFill>
              </a:rPr>
              <a:t>OBČNA IN LASTNA IMENA</a:t>
            </a:r>
            <a:endParaRPr lang="sl-SI" b="1" dirty="0">
              <a:solidFill>
                <a:srgbClr val="00B0F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23528" y="1474843"/>
            <a:ext cx="8496944" cy="5383157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sl-SI" sz="2600" dirty="0" smtClean="0"/>
              <a:t>Besede, ki poimenujejo splošno, zapisujemo z </a:t>
            </a:r>
            <a:r>
              <a:rPr lang="sl-SI" sz="2600" dirty="0" smtClean="0">
                <a:solidFill>
                  <a:srgbClr val="00B0F0"/>
                </a:solidFill>
              </a:rPr>
              <a:t>malo začetnico</a:t>
            </a:r>
            <a:r>
              <a:rPr lang="sl-SI" sz="2600" dirty="0" smtClean="0"/>
              <a:t>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sl-SI" sz="2600" dirty="0" smtClean="0"/>
              <a:t>To so </a:t>
            </a:r>
            <a:r>
              <a:rPr lang="sl-SI" sz="2600" b="1" dirty="0" smtClean="0">
                <a:solidFill>
                  <a:srgbClr val="00B0F0"/>
                </a:solidFill>
              </a:rPr>
              <a:t>OBČNA IMENA</a:t>
            </a:r>
            <a:r>
              <a:rPr lang="sl-SI" sz="2600" dirty="0" smtClean="0"/>
              <a:t>.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sl-SI" sz="2600" dirty="0" smtClean="0"/>
              <a:t>Na primer: mama, kuža, prijatelj, avto, knjiga …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sl-SI" sz="26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sl-SI" sz="2600" dirty="0" smtClean="0"/>
              <a:t>Besede, ki poimenujejo posamezne osebe, živali, kraje, knjige, vzpetine …, zapisujemo z </a:t>
            </a:r>
            <a:r>
              <a:rPr lang="sl-SI" sz="2600" dirty="0" smtClean="0">
                <a:solidFill>
                  <a:srgbClr val="00B0F0"/>
                </a:solidFill>
              </a:rPr>
              <a:t>veliko začetnico</a:t>
            </a:r>
            <a:r>
              <a:rPr lang="sl-SI" sz="2600" dirty="0" smtClean="0"/>
              <a:t>.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sl-SI" sz="2600" dirty="0" smtClean="0"/>
              <a:t>To so </a:t>
            </a:r>
            <a:r>
              <a:rPr lang="sl-SI" sz="2600" b="1" dirty="0" smtClean="0">
                <a:solidFill>
                  <a:srgbClr val="00B0F0"/>
                </a:solidFill>
              </a:rPr>
              <a:t>LASTNA IMENA</a:t>
            </a:r>
            <a:r>
              <a:rPr lang="sl-SI" sz="2600" dirty="0" smtClean="0"/>
              <a:t>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sl-SI" sz="2600" dirty="0" smtClean="0"/>
              <a:t>Na primer: Marjanca, Piki, Boštjan, Škoda, </a:t>
            </a:r>
            <a:r>
              <a:rPr lang="sl-SI" sz="2600" dirty="0" err="1" smtClean="0"/>
              <a:t>Čofli</a:t>
            </a:r>
            <a:r>
              <a:rPr lang="sl-SI" sz="2600" dirty="0" smtClean="0"/>
              <a:t> …</a:t>
            </a:r>
            <a:endParaRPr lang="sl-SI" sz="2600" dirty="0"/>
          </a:p>
        </p:txBody>
      </p:sp>
    </p:spTree>
    <p:extLst>
      <p:ext uri="{BB962C8B-B14F-4D97-AF65-F5344CB8AC3E}">
        <p14:creationId xmlns:p14="http://schemas.microsoft.com/office/powerpoint/2010/main" val="105943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23528" y="332656"/>
            <a:ext cx="8229600" cy="640871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sl-SI" dirty="0" smtClean="0"/>
              <a:t>V zvezek zapiši naslov: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sl-SI" b="1" dirty="0" smtClean="0">
                <a:solidFill>
                  <a:srgbClr val="FF0000"/>
                </a:solidFill>
              </a:rPr>
              <a:t>VELIKA ZAČETNICA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sl-SI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sl-SI" dirty="0" smtClean="0"/>
              <a:t>Napiši manjši naslov: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sl-SI" b="1" dirty="0" smtClean="0">
                <a:solidFill>
                  <a:srgbClr val="00B050"/>
                </a:solidFill>
              </a:rPr>
              <a:t>OBČNA IN LASTNA IMENA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sl-SI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sl-SI" dirty="0" smtClean="0"/>
              <a:t>Pod naslov prepiši besedilo na prejšnji strani.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sl-SI" dirty="0" smtClean="0"/>
              <a:t>(Če imaš možnost, lahko prejšnjo stran tudi natisneš in jo nalepiš v zvezek.)</a:t>
            </a:r>
            <a:endParaRPr lang="sl-SI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sl-SI" u="sng" dirty="0" smtClean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sl-SI" dirty="0"/>
          </a:p>
        </p:txBody>
      </p:sp>
      <p:grpSp>
        <p:nvGrpSpPr>
          <p:cNvPr id="7" name="Skupina 6"/>
          <p:cNvGrpSpPr/>
          <p:nvPr/>
        </p:nvGrpSpPr>
        <p:grpSpPr>
          <a:xfrm>
            <a:off x="6293849" y="407843"/>
            <a:ext cx="2556198" cy="1144166"/>
            <a:chOff x="6293849" y="407843"/>
            <a:chExt cx="2556198" cy="1144166"/>
          </a:xfrm>
        </p:grpSpPr>
        <p:sp>
          <p:nvSpPr>
            <p:cNvPr id="5" name="Elipsa 4"/>
            <p:cNvSpPr/>
            <p:nvPr/>
          </p:nvSpPr>
          <p:spPr>
            <a:xfrm>
              <a:off x="6293849" y="407843"/>
              <a:ext cx="2556198" cy="1144166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Elipsa 4"/>
            <p:cNvSpPr/>
            <p:nvPr/>
          </p:nvSpPr>
          <p:spPr>
            <a:xfrm>
              <a:off x="6668195" y="575402"/>
              <a:ext cx="1807505" cy="8090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l-SI" sz="2000" dirty="0" smtClean="0">
                  <a:latin typeface="Century Gothic" panose="020B0502020202020204" pitchFamily="34" charset="0"/>
                </a:rPr>
                <a:t>Zapis v zvezek.</a:t>
              </a:r>
              <a:endParaRPr lang="en-US" sz="2000" kern="1200" dirty="0">
                <a:latin typeface="Century Gothic" panose="020B0502020202020204" pitchFamily="34" charset="0"/>
              </a:endParaRPr>
            </a:p>
          </p:txBody>
        </p:sp>
      </p:grpSp>
      <p:pic>
        <p:nvPicPr>
          <p:cNvPr id="9" name="Slika 8" descr="Prikaži izvorno slik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420888"/>
            <a:ext cx="2786380" cy="18821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631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336704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sl-SI" dirty="0" smtClean="0"/>
              <a:t>Preveri, če razumeš </a:t>
            </a:r>
            <a:r>
              <a:rPr lang="sl-SI" dirty="0"/>
              <a:t>pojma občna in lastna imena</a:t>
            </a:r>
            <a:r>
              <a:rPr lang="sl-SI" dirty="0" smtClean="0"/>
              <a:t>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sl-SI" dirty="0" smtClean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sl-SI" dirty="0" smtClean="0"/>
              <a:t>V </a:t>
            </a:r>
            <a:r>
              <a:rPr lang="sl-SI" dirty="0"/>
              <a:t>zvezek nariši preglednico.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sl-SI" dirty="0" smtClean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sl-SI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sl-SI" dirty="0" smtClean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sl-SI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sl-SI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sl-SI" dirty="0"/>
              <a:t>Spodnje besede razvrsti na občna in lastna imena in jih vpiši v preglednico.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sl-SI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sl-SI" dirty="0">
                <a:solidFill>
                  <a:srgbClr val="002060"/>
                </a:solidFill>
              </a:rPr>
              <a:t>Uroš, deček, tiskalnik, Ptuj, risanka, božič, </a:t>
            </a:r>
            <a:r>
              <a:rPr lang="sl-SI" dirty="0" err="1">
                <a:solidFill>
                  <a:srgbClr val="002060"/>
                </a:solidFill>
              </a:rPr>
              <a:t>Drejček</a:t>
            </a:r>
            <a:r>
              <a:rPr lang="sl-SI" dirty="0">
                <a:solidFill>
                  <a:srgbClr val="002060"/>
                </a:solidFill>
              </a:rPr>
              <a:t> in trije </a:t>
            </a:r>
            <a:r>
              <a:rPr lang="sl-SI" dirty="0" err="1">
                <a:solidFill>
                  <a:srgbClr val="002060"/>
                </a:solidFill>
              </a:rPr>
              <a:t>Marsovčki</a:t>
            </a:r>
            <a:r>
              <a:rPr lang="sl-SI" dirty="0">
                <a:solidFill>
                  <a:srgbClr val="002060"/>
                </a:solidFill>
              </a:rPr>
              <a:t>, nedelja, Zmajski most, Rožnik.</a:t>
            </a:r>
          </a:p>
          <a:p>
            <a:pPr marL="0" indent="0">
              <a:buNone/>
            </a:pPr>
            <a:endParaRPr lang="sl-SI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595837"/>
              </p:ext>
            </p:extLst>
          </p:nvPr>
        </p:nvGraphicFramePr>
        <p:xfrm>
          <a:off x="457200" y="1844824"/>
          <a:ext cx="6096000" cy="155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18143518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8810528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OBČNA IMENA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LASTNA IMENA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0616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l-SI" dirty="0" smtClean="0"/>
                    </a:p>
                    <a:p>
                      <a:endParaRPr lang="sl-SI" dirty="0" smtClean="0"/>
                    </a:p>
                    <a:p>
                      <a:endParaRPr lang="sl-SI" dirty="0" smtClean="0"/>
                    </a:p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4525860"/>
                  </a:ext>
                </a:extLst>
              </a:tr>
            </a:tbl>
          </a:graphicData>
        </a:graphic>
      </p:graphicFrame>
      <p:grpSp>
        <p:nvGrpSpPr>
          <p:cNvPr id="5" name="Skupina 4"/>
          <p:cNvGrpSpPr/>
          <p:nvPr/>
        </p:nvGrpSpPr>
        <p:grpSpPr>
          <a:xfrm>
            <a:off x="6293849" y="407843"/>
            <a:ext cx="2556198" cy="1144166"/>
            <a:chOff x="6293849" y="407843"/>
            <a:chExt cx="2556198" cy="1144166"/>
          </a:xfrm>
        </p:grpSpPr>
        <p:sp>
          <p:nvSpPr>
            <p:cNvPr id="6" name="Elipsa 5"/>
            <p:cNvSpPr/>
            <p:nvPr/>
          </p:nvSpPr>
          <p:spPr>
            <a:xfrm>
              <a:off x="6293849" y="407843"/>
              <a:ext cx="2556198" cy="1144166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Elipsa 4"/>
            <p:cNvSpPr/>
            <p:nvPr/>
          </p:nvSpPr>
          <p:spPr>
            <a:xfrm>
              <a:off x="6668195" y="575402"/>
              <a:ext cx="1807505" cy="8090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l-SI" sz="2000" dirty="0" smtClean="0">
                  <a:latin typeface="Century Gothic" panose="020B0502020202020204" pitchFamily="34" charset="0"/>
                </a:rPr>
                <a:t>Zapis v zvezek.</a:t>
              </a:r>
              <a:endParaRPr lang="en-US" sz="2000" kern="1200" dirty="0"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677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7030A0"/>
                </a:solidFill>
              </a:rPr>
              <a:t>LASTNA IMENA</a:t>
            </a:r>
            <a:endParaRPr lang="sl-SI" b="1" dirty="0">
              <a:solidFill>
                <a:srgbClr val="7030A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525963"/>
          </a:xfrm>
        </p:spPr>
        <p:txBody>
          <a:bodyPr/>
          <a:lstStyle/>
          <a:p>
            <a:pPr marL="0" indent="0" algn="ctr">
              <a:buNone/>
            </a:pPr>
            <a:r>
              <a:rPr lang="sl-SI" dirty="0"/>
              <a:t>d</a:t>
            </a:r>
            <a:r>
              <a:rPr lang="sl-SI" dirty="0" smtClean="0"/>
              <a:t>elimo na: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b="1" dirty="0" smtClean="0">
                <a:solidFill>
                  <a:srgbClr val="FF66CC"/>
                </a:solidFill>
              </a:rPr>
              <a:t>LASTNA IMENA BITIJ	    STVARNA LASTNA IMENA</a:t>
            </a:r>
          </a:p>
          <a:p>
            <a:pPr marL="0" indent="0">
              <a:buNone/>
            </a:pPr>
            <a:endParaRPr lang="sl-SI" b="1" dirty="0">
              <a:solidFill>
                <a:srgbClr val="FF66CC"/>
              </a:solidFill>
            </a:endParaRPr>
          </a:p>
          <a:p>
            <a:pPr marL="0" indent="0">
              <a:buNone/>
            </a:pPr>
            <a:endParaRPr lang="sl-SI" b="1" dirty="0" smtClean="0">
              <a:solidFill>
                <a:srgbClr val="FF66CC"/>
              </a:solidFill>
            </a:endParaRPr>
          </a:p>
          <a:p>
            <a:pPr marL="0" indent="0" algn="ctr">
              <a:buNone/>
            </a:pPr>
            <a:r>
              <a:rPr lang="sl-SI" b="1" dirty="0" smtClean="0">
                <a:solidFill>
                  <a:srgbClr val="FF66CC"/>
                </a:solidFill>
              </a:rPr>
              <a:t>ZEMLJEPISNA LASTNA IMENA</a:t>
            </a:r>
            <a:endParaRPr lang="sl-SI" b="1" dirty="0">
              <a:solidFill>
                <a:srgbClr val="FF66CC"/>
              </a:solidFill>
            </a:endParaRPr>
          </a:p>
        </p:txBody>
      </p:sp>
      <p:cxnSp>
        <p:nvCxnSpPr>
          <p:cNvPr id="5" name="Raven puščični povezovalnik 4"/>
          <p:cNvCxnSpPr/>
          <p:nvPr/>
        </p:nvCxnSpPr>
        <p:spPr>
          <a:xfrm flipH="1">
            <a:off x="2627784" y="2060848"/>
            <a:ext cx="936104" cy="72008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Raven puščični povezovalnik 5"/>
          <p:cNvCxnSpPr/>
          <p:nvPr/>
        </p:nvCxnSpPr>
        <p:spPr>
          <a:xfrm>
            <a:off x="4067944" y="2132856"/>
            <a:ext cx="0" cy="244827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Raven puščični povezovalnik 6"/>
          <p:cNvCxnSpPr/>
          <p:nvPr/>
        </p:nvCxnSpPr>
        <p:spPr>
          <a:xfrm>
            <a:off x="5292080" y="2060848"/>
            <a:ext cx="720080" cy="72008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Slika 12" descr="Prikaži izvorno slik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58" y="3501008"/>
            <a:ext cx="1361440" cy="1999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Slika 13" descr="Prikaži izvorno slik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495" y="3501008"/>
            <a:ext cx="1297305" cy="1722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Slika 14" descr="Prikaži izvorno slik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462" y="5299919"/>
            <a:ext cx="2011680" cy="1358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676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sl-SI" b="1" dirty="0" smtClean="0"/>
              <a:t/>
            </a:r>
            <a:br>
              <a:rPr lang="sl-SI" b="1" dirty="0" smtClean="0"/>
            </a:br>
            <a:r>
              <a:rPr lang="en-US" b="1" dirty="0" smtClean="0">
                <a:solidFill>
                  <a:srgbClr val="FF66CC"/>
                </a:solidFill>
              </a:rPr>
              <a:t>LASTNA </a:t>
            </a:r>
            <a:r>
              <a:rPr lang="en-US" b="1" dirty="0">
                <a:solidFill>
                  <a:srgbClr val="FF66CC"/>
                </a:solidFill>
              </a:rPr>
              <a:t>IMENA BITIJ</a:t>
            </a:r>
            <a:r>
              <a:rPr lang="sl-SI" dirty="0">
                <a:solidFill>
                  <a:srgbClr val="FF66CC"/>
                </a:solidFill>
              </a:rPr>
              <a:t/>
            </a:r>
            <a:br>
              <a:rPr lang="sl-SI" dirty="0">
                <a:solidFill>
                  <a:srgbClr val="FF66CC"/>
                </a:solidFill>
              </a:rPr>
            </a:br>
            <a:endParaRPr lang="sl-SI" dirty="0">
              <a:solidFill>
                <a:srgbClr val="FF66CC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/>
          </a:bodyPr>
          <a:lstStyle/>
          <a:p>
            <a:pPr fontAlgn="base">
              <a:lnSpc>
                <a:spcPct val="150000"/>
              </a:lnSpc>
              <a:spcBef>
                <a:spcPts val="0"/>
              </a:spcBef>
            </a:pPr>
            <a:r>
              <a:rPr lang="sl-SI" dirty="0" smtClean="0"/>
              <a:t>IME IN PRIIMEK: </a:t>
            </a:r>
            <a:r>
              <a:rPr lang="en-US" b="1" dirty="0" err="1"/>
              <a:t>J</a:t>
            </a:r>
            <a:r>
              <a:rPr lang="en-US" dirty="0" err="1"/>
              <a:t>aka</a:t>
            </a:r>
            <a:r>
              <a:rPr lang="en-US" dirty="0"/>
              <a:t> </a:t>
            </a:r>
            <a:r>
              <a:rPr lang="en-US" b="1" dirty="0"/>
              <a:t>N</a:t>
            </a:r>
            <a:r>
              <a:rPr lang="en-US" dirty="0"/>
              <a:t>ovak </a:t>
            </a:r>
            <a:endParaRPr lang="sl-SI" dirty="0"/>
          </a:p>
          <a:p>
            <a:pPr lvl="0" eaLnBrk="0" fontAlgn="base" hangingPunct="0">
              <a:lnSpc>
                <a:spcPct val="150000"/>
              </a:lnSpc>
              <a:spcBef>
                <a:spcPts val="0"/>
              </a:spcBef>
            </a:pPr>
            <a:r>
              <a:rPr lang="sl-SI" dirty="0" smtClean="0"/>
              <a:t>VZDEVEK: </a:t>
            </a:r>
            <a:r>
              <a:rPr lang="sl-SI" b="1" dirty="0"/>
              <a:t>J</a:t>
            </a:r>
            <a:r>
              <a:rPr lang="sl-SI" dirty="0"/>
              <a:t>akec </a:t>
            </a:r>
            <a:endParaRPr lang="sl-SI" dirty="0"/>
          </a:p>
          <a:p>
            <a:pPr lvl="0" eaLnBrk="0" fontAlgn="base" hangingPunct="0">
              <a:lnSpc>
                <a:spcPct val="150000"/>
              </a:lnSpc>
              <a:spcBef>
                <a:spcPts val="0"/>
              </a:spcBef>
            </a:pPr>
            <a:r>
              <a:rPr lang="sl-SI" dirty="0" smtClean="0"/>
              <a:t>IMENA DOMIŠLJIJSKIH BITIJ: </a:t>
            </a:r>
            <a:r>
              <a:rPr lang="sl-SI" b="1" dirty="0" err="1"/>
              <a:t>O</a:t>
            </a:r>
            <a:r>
              <a:rPr lang="sl-SI" dirty="0" err="1"/>
              <a:t>stržek</a:t>
            </a:r>
            <a:endParaRPr lang="sl-SI" dirty="0"/>
          </a:p>
          <a:p>
            <a:pPr lvl="0" eaLnBrk="0" fontAlgn="base" hangingPunct="0">
              <a:lnSpc>
                <a:spcPct val="150000"/>
              </a:lnSpc>
              <a:spcBef>
                <a:spcPts val="0"/>
              </a:spcBef>
            </a:pPr>
            <a:r>
              <a:rPr lang="sl-SI" dirty="0" smtClean="0"/>
              <a:t>IMENA ŽIVALI: </a:t>
            </a:r>
            <a:r>
              <a:rPr lang="en-US" b="1" dirty="0" err="1"/>
              <a:t>P</a:t>
            </a:r>
            <a:r>
              <a:rPr lang="en-US" dirty="0" err="1"/>
              <a:t>iki</a:t>
            </a:r>
            <a:r>
              <a:rPr lang="en-US" dirty="0"/>
              <a:t> </a:t>
            </a:r>
            <a:endParaRPr lang="sl-SI" dirty="0"/>
          </a:p>
          <a:p>
            <a:pPr lvl="0" eaLnBrk="0" fontAlgn="base" hangingPunct="0">
              <a:lnSpc>
                <a:spcPct val="150000"/>
              </a:lnSpc>
              <a:spcBef>
                <a:spcPts val="0"/>
              </a:spcBef>
            </a:pPr>
            <a:r>
              <a:rPr lang="sl-SI" dirty="0" smtClean="0"/>
              <a:t>PREBIVALCI KRAJEV:</a:t>
            </a:r>
            <a:r>
              <a:rPr lang="en-US" dirty="0" smtClean="0"/>
              <a:t> </a:t>
            </a:r>
            <a:r>
              <a:rPr lang="sl-SI" b="1" dirty="0" smtClean="0"/>
              <a:t>L</a:t>
            </a:r>
            <a:r>
              <a:rPr lang="sl-SI" dirty="0" smtClean="0"/>
              <a:t>jubljančan</a:t>
            </a:r>
          </a:p>
          <a:p>
            <a:pPr lvl="0" eaLnBrk="0" fontAlgn="base" hangingPunct="0">
              <a:lnSpc>
                <a:spcPct val="150000"/>
              </a:lnSpc>
              <a:spcBef>
                <a:spcPts val="0"/>
              </a:spcBef>
            </a:pPr>
            <a:r>
              <a:rPr lang="sl-SI" dirty="0" smtClean="0"/>
              <a:t>PREBIVALCI POKRAJIN: Primorec</a:t>
            </a:r>
            <a:endParaRPr lang="sl-SI" dirty="0"/>
          </a:p>
          <a:p>
            <a:pPr lvl="0" eaLnBrk="0" fontAlgn="base" hangingPunct="0">
              <a:lnSpc>
                <a:spcPct val="150000"/>
              </a:lnSpc>
              <a:spcBef>
                <a:spcPts val="0"/>
              </a:spcBef>
            </a:pPr>
            <a:r>
              <a:rPr lang="sl-SI" dirty="0" smtClean="0"/>
              <a:t>PREBIVALCI DRŽAV:</a:t>
            </a:r>
            <a:r>
              <a:rPr lang="en-US" dirty="0" smtClean="0"/>
              <a:t> </a:t>
            </a:r>
            <a:r>
              <a:rPr lang="en-US" b="1" dirty="0" err="1"/>
              <a:t>S</a:t>
            </a:r>
            <a:r>
              <a:rPr lang="en-US" dirty="0" err="1"/>
              <a:t>lovenec</a:t>
            </a:r>
            <a:endParaRPr lang="sl-SI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sl-SI" dirty="0"/>
          </a:p>
        </p:txBody>
      </p:sp>
      <p:pic>
        <p:nvPicPr>
          <p:cNvPr id="4" name="Slika 3" descr="https://blackcat.coop/wp-content/uploads/2018/03/Pinocchi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717032"/>
            <a:ext cx="2098576" cy="2088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063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sl-SI" b="1" dirty="0" smtClean="0">
                <a:solidFill>
                  <a:srgbClr val="FF66CC"/>
                </a:solidFill>
              </a:rPr>
              <a:t/>
            </a:r>
            <a:br>
              <a:rPr lang="sl-SI" b="1" dirty="0" smtClean="0">
                <a:solidFill>
                  <a:srgbClr val="FF66CC"/>
                </a:solidFill>
              </a:rPr>
            </a:br>
            <a:r>
              <a:rPr lang="en-US" b="1" dirty="0" smtClean="0">
                <a:solidFill>
                  <a:srgbClr val="FF66CC"/>
                </a:solidFill>
              </a:rPr>
              <a:t>STVARNA </a:t>
            </a:r>
            <a:r>
              <a:rPr lang="en-US" b="1" dirty="0">
                <a:solidFill>
                  <a:srgbClr val="FF66CC"/>
                </a:solidFill>
              </a:rPr>
              <a:t>LASTNA IMENA</a:t>
            </a:r>
            <a:r>
              <a:rPr lang="sl-SI" dirty="0">
                <a:solidFill>
                  <a:srgbClr val="FF66CC"/>
                </a:solidFill>
              </a:rPr>
              <a:t/>
            </a:r>
            <a:br>
              <a:rPr lang="sl-SI" dirty="0">
                <a:solidFill>
                  <a:srgbClr val="FF66CC"/>
                </a:solidFill>
              </a:rPr>
            </a:br>
            <a:endParaRPr lang="sl-SI" dirty="0">
              <a:solidFill>
                <a:srgbClr val="FF66CC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832648"/>
          </a:xfrm>
        </p:spPr>
        <p:txBody>
          <a:bodyPr>
            <a:normAutofit fontScale="62500" lnSpcReduction="20000"/>
          </a:bodyPr>
          <a:lstStyle/>
          <a:p>
            <a:pPr fontAlgn="base">
              <a:lnSpc>
                <a:spcPct val="170000"/>
              </a:lnSpc>
              <a:spcBef>
                <a:spcPts val="0"/>
              </a:spcBef>
            </a:pPr>
            <a:r>
              <a:rPr lang="sl-SI" dirty="0" smtClean="0"/>
              <a:t>N</a:t>
            </a:r>
            <a:r>
              <a:rPr lang="en-US" dirty="0" smtClean="0"/>
              <a:t>ASLOV KNJIGE:</a:t>
            </a:r>
            <a:r>
              <a:rPr lang="sl-SI" dirty="0" smtClean="0"/>
              <a:t> </a:t>
            </a:r>
            <a:r>
              <a:rPr lang="sl-SI" b="1" dirty="0"/>
              <a:t>G</a:t>
            </a:r>
            <a:r>
              <a:rPr lang="sl-SI" dirty="0"/>
              <a:t>rdi </a:t>
            </a:r>
            <a:r>
              <a:rPr lang="sl-SI" dirty="0" smtClean="0"/>
              <a:t>raček</a:t>
            </a:r>
          </a:p>
          <a:p>
            <a:pPr lvl="0" eaLnBrk="0" fontAlgn="base" hangingPunct="0">
              <a:lnSpc>
                <a:spcPct val="170000"/>
              </a:lnSpc>
              <a:spcBef>
                <a:spcPts val="0"/>
              </a:spcBef>
            </a:pPr>
            <a:r>
              <a:rPr lang="sl-SI" dirty="0" smtClean="0"/>
              <a:t>NASLOV FILMA/RISANKE: </a:t>
            </a:r>
            <a:r>
              <a:rPr lang="sl-SI" b="1" dirty="0" smtClean="0"/>
              <a:t>S</a:t>
            </a:r>
            <a:r>
              <a:rPr lang="sl-SI" dirty="0" smtClean="0"/>
              <a:t>mrkci</a:t>
            </a:r>
            <a:endParaRPr lang="sl-SI" dirty="0"/>
          </a:p>
          <a:p>
            <a:pPr lvl="0" eaLnBrk="0" fontAlgn="base" hangingPunct="0">
              <a:lnSpc>
                <a:spcPct val="170000"/>
              </a:lnSpc>
              <a:spcBef>
                <a:spcPts val="0"/>
              </a:spcBef>
            </a:pPr>
            <a:r>
              <a:rPr lang="sl-SI" dirty="0" smtClean="0"/>
              <a:t>NASLOV PESMI: </a:t>
            </a:r>
            <a:r>
              <a:rPr lang="sl-SI" b="1" dirty="0" smtClean="0"/>
              <a:t>K</a:t>
            </a:r>
            <a:r>
              <a:rPr lang="sl-SI" dirty="0" smtClean="0"/>
              <a:t>uža pazi</a:t>
            </a:r>
            <a:endParaRPr lang="sl-SI" dirty="0"/>
          </a:p>
          <a:p>
            <a:pPr lvl="0" eaLnBrk="0" fontAlgn="base" hangingPunct="0">
              <a:lnSpc>
                <a:spcPct val="170000"/>
              </a:lnSpc>
              <a:spcBef>
                <a:spcPts val="0"/>
              </a:spcBef>
            </a:pPr>
            <a:r>
              <a:rPr lang="sl-SI" dirty="0" smtClean="0"/>
              <a:t>IME </a:t>
            </a:r>
            <a:r>
              <a:rPr lang="en-US" dirty="0" smtClean="0"/>
              <a:t>ČASOPIS</a:t>
            </a:r>
            <a:r>
              <a:rPr lang="sl-SI" dirty="0" smtClean="0"/>
              <a:t>A</a:t>
            </a:r>
            <a:r>
              <a:rPr lang="en-US" dirty="0" smtClean="0"/>
              <a:t>, REVIJ</a:t>
            </a:r>
            <a:r>
              <a:rPr lang="sl-SI" dirty="0" smtClean="0"/>
              <a:t>E</a:t>
            </a:r>
            <a:r>
              <a:rPr lang="en-US" dirty="0" smtClean="0"/>
              <a:t>: </a:t>
            </a:r>
            <a:r>
              <a:rPr lang="sl-SI" b="1" dirty="0" smtClean="0"/>
              <a:t>D</a:t>
            </a:r>
            <a:r>
              <a:rPr lang="sl-SI" dirty="0" smtClean="0"/>
              <a:t>elo</a:t>
            </a:r>
            <a:r>
              <a:rPr lang="en-US" dirty="0" smtClean="0"/>
              <a:t>, </a:t>
            </a:r>
            <a:r>
              <a:rPr lang="sl-SI" b="1" dirty="0" smtClean="0"/>
              <a:t>C</a:t>
            </a:r>
            <a:r>
              <a:rPr lang="sl-SI" dirty="0" smtClean="0"/>
              <a:t>iciban</a:t>
            </a:r>
          </a:p>
          <a:p>
            <a:pPr lvl="0" eaLnBrk="0" fontAlgn="base" hangingPunct="0">
              <a:lnSpc>
                <a:spcPct val="170000"/>
              </a:lnSpc>
              <a:spcBef>
                <a:spcPts val="0"/>
              </a:spcBef>
            </a:pPr>
            <a:r>
              <a:rPr lang="sl-SI" dirty="0" smtClean="0"/>
              <a:t>IME PREDSTAVE: </a:t>
            </a:r>
            <a:r>
              <a:rPr lang="sl-SI" b="1" dirty="0" smtClean="0"/>
              <a:t>B</a:t>
            </a:r>
            <a:r>
              <a:rPr lang="sl-SI" dirty="0" smtClean="0"/>
              <a:t>i se gnetli na tej metli?</a:t>
            </a:r>
            <a:endParaRPr lang="sl-SI" dirty="0"/>
          </a:p>
          <a:p>
            <a:pPr lvl="0" eaLnBrk="0" fontAlgn="base" hangingPunct="0">
              <a:lnSpc>
                <a:spcPct val="170000"/>
              </a:lnSpc>
              <a:spcBef>
                <a:spcPts val="0"/>
              </a:spcBef>
            </a:pPr>
            <a:r>
              <a:rPr lang="sl-SI" dirty="0" smtClean="0"/>
              <a:t>IME O</a:t>
            </a:r>
            <a:r>
              <a:rPr lang="en-US" dirty="0" smtClean="0"/>
              <a:t>RGANIZACIJ</a:t>
            </a:r>
            <a:r>
              <a:rPr lang="sl-SI" dirty="0" smtClean="0"/>
              <a:t>E</a:t>
            </a:r>
            <a:r>
              <a:rPr lang="en-US" dirty="0" smtClean="0"/>
              <a:t>: </a:t>
            </a:r>
            <a:r>
              <a:rPr lang="en-US" b="1" dirty="0" err="1"/>
              <a:t>P</a:t>
            </a:r>
            <a:r>
              <a:rPr lang="en-US" dirty="0" err="1"/>
              <a:t>laninska</a:t>
            </a:r>
            <a:r>
              <a:rPr lang="en-US" dirty="0"/>
              <a:t> </a:t>
            </a:r>
            <a:r>
              <a:rPr lang="en-US" dirty="0" err="1"/>
              <a:t>zveza</a:t>
            </a:r>
            <a:endParaRPr lang="sl-SI" dirty="0"/>
          </a:p>
          <a:p>
            <a:pPr lvl="0" eaLnBrk="0" fontAlgn="base" hangingPunct="0">
              <a:lnSpc>
                <a:spcPct val="170000"/>
              </a:lnSpc>
              <a:spcBef>
                <a:spcPts val="0"/>
              </a:spcBef>
            </a:pPr>
            <a:r>
              <a:rPr lang="sl-SI" dirty="0" smtClean="0"/>
              <a:t>IME VOZILA: </a:t>
            </a:r>
            <a:r>
              <a:rPr lang="sl-SI" b="1" dirty="0" smtClean="0"/>
              <a:t>F</a:t>
            </a:r>
            <a:r>
              <a:rPr lang="sl-SI" dirty="0" smtClean="0"/>
              <a:t>iat, </a:t>
            </a:r>
            <a:r>
              <a:rPr lang="sl-SI" b="1" dirty="0" smtClean="0"/>
              <a:t>A</a:t>
            </a:r>
            <a:r>
              <a:rPr lang="sl-SI" dirty="0" smtClean="0"/>
              <a:t>udi</a:t>
            </a:r>
          </a:p>
          <a:p>
            <a:pPr lvl="0" eaLnBrk="0" fontAlgn="base" hangingPunct="0">
              <a:lnSpc>
                <a:spcPct val="170000"/>
              </a:lnSpc>
              <a:spcBef>
                <a:spcPts val="0"/>
              </a:spcBef>
            </a:pPr>
            <a:r>
              <a:rPr lang="sl-SI" dirty="0" smtClean="0"/>
              <a:t>IME RAZLIČNIH ZNAMK: </a:t>
            </a:r>
            <a:r>
              <a:rPr lang="sl-SI" b="1" dirty="0" err="1" smtClean="0"/>
              <a:t>N</a:t>
            </a:r>
            <a:r>
              <a:rPr lang="sl-SI" dirty="0" err="1" smtClean="0"/>
              <a:t>ivea</a:t>
            </a:r>
            <a:r>
              <a:rPr lang="en-US" dirty="0" smtClean="0"/>
              <a:t> </a:t>
            </a:r>
            <a:r>
              <a:rPr lang="sl-SI" dirty="0" smtClean="0"/>
              <a:t>   </a:t>
            </a:r>
            <a:endParaRPr lang="sl-SI" dirty="0"/>
          </a:p>
          <a:p>
            <a:pPr lvl="0" eaLnBrk="0" fontAlgn="base" hangingPunct="0">
              <a:lnSpc>
                <a:spcPct val="170000"/>
              </a:lnSpc>
              <a:spcBef>
                <a:spcPts val="0"/>
              </a:spcBef>
            </a:pPr>
            <a:r>
              <a:rPr lang="sl-SI" dirty="0" smtClean="0"/>
              <a:t>IME </a:t>
            </a:r>
            <a:r>
              <a:rPr lang="en-US" dirty="0" smtClean="0"/>
              <a:t>TRGOVINE: </a:t>
            </a:r>
            <a:r>
              <a:rPr lang="sl-SI" b="1" dirty="0" smtClean="0"/>
              <a:t>M</a:t>
            </a:r>
            <a:r>
              <a:rPr lang="sl-SI" dirty="0" smtClean="0"/>
              <a:t>ercator </a:t>
            </a:r>
            <a:endParaRPr lang="sl-SI" dirty="0"/>
          </a:p>
          <a:p>
            <a:pPr lvl="0" eaLnBrk="0" fontAlgn="base" hangingPunct="0">
              <a:lnSpc>
                <a:spcPct val="170000"/>
              </a:lnSpc>
              <a:spcBef>
                <a:spcPts val="0"/>
              </a:spcBef>
            </a:pPr>
            <a:r>
              <a:rPr lang="en-US" dirty="0" smtClean="0"/>
              <a:t>IME TOVARNE: </a:t>
            </a:r>
            <a:r>
              <a:rPr lang="sl-SI" b="1" dirty="0"/>
              <a:t>L</a:t>
            </a:r>
            <a:r>
              <a:rPr lang="sl-SI" dirty="0"/>
              <a:t>ek </a:t>
            </a:r>
            <a:endParaRPr lang="sl-SI" dirty="0"/>
          </a:p>
          <a:p>
            <a:pPr lvl="0" eaLnBrk="0" fontAlgn="base" hangingPunct="0">
              <a:lnSpc>
                <a:spcPct val="170000"/>
              </a:lnSpc>
              <a:spcBef>
                <a:spcPts val="0"/>
              </a:spcBef>
            </a:pPr>
            <a:r>
              <a:rPr lang="en-US" dirty="0" smtClean="0"/>
              <a:t>IME TV ODDAJE: </a:t>
            </a:r>
            <a:r>
              <a:rPr lang="sl-SI" b="1" dirty="0" err="1" smtClean="0"/>
              <a:t>F</a:t>
            </a:r>
            <a:r>
              <a:rPr lang="sl-SI" dirty="0" err="1" smtClean="0"/>
              <a:t>irbcologi</a:t>
            </a:r>
            <a:endParaRPr lang="sl-SI" dirty="0" smtClean="0"/>
          </a:p>
          <a:p>
            <a:pPr lvl="0" eaLnBrk="0" fontAlgn="base" hangingPunct="0">
              <a:lnSpc>
                <a:spcPct val="170000"/>
              </a:lnSpc>
              <a:spcBef>
                <a:spcPts val="0"/>
              </a:spcBef>
            </a:pPr>
            <a:r>
              <a:rPr lang="sl-SI" dirty="0" smtClean="0"/>
              <a:t>IME USTANOVE: </a:t>
            </a:r>
            <a:r>
              <a:rPr lang="sl-SI" b="1" dirty="0" smtClean="0"/>
              <a:t>N</a:t>
            </a:r>
            <a:r>
              <a:rPr lang="sl-SI" dirty="0" smtClean="0"/>
              <a:t>ebotičnik, </a:t>
            </a:r>
            <a:r>
              <a:rPr lang="sl-SI" b="1" dirty="0" smtClean="0"/>
              <a:t>Z</a:t>
            </a:r>
            <a:r>
              <a:rPr lang="sl-SI" dirty="0" smtClean="0"/>
              <a:t>majski most</a:t>
            </a:r>
            <a:endParaRPr lang="sl-SI" dirty="0"/>
          </a:p>
          <a:p>
            <a:pPr marL="0" indent="0" fontAlgn="base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8" name="Slika 7" descr="Prikaži izvorno slik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088628"/>
            <a:ext cx="1368152" cy="1728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4" name="Picture 6" descr="Prikaži izvorno slik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640" y="3162559"/>
            <a:ext cx="1440160" cy="102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Prikaži izvorno slik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195" y="4666830"/>
            <a:ext cx="1464097" cy="167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07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3844</TotalTime>
  <Words>963</Words>
  <Application>Microsoft Office PowerPoint</Application>
  <PresentationFormat>Diaprojekcija na zaslonu (4:3)</PresentationFormat>
  <Paragraphs>205</Paragraphs>
  <Slides>16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16</vt:i4>
      </vt:variant>
    </vt:vector>
  </HeadingPairs>
  <TitlesOfParts>
    <vt:vector size="22" baseType="lpstr">
      <vt:lpstr>Arial</vt:lpstr>
      <vt:lpstr>Calibri</vt:lpstr>
      <vt:lpstr>Century Gothic</vt:lpstr>
      <vt:lpstr>Times New Roman</vt:lpstr>
      <vt:lpstr>Wingdings</vt:lpstr>
      <vt:lpstr>Officeova tema</vt:lpstr>
      <vt:lpstr>VELIKA ZAČETNICA</vt:lpstr>
      <vt:lpstr>PowerPointova predstavitev</vt:lpstr>
      <vt:lpstr>PowerPointova predstavitev</vt:lpstr>
      <vt:lpstr>OBČNA IN LASTNA IMENA</vt:lpstr>
      <vt:lpstr>PowerPointova predstavitev</vt:lpstr>
      <vt:lpstr>PowerPointova predstavitev</vt:lpstr>
      <vt:lpstr>LASTNA IMENA</vt:lpstr>
      <vt:lpstr> LASTNA IMENA BITIJ </vt:lpstr>
      <vt:lpstr> STVARNA LASTNA IMENA </vt:lpstr>
      <vt:lpstr> ZEMLJEPISNA LASTNA IMENA </vt:lpstr>
      <vt:lpstr>POSEBNOSTI ZEMLJEPISNIH LASTNIH IMEN</vt:lpstr>
      <vt:lpstr>PowerPointova predstavitev</vt:lpstr>
      <vt:lpstr>VAJA DELA MOJSTRA, MOJSTER DELA VAJO </vt:lpstr>
      <vt:lpstr>                   MESTO, VAS, DRŽAVA </vt:lpstr>
      <vt:lpstr>REŠITVE</vt:lpstr>
      <vt:lpstr>VIRI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KOSOVIRJA NA LETEČI ŽLICI</dc:title>
  <dc:creator>AljaP</dc:creator>
  <cp:lastModifiedBy>osrj</cp:lastModifiedBy>
  <cp:revision>167</cp:revision>
  <dcterms:created xsi:type="dcterms:W3CDTF">2020-05-18T10:52:53Z</dcterms:created>
  <dcterms:modified xsi:type="dcterms:W3CDTF">2020-11-18T23:34:14Z</dcterms:modified>
</cp:coreProperties>
</file>