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2" r:id="rId7"/>
    <p:sldId id="263" r:id="rId8"/>
    <p:sldId id="261" r:id="rId9"/>
    <p:sldId id="264" r:id="rId10"/>
  </p:sldIdLst>
  <p:sldSz cx="12192000" cy="6858000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 showGuides="1">
      <p:cViewPr varScale="1">
        <p:scale>
          <a:sx n="88" d="100"/>
          <a:sy n="88" d="100"/>
        </p:scale>
        <p:origin x="494" y="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l-SI" smtClean="0"/>
              <a:t>Uredite slog podnaslova matrice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5B19BE-6702-486A-8DCA-FAACCA1A8BE7}" type="datetimeFigureOut">
              <a:rPr lang="sl-SI" smtClean="0"/>
              <a:t>14. 11. 2020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D149EE-EFB7-4F4E-9A5D-6349377C4B03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0478698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navpičnega besedil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5B19BE-6702-486A-8DCA-FAACCA1A8BE7}" type="datetimeFigureOut">
              <a:rPr lang="sl-SI" smtClean="0"/>
              <a:t>14. 11. 2020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D149EE-EFB7-4F4E-9A5D-6349377C4B03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5412701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navpičnega besedila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5B19BE-6702-486A-8DCA-FAACCA1A8BE7}" type="datetimeFigureOut">
              <a:rPr lang="sl-SI" smtClean="0"/>
              <a:t>14. 11. 2020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D149EE-EFB7-4F4E-9A5D-6349377C4B03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6015816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5B19BE-6702-486A-8DCA-FAACCA1A8BE7}" type="datetimeFigureOut">
              <a:rPr lang="sl-SI" smtClean="0"/>
              <a:t>14. 11. 2020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D149EE-EFB7-4F4E-9A5D-6349377C4B03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4007925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5B19BE-6702-486A-8DCA-FAACCA1A8BE7}" type="datetimeFigureOut">
              <a:rPr lang="sl-SI" smtClean="0"/>
              <a:t>14. 11. 2020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D149EE-EFB7-4F4E-9A5D-6349377C4B03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320988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5B19BE-6702-486A-8DCA-FAACCA1A8BE7}" type="datetimeFigureOut">
              <a:rPr lang="sl-SI" smtClean="0"/>
              <a:t>14. 11. 2020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D149EE-EFB7-4F4E-9A5D-6349377C4B03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6909005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značba mesta besedila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6" name="Označba mesta vsebin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7" name="Označba mesta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5B19BE-6702-486A-8DCA-FAACCA1A8BE7}" type="datetimeFigureOut">
              <a:rPr lang="sl-SI" smtClean="0"/>
              <a:t>14. 11. 2020</a:t>
            </a:fld>
            <a:endParaRPr lang="sl-SI"/>
          </a:p>
        </p:txBody>
      </p:sp>
      <p:sp>
        <p:nvSpPr>
          <p:cNvPr id="8" name="Označba mesta no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Označba mesta številke diapoz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D149EE-EFB7-4F4E-9A5D-6349377C4B03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5382272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5B19BE-6702-486A-8DCA-FAACCA1A8BE7}" type="datetimeFigureOut">
              <a:rPr lang="sl-SI" smtClean="0"/>
              <a:t>14. 11. 2020</a:t>
            </a:fld>
            <a:endParaRPr lang="sl-SI"/>
          </a:p>
        </p:txBody>
      </p:sp>
      <p:sp>
        <p:nvSpPr>
          <p:cNvPr id="4" name="Označba mesta no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Označba mesta številke diapoz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D149EE-EFB7-4F4E-9A5D-6349377C4B03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3730902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5B19BE-6702-486A-8DCA-FAACCA1A8BE7}" type="datetimeFigureOut">
              <a:rPr lang="sl-SI" smtClean="0"/>
              <a:t>14. 11. 2020</a:t>
            </a:fld>
            <a:endParaRPr lang="sl-SI"/>
          </a:p>
        </p:txBody>
      </p:sp>
      <p:sp>
        <p:nvSpPr>
          <p:cNvPr id="3" name="Označba mesta no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D149EE-EFB7-4F4E-9A5D-6349377C4B03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4818234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5B19BE-6702-486A-8DCA-FAACCA1A8BE7}" type="datetimeFigureOut">
              <a:rPr lang="sl-SI" smtClean="0"/>
              <a:t>14. 11. 2020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D149EE-EFB7-4F4E-9A5D-6349377C4B03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0120889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slik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5B19BE-6702-486A-8DCA-FAACCA1A8BE7}" type="datetimeFigureOut">
              <a:rPr lang="sl-SI" smtClean="0"/>
              <a:t>14. 11. 2020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D149EE-EFB7-4F4E-9A5D-6349377C4B03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1283545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59000"/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naslova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5B19BE-6702-486A-8DCA-FAACCA1A8BE7}" type="datetimeFigureOut">
              <a:rPr lang="sl-SI" smtClean="0"/>
              <a:t>14. 11. 2020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D149EE-EFB7-4F4E-9A5D-6349377C4B03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4472371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6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6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microsoft.com/office/2007/relationships/media" Target="../media/media7.m4a"/><Relationship Id="rId7" Type="http://schemas.openxmlformats.org/officeDocument/2006/relationships/image" Target="../media/image11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4.png"/><Relationship Id="rId4" Type="http://schemas.openxmlformats.org/officeDocument/2006/relationships/audio" Target="../media/media7.m4a"/><Relationship Id="rId9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9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Naslov 1"/>
          <p:cNvSpPr txBox="1">
            <a:spLocks/>
          </p:cNvSpPr>
          <p:nvPr/>
        </p:nvSpPr>
        <p:spPr>
          <a:xfrm rot="21149889">
            <a:off x="1685720" y="1437232"/>
            <a:ext cx="6858000" cy="121733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l-SI" sz="54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odoni MT Black" panose="02070A03080606020203" pitchFamily="18" charset="0"/>
              </a:rPr>
              <a:t>TIHOŽITJE</a:t>
            </a:r>
            <a:br>
              <a:rPr lang="sl-SI" sz="54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odoni MT Black" panose="02070A03080606020203" pitchFamily="18" charset="0"/>
              </a:rPr>
            </a:br>
            <a:r>
              <a:rPr lang="sl-SI" sz="27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odoni MT Black" panose="02070A03080606020203" pitchFamily="18" charset="0"/>
              </a:rPr>
              <a:t>Likovna umetnost</a:t>
            </a:r>
            <a:endParaRPr lang="sl-SI" sz="5400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Bodoni MT Black" panose="02070A03080606020203" pitchFamily="18" charset="0"/>
            </a:endParaRPr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9844" y="3224643"/>
            <a:ext cx="5072312" cy="2694666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32156" y="1294553"/>
            <a:ext cx="2343016" cy="2343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48587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b="1" dirty="0" smtClean="0"/>
              <a:t>Likovna področja:</a:t>
            </a:r>
            <a:endParaRPr lang="sl-SI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1812561" y="1930556"/>
            <a:ext cx="10515600" cy="4351338"/>
          </a:xfrm>
        </p:spPr>
        <p:txBody>
          <a:bodyPr/>
          <a:lstStyle/>
          <a:p>
            <a:pPr>
              <a:lnSpc>
                <a:spcPct val="170000"/>
              </a:lnSpc>
            </a:pPr>
            <a:r>
              <a:rPr lang="sl-SI" dirty="0" smtClean="0"/>
              <a:t>risanje</a:t>
            </a:r>
          </a:p>
          <a:p>
            <a:pPr>
              <a:lnSpc>
                <a:spcPct val="170000"/>
              </a:lnSpc>
            </a:pPr>
            <a:r>
              <a:rPr lang="sl-SI" dirty="0" smtClean="0"/>
              <a:t>slikanje</a:t>
            </a:r>
          </a:p>
          <a:p>
            <a:pPr>
              <a:lnSpc>
                <a:spcPct val="170000"/>
              </a:lnSpc>
            </a:pPr>
            <a:r>
              <a:rPr lang="sl-SI" dirty="0" smtClean="0"/>
              <a:t>kiparstvo</a:t>
            </a:r>
          </a:p>
          <a:p>
            <a:pPr>
              <a:lnSpc>
                <a:spcPct val="170000"/>
              </a:lnSpc>
            </a:pPr>
            <a:r>
              <a:rPr lang="sl-SI" dirty="0" smtClean="0"/>
              <a:t>arhitektura</a:t>
            </a:r>
          </a:p>
          <a:p>
            <a:pPr>
              <a:lnSpc>
                <a:spcPct val="170000"/>
              </a:lnSpc>
            </a:pPr>
            <a:r>
              <a:rPr lang="sl-SI" dirty="0" smtClean="0"/>
              <a:t>grafika</a:t>
            </a:r>
            <a:endParaRPr lang="sl-SI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3034828"/>
            <a:ext cx="3968459" cy="2586484"/>
          </a:xfrm>
          <a:prstGeom prst="rect">
            <a:avLst/>
          </a:prstGeom>
        </p:spPr>
      </p:pic>
      <p:pic>
        <p:nvPicPr>
          <p:cNvPr id="5" name="Posnet zv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37033" y="4811843"/>
            <a:ext cx="1116767" cy="1116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5965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1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Slikanje</a:t>
            </a:r>
            <a:endParaRPr lang="sl-SI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dirty="0" smtClean="0"/>
              <a:t>Tehnike (slikanje z oljnimi barvami, freske, akvarel</a:t>
            </a:r>
          </a:p>
          <a:p>
            <a:endParaRPr lang="sl-SI" dirty="0" smtClean="0"/>
          </a:p>
          <a:p>
            <a:r>
              <a:rPr lang="sl-SI" dirty="0" smtClean="0"/>
              <a:t>Umetnik, ki slika slike: slikar in slikarka</a:t>
            </a:r>
          </a:p>
          <a:p>
            <a:endParaRPr lang="sl-SI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3653853"/>
            <a:ext cx="3843512" cy="2834384"/>
          </a:xfrm>
          <a:prstGeom prst="rect">
            <a:avLst/>
          </a:prstGeom>
        </p:spPr>
      </p:pic>
      <p:pic>
        <p:nvPicPr>
          <p:cNvPr id="5" name="Posnet zv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544331" y="5026702"/>
            <a:ext cx="1305898" cy="1305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43926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2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MOTIV – kaj je upodobil umetnik</a:t>
            </a:r>
            <a:endParaRPr lang="sl-SI" dirty="0"/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096854" y="2044566"/>
            <a:ext cx="4531213" cy="3624971"/>
          </a:xfrm>
          <a:prstGeom prst="rect">
            <a:avLst/>
          </a:prstGeom>
        </p:spPr>
      </p:pic>
      <p:cxnSp>
        <p:nvCxnSpPr>
          <p:cNvPr id="6" name="Raven puščični povezovalnik 5"/>
          <p:cNvCxnSpPr/>
          <p:nvPr/>
        </p:nvCxnSpPr>
        <p:spPr>
          <a:xfrm>
            <a:off x="5975797" y="3837905"/>
            <a:ext cx="1828800" cy="1914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9" name="PoljeZBesedilom 8"/>
          <p:cNvSpPr txBox="1"/>
          <p:nvPr/>
        </p:nvSpPr>
        <p:spPr>
          <a:xfrm>
            <a:off x="7907628" y="3653239"/>
            <a:ext cx="33173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400" dirty="0" smtClean="0"/>
              <a:t>Motiv slike je konj</a:t>
            </a:r>
            <a:endParaRPr lang="sl-SI" sz="2400" dirty="0"/>
          </a:p>
        </p:txBody>
      </p:sp>
      <p:pic>
        <p:nvPicPr>
          <p:cNvPr id="11" name="Posnet zv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066985" y="4875726"/>
            <a:ext cx="944451" cy="944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23247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7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l-SI" dirty="0" smtClean="0"/>
              <a:t>TIHOŽITJE</a:t>
            </a:r>
            <a:endParaRPr lang="sl-SI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950584" y="1690688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l-SI" sz="2000" dirty="0" smtClean="0"/>
              <a:t>Umetniki radi ustvarjajo tudi motiv </a:t>
            </a:r>
            <a:r>
              <a:rPr lang="sl-SI" sz="2000" b="1" dirty="0" smtClean="0"/>
              <a:t>tihožitje</a:t>
            </a:r>
            <a:r>
              <a:rPr lang="sl-SI" sz="2000" dirty="0" smtClean="0"/>
              <a:t>.</a:t>
            </a:r>
          </a:p>
          <a:p>
            <a:pPr marL="0" indent="0">
              <a:buNone/>
            </a:pPr>
            <a:r>
              <a:rPr lang="sl-SI" sz="2000" dirty="0" smtClean="0"/>
              <a:t>Tihožitje je slika na kateri so upodobljeni </a:t>
            </a:r>
            <a:r>
              <a:rPr lang="sl-SI" sz="2000" b="1" dirty="0" smtClean="0"/>
              <a:t>negibni predmeti, sadje, zelenjava </a:t>
            </a:r>
            <a:r>
              <a:rPr lang="sl-SI" sz="2000" dirty="0" smtClean="0"/>
              <a:t>…</a:t>
            </a:r>
            <a:endParaRPr lang="sl-SI" sz="2000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94528" y="3016251"/>
            <a:ext cx="3756154" cy="2312256"/>
          </a:xfrm>
          <a:prstGeom prst="rect">
            <a:avLst/>
          </a:prstGeom>
        </p:spPr>
      </p:pic>
      <p:sp>
        <p:nvSpPr>
          <p:cNvPr id="5" name="Podnaslov 2"/>
          <p:cNvSpPr txBox="1">
            <a:spLocks/>
          </p:cNvSpPr>
          <p:nvPr/>
        </p:nvSpPr>
        <p:spPr>
          <a:xfrm>
            <a:off x="1594528" y="5442472"/>
            <a:ext cx="3582779" cy="3659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sl-SI" sz="1600" dirty="0" smtClean="0"/>
              <a:t>Ivana Kobilica: </a:t>
            </a:r>
            <a:r>
              <a:rPr lang="sl-SI" sz="1600" i="1" dirty="0" smtClean="0"/>
              <a:t>Tihožitje s </a:t>
            </a:r>
            <a:r>
              <a:rPr lang="sl-SI" sz="1600" i="1" dirty="0"/>
              <a:t>slivami </a:t>
            </a:r>
            <a:r>
              <a:rPr lang="sl-SI" sz="1600" dirty="0"/>
              <a:t>(l. 1924)</a:t>
            </a:r>
          </a:p>
        </p:txBody>
      </p:sp>
      <p:pic>
        <p:nvPicPr>
          <p:cNvPr id="6" name="Slika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80856" y="2906370"/>
            <a:ext cx="3493312" cy="2719052"/>
          </a:xfrm>
          <a:prstGeom prst="rect">
            <a:avLst/>
          </a:prstGeom>
        </p:spPr>
      </p:pic>
      <p:sp>
        <p:nvSpPr>
          <p:cNvPr id="8" name="Označba mesta vsebine 2"/>
          <p:cNvSpPr txBox="1">
            <a:spLocks/>
          </p:cNvSpPr>
          <p:nvPr/>
        </p:nvSpPr>
        <p:spPr>
          <a:xfrm>
            <a:off x="7959143" y="5779621"/>
            <a:ext cx="4026475" cy="4707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sl-SI" sz="1600" dirty="0"/>
              <a:t>Ivan Vavpotič:</a:t>
            </a:r>
            <a:r>
              <a:rPr lang="sl-SI" sz="1600" i="1" dirty="0"/>
              <a:t> Tihožitje</a:t>
            </a:r>
          </a:p>
        </p:txBody>
      </p:sp>
      <p:pic>
        <p:nvPicPr>
          <p:cNvPr id="15" name="Posnet zv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593128" y="1844887"/>
            <a:ext cx="1087826" cy="1087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44991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74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2368648" y="1446729"/>
            <a:ext cx="7454707" cy="1767874"/>
          </a:xfr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sl-SI" sz="54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Bodoni MT Black" panose="02070A03080606020203" pitchFamily="18" charset="0"/>
              </a:rPr>
              <a:t>NAVODILA ZA DELO</a:t>
            </a:r>
            <a:endParaRPr lang="sl-SI" sz="5400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Bodoni MT Black" panose="02070A03080606020203" pitchFamily="18" charset="0"/>
            </a:endParaRPr>
          </a:p>
        </p:txBody>
      </p:sp>
      <p:sp>
        <p:nvSpPr>
          <p:cNvPr id="4" name="Podnaslov 3">
            <a:extLst>
              <a:ext uri="{FF2B5EF4-FFF2-40B4-BE49-F238E27FC236}">
                <a16:creationId xmlns:a16="http://schemas.microsoft.com/office/drawing/2014/main" id="{9CB48AC7-B8E5-44E5-8EE0-BCE3A0E58A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68646" y="3468964"/>
            <a:ext cx="6858000" cy="2441972"/>
          </a:xfrm>
        </p:spPr>
        <p:txBody>
          <a:bodyPr>
            <a:normAutofit/>
          </a:bodyPr>
          <a:lstStyle/>
          <a:p>
            <a:pPr algn="l">
              <a:lnSpc>
                <a:spcPct val="150000"/>
              </a:lnSpc>
            </a:pPr>
            <a:r>
              <a:rPr lang="sl-SI" sz="2700" dirty="0"/>
              <a:t>Likovno področje: </a:t>
            </a:r>
            <a:r>
              <a:rPr lang="sl-SI" sz="2700" dirty="0" smtClean="0"/>
              <a:t>SLIKARSTVO</a:t>
            </a:r>
            <a:endParaRPr lang="sl-SI" sz="2700" dirty="0"/>
          </a:p>
          <a:p>
            <a:pPr algn="l">
              <a:lnSpc>
                <a:spcPct val="150000"/>
              </a:lnSpc>
            </a:pPr>
            <a:r>
              <a:rPr lang="sl-SI" sz="2700" dirty="0"/>
              <a:t>Likovna tehnika: </a:t>
            </a:r>
            <a:r>
              <a:rPr lang="sl-SI" sz="2700" dirty="0" smtClean="0"/>
              <a:t>SLIKANJE S KAVO</a:t>
            </a:r>
            <a:endParaRPr lang="sl-SI" sz="2700" dirty="0"/>
          </a:p>
          <a:p>
            <a:pPr algn="l">
              <a:lnSpc>
                <a:spcPct val="150000"/>
              </a:lnSpc>
            </a:pPr>
            <a:r>
              <a:rPr lang="sl-SI" sz="2700" dirty="0"/>
              <a:t>Likovni motiv: </a:t>
            </a:r>
            <a:r>
              <a:rPr lang="sl-SI" sz="2700" b="1" dirty="0" smtClean="0"/>
              <a:t>TIHOŽITJE</a:t>
            </a:r>
            <a:endParaRPr lang="sl-SI" sz="2700" b="1" dirty="0"/>
          </a:p>
          <a:p>
            <a:endParaRPr lang="sl-SI" sz="2700" dirty="0"/>
          </a:p>
        </p:txBody>
      </p:sp>
      <p:pic>
        <p:nvPicPr>
          <p:cNvPr id="5" name="Posnet zv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81127" y="4867747"/>
            <a:ext cx="1043189" cy="1043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459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2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9B23FA61-53DF-4C47-98F1-4FD7FAC967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87369" y="1429893"/>
            <a:ext cx="3211416" cy="3998214"/>
          </a:xfrm>
        </p:spPr>
        <p:txBody>
          <a:bodyPr anchor="ctr">
            <a:normAutofit lnSpcReduction="10000"/>
          </a:bodyPr>
          <a:lstStyle/>
          <a:p>
            <a:r>
              <a:rPr lang="sl-SI" sz="1800" dirty="0">
                <a:solidFill>
                  <a:srgbClr val="FFFFFF"/>
                </a:solidFill>
              </a:rPr>
              <a:t>Potrebuješ </a:t>
            </a:r>
            <a:r>
              <a:rPr lang="sl-SI" sz="1800" b="1" u="sng" dirty="0">
                <a:solidFill>
                  <a:srgbClr val="FFFFFF"/>
                </a:solidFill>
              </a:rPr>
              <a:t>naravni material</a:t>
            </a:r>
            <a:r>
              <a:rPr lang="sl-SI" sz="1800" dirty="0">
                <a:solidFill>
                  <a:srgbClr val="FFFFFF"/>
                </a:solidFill>
              </a:rPr>
              <a:t>, ki ga poiščeš v okolici doma ali na sprehodu. Iz narave vzemi le toliko, kot potrebuješ!</a:t>
            </a:r>
          </a:p>
          <a:p>
            <a:endParaRPr lang="sl-SI" sz="1800" u="sng" dirty="0">
              <a:solidFill>
                <a:srgbClr val="FFFFFF"/>
              </a:solidFill>
            </a:endParaRPr>
          </a:p>
          <a:p>
            <a:r>
              <a:rPr lang="sl-SI" sz="1800" dirty="0">
                <a:solidFill>
                  <a:srgbClr val="FFFFFF"/>
                </a:solidFill>
              </a:rPr>
              <a:t>Velikost podlage naj bo </a:t>
            </a:r>
            <a:r>
              <a:rPr lang="sl-SI" sz="1800" b="1" dirty="0">
                <a:solidFill>
                  <a:srgbClr val="FFFFFF"/>
                </a:solidFill>
              </a:rPr>
              <a:t>A3</a:t>
            </a:r>
            <a:r>
              <a:rPr lang="sl-SI" sz="1800" dirty="0">
                <a:solidFill>
                  <a:srgbClr val="FFFFFF"/>
                </a:solidFill>
              </a:rPr>
              <a:t> ali večja </a:t>
            </a:r>
            <a:r>
              <a:rPr lang="sl-SI" sz="1800" b="1" dirty="0">
                <a:solidFill>
                  <a:srgbClr val="FFFFFF"/>
                </a:solidFill>
              </a:rPr>
              <a:t>(lahko tudi zunaj na tleh). </a:t>
            </a:r>
          </a:p>
          <a:p>
            <a:pPr marL="0" indent="0">
              <a:buNone/>
            </a:pPr>
            <a:endParaRPr lang="sl-SI" sz="1800" b="1" dirty="0">
              <a:solidFill>
                <a:srgbClr val="FFFFFF"/>
              </a:solidFill>
            </a:endParaRPr>
          </a:p>
          <a:p>
            <a:r>
              <a:rPr lang="sl-SI" sz="1800" dirty="0">
                <a:solidFill>
                  <a:srgbClr val="FFFFFF"/>
                </a:solidFill>
              </a:rPr>
              <a:t>Na ravno podlago začneš polagati materiale, ki bodo izstopali iz podlage. Tako nastane relief. </a:t>
            </a:r>
          </a:p>
        </p:txBody>
      </p:sp>
      <p:pic>
        <p:nvPicPr>
          <p:cNvPr id="4" name="Posnet zv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772632" y="5276404"/>
            <a:ext cx="955344" cy="955344"/>
          </a:xfrm>
          <a:prstGeom prst="rect">
            <a:avLst/>
          </a:prstGeom>
        </p:spPr>
      </p:pic>
      <p:pic>
        <p:nvPicPr>
          <p:cNvPr id="9" name="Slika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55640" y="3944155"/>
            <a:ext cx="1639642" cy="2186189"/>
          </a:xfrm>
          <a:prstGeom prst="rect">
            <a:avLst/>
          </a:prstGeom>
        </p:spPr>
      </p:pic>
      <p:pic>
        <p:nvPicPr>
          <p:cNvPr id="10" name="Slika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32853" y="1964477"/>
            <a:ext cx="1520314" cy="2136657"/>
          </a:xfrm>
          <a:prstGeom prst="rect">
            <a:avLst/>
          </a:prstGeom>
        </p:spPr>
      </p:pic>
      <p:sp>
        <p:nvSpPr>
          <p:cNvPr id="13" name="Pravokotnik 12"/>
          <p:cNvSpPr/>
          <p:nvPr/>
        </p:nvSpPr>
        <p:spPr>
          <a:xfrm>
            <a:off x="994018" y="396731"/>
            <a:ext cx="6924318" cy="145146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4D74416C-52BC-4FE2-BB31-D1B0F67802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8432" y="513010"/>
            <a:ext cx="4945642" cy="1218908"/>
          </a:xfrm>
        </p:spPr>
        <p:txBody>
          <a:bodyPr>
            <a:normAutofit/>
          </a:bodyPr>
          <a:lstStyle/>
          <a:p>
            <a:r>
              <a:rPr lang="sl-SI" b="1" dirty="0">
                <a:ln>
                  <a:solidFill>
                    <a:schemeClr val="bg1"/>
                  </a:solidFill>
                </a:ln>
                <a:solidFill>
                  <a:srgbClr val="FFFFFF"/>
                </a:solidFill>
                <a:latin typeface="Bodoni MT Black" panose="02070A03080606020203" pitchFamily="18" charset="0"/>
              </a:rPr>
              <a:t>NAVODILA</a:t>
            </a:r>
            <a:endParaRPr lang="sl-SI" dirty="0">
              <a:ln>
                <a:solidFill>
                  <a:schemeClr val="bg1"/>
                </a:solidFill>
              </a:ln>
              <a:solidFill>
                <a:srgbClr val="FFFFFF"/>
              </a:solidFill>
              <a:latin typeface="Bodoni MT Black" panose="02070A03080606020203" pitchFamily="18" charset="0"/>
            </a:endParaRPr>
          </a:p>
        </p:txBody>
      </p:sp>
      <p:sp>
        <p:nvSpPr>
          <p:cNvPr id="15" name="PoljeZBesedilom 14"/>
          <p:cNvSpPr txBox="1"/>
          <p:nvPr/>
        </p:nvSpPr>
        <p:spPr>
          <a:xfrm>
            <a:off x="8008488" y="305873"/>
            <a:ext cx="3809624" cy="6246253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endParaRPr lang="sl-SI" dirty="0"/>
          </a:p>
        </p:txBody>
      </p:sp>
      <p:sp>
        <p:nvSpPr>
          <p:cNvPr id="11" name="Označba mesta vsebine 2">
            <a:extLst>
              <a:ext uri="{FF2B5EF4-FFF2-40B4-BE49-F238E27FC236}">
                <a16:creationId xmlns:a16="http://schemas.microsoft.com/office/drawing/2014/main" id="{9B23FA61-53DF-4C47-98F1-4FD7FAC967E8}"/>
              </a:ext>
            </a:extLst>
          </p:cNvPr>
          <p:cNvSpPr>
            <a:spLocks noGrp="1"/>
          </p:cNvSpPr>
          <p:nvPr/>
        </p:nvSpPr>
        <p:spPr>
          <a:xfrm>
            <a:off x="8207148" y="2215848"/>
            <a:ext cx="3701116" cy="325306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sl-SI" sz="1600" dirty="0">
                <a:solidFill>
                  <a:srgbClr val="FFFFFF"/>
                </a:solidFill>
              </a:rPr>
              <a:t>Ponudi se, da staršem ali enemu od njiju skuhaš kavo. Če je še nikoli nisi, prosi za pomoč</a:t>
            </a:r>
            <a:r>
              <a:rPr lang="sl-SI" sz="1600" dirty="0" smtClean="0">
                <a:solidFill>
                  <a:srgbClr val="FFFFFF"/>
                </a:solidFill>
              </a:rPr>
              <a:t>.</a:t>
            </a:r>
          </a:p>
          <a:p>
            <a:pPr marL="0" indent="0">
              <a:buNone/>
            </a:pPr>
            <a:r>
              <a:rPr lang="sl-SI" sz="1600" dirty="0" smtClean="0">
                <a:solidFill>
                  <a:srgbClr val="FFFFFF"/>
                </a:solidFill>
              </a:rPr>
              <a:t> Če doma nimaš kave, lahko uporabiš tudi </a:t>
            </a:r>
            <a:r>
              <a:rPr lang="sl-SI" sz="1600" smtClean="0">
                <a:solidFill>
                  <a:srgbClr val="FFFFFF"/>
                </a:solidFill>
              </a:rPr>
              <a:t>drugo naravno </a:t>
            </a:r>
            <a:r>
              <a:rPr lang="sl-SI" sz="1600" dirty="0" smtClean="0">
                <a:solidFill>
                  <a:srgbClr val="FFFFFF"/>
                </a:solidFill>
              </a:rPr>
              <a:t>barvilo (kurkuma, pesa …) in ga zmešaš z vodo.</a:t>
            </a:r>
          </a:p>
          <a:p>
            <a:pPr marL="0" indent="0">
              <a:buNone/>
            </a:pPr>
            <a:endParaRPr lang="sl-SI" sz="1600" dirty="0">
              <a:solidFill>
                <a:srgbClr val="FFFFFF"/>
              </a:solidFill>
            </a:endParaRPr>
          </a:p>
          <a:p>
            <a:pPr marL="0" indent="0">
              <a:buNone/>
            </a:pPr>
            <a:r>
              <a:rPr lang="sl-SI" sz="1600" dirty="0" smtClean="0">
                <a:solidFill>
                  <a:srgbClr val="FFFFFF"/>
                </a:solidFill>
              </a:rPr>
              <a:t>Poišči predmete, rože, sadje in </a:t>
            </a:r>
            <a:r>
              <a:rPr lang="sl-SI" sz="1600" dirty="0">
                <a:solidFill>
                  <a:srgbClr val="FFFFFF"/>
                </a:solidFill>
              </a:rPr>
              <a:t>podobno ter ustvari </a:t>
            </a:r>
            <a:r>
              <a:rPr lang="sl-SI" sz="1600" dirty="0" smtClean="0">
                <a:solidFill>
                  <a:srgbClr val="FFFFFF"/>
                </a:solidFill>
              </a:rPr>
              <a:t>motiv.</a:t>
            </a:r>
          </a:p>
          <a:p>
            <a:pPr marL="0" indent="0">
              <a:buNone/>
            </a:pPr>
            <a:r>
              <a:rPr lang="sl-SI" sz="1600" dirty="0" smtClean="0">
                <a:solidFill>
                  <a:srgbClr val="FFFFFF"/>
                </a:solidFill>
              </a:rPr>
              <a:t>Ne </a:t>
            </a:r>
            <a:r>
              <a:rPr lang="sl-SI" sz="1600" dirty="0">
                <a:solidFill>
                  <a:srgbClr val="FFFFFF"/>
                </a:solidFill>
              </a:rPr>
              <a:t>postavi jih v vrsto, temveč enega pred </a:t>
            </a:r>
            <a:r>
              <a:rPr lang="sl-SI" sz="1600" dirty="0" smtClean="0">
                <a:solidFill>
                  <a:srgbClr val="FFFFFF"/>
                </a:solidFill>
              </a:rPr>
              <a:t>drugim. Poskusi </a:t>
            </a:r>
            <a:r>
              <a:rPr lang="sl-SI" sz="1600" dirty="0">
                <a:solidFill>
                  <a:srgbClr val="FFFFFF"/>
                </a:solidFill>
              </a:rPr>
              <a:t>večkrat in ugotovi, kako bi bilo boljše, lepše. </a:t>
            </a:r>
          </a:p>
          <a:p>
            <a:pPr marL="0" indent="0">
              <a:buNone/>
            </a:pPr>
            <a:endParaRPr lang="sl-SI" sz="1600" dirty="0">
              <a:solidFill>
                <a:srgbClr val="FFFFFF"/>
              </a:solidFill>
            </a:endParaRPr>
          </a:p>
          <a:p>
            <a:pPr marL="0" indent="0">
              <a:buNone/>
            </a:pPr>
            <a:r>
              <a:rPr lang="sl-SI" sz="1600" dirty="0" smtClean="0">
                <a:solidFill>
                  <a:srgbClr val="FFFFFF"/>
                </a:solidFill>
              </a:rPr>
              <a:t>Nariši skico. Skico prevleci z rjavim flomastrom.</a:t>
            </a:r>
          </a:p>
          <a:p>
            <a:pPr marL="0" indent="0">
              <a:buNone/>
            </a:pPr>
            <a:endParaRPr lang="sl-SI" sz="1600" b="1" dirty="0">
              <a:solidFill>
                <a:srgbClr val="FFFFFF"/>
              </a:solidFill>
            </a:endParaRPr>
          </a:p>
          <a:p>
            <a:pPr marL="0" indent="0">
              <a:buNone/>
            </a:pPr>
            <a:r>
              <a:rPr lang="sl-SI" sz="1600" dirty="0">
                <a:solidFill>
                  <a:schemeClr val="bg1"/>
                </a:solidFill>
              </a:rPr>
              <a:t>S čopičem ali vatirano palčko prični z barvanjem svojih predmetov. Ko se prvi sloj kave posuši, še enkrat pobarvaj izbrane dele, za katere želiš, da so temnejši. Določenih – najsvetlejših delov ne barvaj, ampak jih pusti bele.</a:t>
            </a:r>
          </a:p>
          <a:p>
            <a:pPr marL="0" indent="0">
              <a:buNone/>
            </a:pPr>
            <a:endParaRPr lang="sl-SI" sz="1800" b="1" dirty="0">
              <a:solidFill>
                <a:srgbClr val="FFFFFF"/>
              </a:solidFill>
            </a:endParaRPr>
          </a:p>
          <a:p>
            <a:pPr marL="0" indent="0">
              <a:buNone/>
            </a:pPr>
            <a:endParaRPr lang="sl-SI" sz="1800" b="1" dirty="0">
              <a:solidFill>
                <a:srgbClr val="FFFFFF"/>
              </a:solidFill>
            </a:endParaRPr>
          </a:p>
        </p:txBody>
      </p:sp>
      <p:pic>
        <p:nvPicPr>
          <p:cNvPr id="16" name="Slika 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60638" y="3944155"/>
            <a:ext cx="1600256" cy="2138273"/>
          </a:xfrm>
          <a:prstGeom prst="rect">
            <a:avLst/>
          </a:prstGeom>
        </p:spPr>
      </p:pic>
      <p:pic>
        <p:nvPicPr>
          <p:cNvPr id="17" name="Slika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212674" y="1964477"/>
            <a:ext cx="1540077" cy="2180554"/>
          </a:xfrm>
          <a:prstGeom prst="rect">
            <a:avLst/>
          </a:prstGeom>
        </p:spPr>
      </p:pic>
      <p:pic>
        <p:nvPicPr>
          <p:cNvPr id="36" name="Posnet zv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974074" y="5428107"/>
            <a:ext cx="1021158" cy="1021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1928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90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0992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značba mesta vsebine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51268" y="2247363"/>
            <a:ext cx="3981104" cy="2117454"/>
          </a:xfrm>
          <a:prstGeom prst="rect">
            <a:avLst/>
          </a:prstGeom>
        </p:spPr>
      </p:pic>
      <p:sp>
        <p:nvSpPr>
          <p:cNvPr id="4" name="Naslov 1">
            <a:extLst>
              <a:ext uri="{FF2B5EF4-FFF2-40B4-BE49-F238E27FC236}">
                <a16:creationId xmlns:a16="http://schemas.microsoft.com/office/drawing/2014/main" id="{20CDD395-9AB2-4AC2-AA4F-E18069F5CDFE}"/>
              </a:ext>
            </a:extLst>
          </p:cNvPr>
          <p:cNvSpPr>
            <a:spLocks noGrp="1"/>
          </p:cNvSpPr>
          <p:nvPr>
            <p:ph type="title"/>
          </p:nvPr>
        </p:nvSpPr>
        <p:spPr/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sl-SI" dirty="0">
                <a:latin typeface="Bodoni MT Black" panose="02070A03080606020203" pitchFamily="18" charset="0"/>
              </a:rPr>
              <a:t>Nekaj </a:t>
            </a:r>
            <a:r>
              <a:rPr lang="sl-SI" dirty="0" smtClean="0">
                <a:latin typeface="Bodoni MT Black" panose="02070A03080606020203" pitchFamily="18" charset="0"/>
              </a:rPr>
              <a:t>primerov: </a:t>
            </a:r>
            <a:endParaRPr lang="sl-SI" dirty="0">
              <a:latin typeface="Bodoni MT Black" panose="02070A03080606020203" pitchFamily="18" charset="0"/>
            </a:endParaRPr>
          </a:p>
        </p:txBody>
      </p:sp>
      <p:pic>
        <p:nvPicPr>
          <p:cNvPr id="6" name="Slika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0120" y="4364817"/>
            <a:ext cx="3334801" cy="1871634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08324" y="2247363"/>
            <a:ext cx="3245476" cy="2078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6932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6" name="Naslov 1"/>
          <p:cNvSpPr txBox="1">
            <a:spLocks/>
          </p:cNvSpPr>
          <p:nvPr/>
        </p:nvSpPr>
        <p:spPr>
          <a:xfrm>
            <a:off x="2336410" y="2827553"/>
            <a:ext cx="7708510" cy="2125236"/>
          </a:xfrm>
          <a:prstGeom prst="rect">
            <a:avLst/>
          </a:prstGeom>
          <a:gradFill rotWithShape="1">
            <a:gsLst>
              <a:gs pos="0">
                <a:sysClr val="windowText" lastClr="000000">
                  <a:satMod val="103000"/>
                  <a:lumMod val="102000"/>
                  <a:tint val="94000"/>
                </a:sysClr>
              </a:gs>
              <a:gs pos="50000">
                <a:sysClr val="windowText" lastClr="000000">
                  <a:satMod val="110000"/>
                  <a:lumMod val="100000"/>
                  <a:shade val="100000"/>
                </a:sysClr>
              </a:gs>
              <a:gs pos="100000">
                <a:sysClr val="windowText" lastClr="000000">
                  <a:lumMod val="99000"/>
                  <a:satMod val="120000"/>
                  <a:shade val="78000"/>
                </a:sysClr>
              </a:gs>
            </a:gsLst>
            <a:lin ang="5400000" scaled="0"/>
          </a:gradFill>
          <a:ln w="63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vert="horz" lIns="91440" tIns="45720" rIns="91440" bIns="45720" rtlCol="0" anchor="b">
            <a:normAutofit fontScale="97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l-SI" sz="5400" b="1" i="0" u="none" strike="noStrike" kern="1200" cap="none" spc="0" normalizeH="0" baseline="0" noProof="0" dirty="0" smtClean="0">
                <a:ln>
                  <a:solidFill>
                    <a:sysClr val="window" lastClr="FFFFFF"/>
                  </a:solidFill>
                </a:ln>
                <a:solidFill>
                  <a:sysClr val="window" lastClr="FFFFFF"/>
                </a:solidFill>
                <a:effectLst/>
                <a:uLnTx/>
                <a:uFillTx/>
                <a:latin typeface="Bodoni MT Black" panose="02070A03080606020203" pitchFamily="18" charset="0"/>
                <a:ea typeface="+mn-ea"/>
                <a:cs typeface="+mn-cs"/>
              </a:rPr>
              <a:t>Želim ti veliko ustvarjalnosti pri tvojem delu!</a:t>
            </a:r>
            <a:endParaRPr kumimoji="0" lang="sl-SI" sz="5400" b="0" i="0" u="none" strike="noStrike" kern="1200" cap="none" spc="0" normalizeH="0" baseline="0" noProof="0" dirty="0">
              <a:ln>
                <a:solidFill>
                  <a:sysClr val="window" lastClr="FFFFFF"/>
                </a:solidFill>
              </a:ln>
              <a:solidFill>
                <a:sysClr val="window" lastClr="FFFFFF"/>
              </a:solidFill>
              <a:effectLst/>
              <a:uLnTx/>
              <a:uFillTx/>
              <a:latin typeface="Bodoni MT Black" panose="02070A030806060202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68959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596</TotalTime>
  <Words>292</Words>
  <Application>Microsoft Office PowerPoint</Application>
  <PresentationFormat>Širokozaslonsko</PresentationFormat>
  <Paragraphs>39</Paragraphs>
  <Slides>9</Slides>
  <Notes>0</Notes>
  <HiddenSlides>0</HiddenSlides>
  <MMClips>7</MMClips>
  <ScaleCrop>false</ScaleCrop>
  <HeadingPairs>
    <vt:vector size="6" baseType="variant">
      <vt:variant>
        <vt:lpstr>Uporabljene pisave</vt:lpstr>
      </vt:variant>
      <vt:variant>
        <vt:i4>4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9</vt:i4>
      </vt:variant>
    </vt:vector>
  </HeadingPairs>
  <TitlesOfParts>
    <vt:vector size="14" baseType="lpstr">
      <vt:lpstr>Arial</vt:lpstr>
      <vt:lpstr>Bodoni MT Black</vt:lpstr>
      <vt:lpstr>Calibri</vt:lpstr>
      <vt:lpstr>Calibri Light</vt:lpstr>
      <vt:lpstr>Officeova tema</vt:lpstr>
      <vt:lpstr>PowerPointova predstavitev</vt:lpstr>
      <vt:lpstr>Likovna področja:</vt:lpstr>
      <vt:lpstr>Slikanje</vt:lpstr>
      <vt:lpstr>MOTIV – kaj je upodobil umetnik</vt:lpstr>
      <vt:lpstr>TIHOŽITJE</vt:lpstr>
      <vt:lpstr>NAVODILA ZA DELO</vt:lpstr>
      <vt:lpstr>NAVODILA</vt:lpstr>
      <vt:lpstr>Nekaj primerov: </vt:lpstr>
      <vt:lpstr>PowerPointova predstavitev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PowerPointova predstavitev</dc:title>
  <dc:creator>Živa</dc:creator>
  <cp:lastModifiedBy>osrj</cp:lastModifiedBy>
  <cp:revision>14</cp:revision>
  <dcterms:created xsi:type="dcterms:W3CDTF">2020-11-12T12:44:43Z</dcterms:created>
  <dcterms:modified xsi:type="dcterms:W3CDTF">2020-11-14T08:12:44Z</dcterms:modified>
</cp:coreProperties>
</file>