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  <a:srgbClr val="FF66FF"/>
    <a:srgbClr val="B6286F"/>
    <a:srgbClr val="DB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094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916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74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94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466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681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569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562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917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299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106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D4CB1-0A74-43A7-8997-B65B63BAE5F3}" type="datetimeFigureOut">
              <a:rPr lang="sl-SI" smtClean="0"/>
              <a:t>27. 11. 2020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4A1BB-EF33-4361-9E48-A589286127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82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youtube.com/watch?v=Envfkjwkdwg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TfWzssSMb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1g8ChC82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44705" y="1576638"/>
            <a:ext cx="9144000" cy="2387600"/>
          </a:xfrm>
        </p:spPr>
        <p:txBody>
          <a:bodyPr>
            <a:normAutofit/>
          </a:bodyPr>
          <a:lstStyle/>
          <a:p>
            <a:r>
              <a:rPr lang="sl-SI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OPIS POKLICA</a:t>
            </a:r>
            <a:endParaRPr lang="sl-SI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63" y="4830248"/>
            <a:ext cx="4773768" cy="182745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66" y="191578"/>
            <a:ext cx="3050986" cy="20327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348" y="2499845"/>
            <a:ext cx="2783983" cy="185830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662" y="115027"/>
            <a:ext cx="3203083" cy="213538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67" y="2499845"/>
            <a:ext cx="2921895" cy="164356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651" y="4763254"/>
            <a:ext cx="2843950" cy="189445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5654" y="447295"/>
            <a:ext cx="2542102" cy="169368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11" y="4515334"/>
            <a:ext cx="3305289" cy="22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7409" y="1368425"/>
            <a:ext cx="10568726" cy="6107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</a:rPr>
              <a:t>Opis poklica </a:t>
            </a:r>
            <a:r>
              <a:rPr lang="sl-SI" sz="2400" dirty="0" smtClean="0">
                <a:latin typeface="Bookman Old Style" panose="02050604050505020204" pitchFamily="18" charset="0"/>
              </a:rPr>
              <a:t>je </a:t>
            </a: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besedilo</a:t>
            </a: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v katerem v ustreznem zaporedju izvemo: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- kaj oseba dela,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kje </a:t>
            </a: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oseba dela </a:t>
            </a: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in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kaj </a:t>
            </a: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pri svojem delu </a:t>
            </a: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uporablja.</a:t>
            </a:r>
          </a:p>
          <a:p>
            <a:pPr>
              <a:buFontTx/>
              <a:buChar char="-"/>
            </a:pPr>
            <a:endParaRPr lang="sl-SI" sz="2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Dodamo lahko še:</a:t>
            </a:r>
          </a:p>
          <a:p>
            <a:pPr marL="0" indent="0" algn="just">
              <a:buNone/>
            </a:pP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- kaj mora oseba znati, kakšno šolo mora opraviti </a:t>
            </a:r>
            <a:r>
              <a:rPr lang="sl-SI" sz="24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in še </a:t>
            </a:r>
            <a:r>
              <a:rPr lang="sl-SI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kakšno zanimivost o poklicu, ki ga opisujemo.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389" y="4848127"/>
            <a:ext cx="3168450" cy="1762451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687409" y="5515016"/>
            <a:ext cx="5041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0" i="1" dirty="0" smtClean="0">
                <a:solidFill>
                  <a:srgbClr val="C00000"/>
                </a:solidFill>
                <a:effectLst/>
                <a:latin typeface="Bookman Old Style" panose="02050604050505020204" pitchFamily="18" charset="0"/>
              </a:rPr>
              <a:t>Opis poklica pišemo v sedanjiku</a:t>
            </a:r>
            <a:r>
              <a:rPr lang="sl-SI" sz="2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sl-SI" sz="2400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9679545" y="47911"/>
            <a:ext cx="2361489" cy="1077543"/>
            <a:chOff x="6293849" y="407843"/>
            <a:chExt cx="2556198" cy="1144166"/>
          </a:xfrm>
        </p:grpSpPr>
        <p:sp>
          <p:nvSpPr>
            <p:cNvPr id="16" name="Elipsa 15"/>
            <p:cNvSpPr/>
            <p:nvPr/>
          </p:nvSpPr>
          <p:spPr>
            <a:xfrm>
              <a:off x="6293849" y="407843"/>
              <a:ext cx="2556198" cy="1144166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4BACC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4BACC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17" name="Elipsa 4"/>
            <p:cNvSpPr/>
            <p:nvPr/>
          </p:nvSpPr>
          <p:spPr>
            <a:xfrm>
              <a:off x="6668195" y="575402"/>
              <a:ext cx="1807505" cy="8090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Zapis v zvezek.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PoljeZBesedilom 17"/>
          <p:cNvSpPr txBox="1"/>
          <p:nvPr/>
        </p:nvSpPr>
        <p:spPr>
          <a:xfrm>
            <a:off x="2715518" y="325071"/>
            <a:ext cx="60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Opis poklica</a:t>
            </a:r>
          </a:p>
        </p:txBody>
      </p:sp>
    </p:spTree>
    <p:extLst>
      <p:ext uri="{BB962C8B-B14F-4D97-AF65-F5344CB8AC3E}">
        <p14:creationId xmlns:p14="http://schemas.microsoft.com/office/powerpoint/2010/main" val="28965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/>
          <p:cNvSpPr/>
          <p:nvPr/>
        </p:nvSpPr>
        <p:spPr>
          <a:xfrm>
            <a:off x="113764" y="4064083"/>
            <a:ext cx="9866290" cy="1615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113764" y="2768800"/>
            <a:ext cx="9866290" cy="13011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/>
        </p:nvSpPr>
        <p:spPr>
          <a:xfrm>
            <a:off x="113764" y="1653979"/>
            <a:ext cx="9852338" cy="1202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20426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latin typeface="Bookman Old Style" panose="02050604050505020204" pitchFamily="18" charset="0"/>
              </a:rPr>
              <a:t>Gozdar</a:t>
            </a:r>
            <a:br>
              <a:rPr lang="sl-SI" dirty="0" smtClean="0">
                <a:latin typeface="Bookman Old Style" panose="02050604050505020204" pitchFamily="18" charset="0"/>
              </a:rPr>
            </a:br>
            <a:r>
              <a:rPr lang="sl-SI" sz="2800" dirty="0" smtClean="0">
                <a:latin typeface="Bookman Old Style" panose="02050604050505020204" pitchFamily="18" charset="0"/>
              </a:rPr>
              <a:t>(opis poklica)</a:t>
            </a:r>
            <a:endParaRPr lang="sl-SI" sz="2800" dirty="0">
              <a:latin typeface="Bookman Old Style" panose="020506040505050202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7287" y="1690688"/>
            <a:ext cx="969671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2300" dirty="0">
                <a:solidFill>
                  <a:srgbClr val="000000"/>
                </a:solidFill>
                <a:latin typeface="Bookman Old Style" panose="02050604050505020204" pitchFamily="18" charset="0"/>
              </a:rPr>
              <a:t>Gozdar podira drevesa, jih klesti, žaga in pripravlja za nadaljnjo obdelavo. Sadi mlada drevesa, varuje in neguje rastlinske nasade in opravlja druga gozdno varstvena dela</a:t>
            </a:r>
            <a:r>
              <a:rPr lang="sl-SI" sz="23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300" dirty="0">
                <a:solidFill>
                  <a:srgbClr val="000000"/>
                </a:solidFill>
                <a:latin typeface="Bookman Old Style" panose="02050604050505020204" pitchFamily="18" charset="0"/>
              </a:rPr>
              <a:t>Delo gozdarja je vezano na gozd, gozd je gozdarjevo delovišče. Vsako gozdarsko delovišče ima svoje značilnosti, ki vplivajo na delovne </a:t>
            </a:r>
            <a:r>
              <a:rPr lang="sl-SI" sz="23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razmere.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300" dirty="0">
                <a:solidFill>
                  <a:srgbClr val="000000"/>
                </a:solidFill>
                <a:latin typeface="Bookman Old Style" panose="02050604050505020204" pitchFamily="18" charset="0"/>
              </a:rPr>
              <a:t>Najpomembnejše gozdarjevo orodje je gozdarska motorna žaga. Poleg nje uporablja še drugo ročno orodje: sekire, cepin, lupilnik, krivke, vzvodni obračalnik, žični nateg, kline, gojitvene ročne žage, vejnik, gojitveni motorni rezalnik, </a:t>
            </a:r>
            <a:r>
              <a:rPr lang="sl-SI" sz="23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sekaški</a:t>
            </a:r>
            <a:r>
              <a:rPr lang="sl-SI" sz="2300" dirty="0">
                <a:solidFill>
                  <a:srgbClr val="000000"/>
                </a:solidFill>
                <a:latin typeface="Bookman Old Style" panose="02050604050505020204" pitchFamily="18" charset="0"/>
              </a:rPr>
              <a:t> pas in drugo. </a:t>
            </a:r>
          </a:p>
        </p:txBody>
      </p:sp>
      <p:sp>
        <p:nvSpPr>
          <p:cNvPr id="4" name="Desni zaviti oklepaj 3"/>
          <p:cNvSpPr/>
          <p:nvPr/>
        </p:nvSpPr>
        <p:spPr>
          <a:xfrm>
            <a:off x="9871657" y="1636523"/>
            <a:ext cx="502276" cy="1237584"/>
          </a:xfrm>
          <a:prstGeom prst="rightBrace">
            <a:avLst>
              <a:gd name="adj1" fmla="val 28846"/>
              <a:gd name="adj2" fmla="val 514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Desni zaviti oklepaj 6"/>
          <p:cNvSpPr/>
          <p:nvPr/>
        </p:nvSpPr>
        <p:spPr>
          <a:xfrm>
            <a:off x="9898487" y="2874107"/>
            <a:ext cx="502276" cy="1189976"/>
          </a:xfrm>
          <a:prstGeom prst="rightBrace">
            <a:avLst>
              <a:gd name="adj1" fmla="val 3141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esni zaviti oklepaj 7"/>
          <p:cNvSpPr/>
          <p:nvPr/>
        </p:nvSpPr>
        <p:spPr>
          <a:xfrm>
            <a:off x="9946247" y="4081539"/>
            <a:ext cx="502276" cy="1598043"/>
          </a:xfrm>
          <a:prstGeom prst="rightBrace">
            <a:avLst>
              <a:gd name="adj1" fmla="val 493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/>
          <p:cNvSpPr txBox="1"/>
          <p:nvPr/>
        </p:nvSpPr>
        <p:spPr>
          <a:xfrm>
            <a:off x="10400763" y="2059260"/>
            <a:ext cx="1622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Kaj dela?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0569262" y="3245957"/>
            <a:ext cx="1622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Kje </a:t>
            </a:r>
            <a:r>
              <a:rPr lang="sl-SI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dela?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10542431" y="4344906"/>
            <a:ext cx="1622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Katere pripomočke uporablja?</a:t>
            </a:r>
            <a:endParaRPr lang="sl-SI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838200" y="5900083"/>
            <a:ext cx="85891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 delovnem zvezku reši naloge na straneh:</a:t>
            </a:r>
          </a:p>
          <a:p>
            <a:pPr algn="ctr"/>
            <a:r>
              <a:rPr lang="sl-SI" sz="2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62, 63, 64 in 65.</a:t>
            </a:r>
          </a:p>
        </p:txBody>
      </p:sp>
    </p:spTree>
    <p:extLst>
      <p:ext uri="{BB962C8B-B14F-4D97-AF65-F5344CB8AC3E}">
        <p14:creationId xmlns:p14="http://schemas.microsoft.com/office/powerpoint/2010/main" val="41020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992451" y="347731"/>
            <a:ext cx="767580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3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Kako poiskati opis poklica?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1373" t="14255" r="34613" b="36520"/>
          <a:stretch/>
        </p:blipFill>
        <p:spPr>
          <a:xfrm>
            <a:off x="314302" y="991673"/>
            <a:ext cx="5957710" cy="2575775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3293157" y="897038"/>
            <a:ext cx="3249311" cy="1485553"/>
          </a:xfrm>
          <a:prstGeom prst="cloudCallout">
            <a:avLst>
              <a:gd name="adj1" fmla="val -62826"/>
              <a:gd name="adj2" fmla="val 5296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3696238" y="1101205"/>
            <a:ext cx="257577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V GOOGLE VPIŠEMO OPIS POKLICEV IN KLIKNEMO PRVO </a:t>
            </a:r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POVEZAVO.</a:t>
            </a:r>
            <a:endParaRPr lang="sl-SI" sz="16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/>
          <a:srcRect l="13732" t="27595" r="19824" b="14724"/>
          <a:stretch/>
        </p:blipFill>
        <p:spPr>
          <a:xfrm>
            <a:off x="6272012" y="2477226"/>
            <a:ext cx="5791824" cy="2826852"/>
          </a:xfrm>
          <a:prstGeom prst="rect">
            <a:avLst/>
          </a:prstGeom>
        </p:spPr>
      </p:pic>
      <p:sp>
        <p:nvSpPr>
          <p:cNvPr id="12" name="Oblak 11"/>
          <p:cNvSpPr/>
          <p:nvPr/>
        </p:nvSpPr>
        <p:spPr>
          <a:xfrm>
            <a:off x="8229601" y="489397"/>
            <a:ext cx="3552422" cy="1893193"/>
          </a:xfrm>
          <a:prstGeom prst="cloudCallout">
            <a:avLst>
              <a:gd name="adj1" fmla="val -9318"/>
              <a:gd name="adj2" fmla="val 13705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8692167" y="758884"/>
            <a:ext cx="2627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TU NAJDEMO VSE POKLICE, KI NAS ZANIMAJO IN KRATKE OPISE OD A OD Ž. TUDI MOJEGA!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/>
          <a:srcRect l="13203" t="21795" r="38733" b="22215"/>
          <a:stretch/>
        </p:blipFill>
        <p:spPr>
          <a:xfrm>
            <a:off x="1931833" y="3977423"/>
            <a:ext cx="4340179" cy="2842580"/>
          </a:xfrm>
          <a:prstGeom prst="rect">
            <a:avLst/>
          </a:prstGeom>
        </p:spPr>
      </p:pic>
      <p:cxnSp>
        <p:nvCxnSpPr>
          <p:cNvPr id="16" name="Raven puščični povezovalnik 15"/>
          <p:cNvCxnSpPr/>
          <p:nvPr/>
        </p:nvCxnSpPr>
        <p:spPr>
          <a:xfrm flipH="1">
            <a:off x="6272012" y="5112913"/>
            <a:ext cx="3348506" cy="50227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5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057607" y="1968618"/>
            <a:ext cx="8292921" cy="2408402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0" y="197200"/>
            <a:ext cx="2774684" cy="184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653" y="247417"/>
            <a:ext cx="3059912" cy="172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212" y="4654950"/>
            <a:ext cx="2831948" cy="188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357" y="4242990"/>
            <a:ext cx="3465821" cy="193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68" y="4242990"/>
            <a:ext cx="3184228" cy="212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lak 10"/>
          <p:cNvSpPr/>
          <p:nvPr/>
        </p:nvSpPr>
        <p:spPr>
          <a:xfrm>
            <a:off x="1912155" y="2023857"/>
            <a:ext cx="7894061" cy="231391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2092115" y="2580099"/>
            <a:ext cx="7534140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Kateri pa je tvoj najljubši poklic?</a:t>
            </a:r>
          </a:p>
          <a:p>
            <a:pPr algn="ctr">
              <a:spcBef>
                <a:spcPts val="1000"/>
              </a:spcBef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Pobrskaj med opisi poklicev, morda se med njimi skriva tudi tvoj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4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56823"/>
            <a:ext cx="10515600" cy="5520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400" dirty="0" smtClean="0">
                <a:latin typeface="Bookman Old Style" panose="02050604050505020204" pitchFamily="18" charset="0"/>
              </a:rPr>
              <a:t>Oglej si videoposnetke, ki opisujejo poklice.</a:t>
            </a:r>
          </a:p>
          <a:p>
            <a:pPr marL="0" indent="0" algn="ctr">
              <a:buNone/>
            </a:pPr>
            <a:endParaRPr lang="sl-SI" sz="2400" dirty="0">
              <a:latin typeface="Bookman Old Style" panose="02050604050505020204" pitchFamily="18" charset="0"/>
              <a:hlinkClick r:id="rId2"/>
            </a:endParaRPr>
          </a:p>
          <a:p>
            <a:pPr marL="0" indent="0" algn="ctr">
              <a:buNone/>
            </a:pPr>
            <a:endParaRPr lang="sl-SI" sz="1800" dirty="0" smtClean="0">
              <a:latin typeface="Bookman Old Style" panose="02050604050505020204" pitchFamily="18" charset="0"/>
              <a:hlinkClick r:id="rId2"/>
            </a:endParaRPr>
          </a:p>
          <a:p>
            <a:pPr marL="0" indent="0" algn="ctr">
              <a:buNone/>
            </a:pPr>
            <a:endParaRPr lang="sl-SI" sz="1800" dirty="0">
              <a:latin typeface="Bookman Old Style" panose="02050604050505020204" pitchFamily="18" charset="0"/>
              <a:hlinkClick r:id="rId2"/>
            </a:endParaRPr>
          </a:p>
          <a:p>
            <a:pPr marL="0" indent="0" algn="ctr">
              <a:buNone/>
            </a:pPr>
            <a:endParaRPr lang="sl-SI" sz="1800" dirty="0" smtClean="0">
              <a:latin typeface="Bookman Old Style" panose="02050604050505020204" pitchFamily="18" charset="0"/>
              <a:hlinkClick r:id="rId2"/>
            </a:endParaRPr>
          </a:p>
          <a:p>
            <a:pPr marL="0" indent="0" algn="ctr">
              <a:buNone/>
            </a:pPr>
            <a:r>
              <a:rPr lang="sl-SI" sz="1800" dirty="0" smtClean="0">
                <a:latin typeface="Bookman Old Style" panose="02050604050505020204" pitchFamily="18" charset="0"/>
                <a:hlinkClick r:id="rId2"/>
              </a:rPr>
              <a:t>https://www.youtube.com/watch?v=TfWzssSMbuE</a:t>
            </a:r>
            <a:endParaRPr lang="sl-SI" sz="18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sl-SI" sz="18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sl-SI" sz="18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sl-SI" sz="18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sl-SI" sz="1800" dirty="0" smtClean="0">
                <a:latin typeface="Bookman Old Style" panose="02050604050505020204" pitchFamily="18" charset="0"/>
                <a:hlinkClick r:id="rId3"/>
              </a:rPr>
              <a:t>https://www.youtube.com/watch?v=Envfkjwkdwg</a:t>
            </a:r>
            <a:endParaRPr lang="sl-SI" sz="18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sl-SI" sz="1800" dirty="0">
              <a:latin typeface="Bookman Old Style" panose="02050604050505020204" pitchFamily="18" charset="0"/>
            </a:endParaRPr>
          </a:p>
        </p:txBody>
      </p:sp>
      <p:sp>
        <p:nvSpPr>
          <p:cNvPr id="4" name="Smeško 3"/>
          <p:cNvSpPr/>
          <p:nvPr/>
        </p:nvSpPr>
        <p:spPr>
          <a:xfrm>
            <a:off x="5857740" y="1439258"/>
            <a:ext cx="476519" cy="476518"/>
          </a:xfrm>
          <a:prstGeom prst="smileyFac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3175715" y="3416893"/>
            <a:ext cx="829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Bookman Old Style" panose="02050604050505020204" pitchFamily="18" charset="0"/>
                <a:hlinkClick r:id="rId4"/>
              </a:rPr>
              <a:t>https://www.youtube.com/watch?v=i1g8ChC82us</a:t>
            </a:r>
            <a:endParaRPr lang="sl-SI" dirty="0">
              <a:latin typeface="Bookman Old Style" panose="020506040505050202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301" y="4649273"/>
            <a:ext cx="3061415" cy="20409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38" y="4707104"/>
            <a:ext cx="2886477" cy="192528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5393" y="1104561"/>
            <a:ext cx="2490551" cy="207545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708" y="284937"/>
            <a:ext cx="2458872" cy="16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266</Words>
  <Application>Microsoft Office PowerPoint</Application>
  <PresentationFormat>Širokozaslonsko</PresentationFormat>
  <Paragraphs>39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Century Gothic</vt:lpstr>
      <vt:lpstr>Officeova tema</vt:lpstr>
      <vt:lpstr>OPIS POKLICA</vt:lpstr>
      <vt:lpstr>PowerPointova predstavitev</vt:lpstr>
      <vt:lpstr>Gozdar (opis poklica)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OPIS POKLICA</dc:title>
  <dc:creator>Živa</dc:creator>
  <cp:lastModifiedBy>osrj</cp:lastModifiedBy>
  <cp:revision>12</cp:revision>
  <dcterms:created xsi:type="dcterms:W3CDTF">2020-11-25T16:59:30Z</dcterms:created>
  <dcterms:modified xsi:type="dcterms:W3CDTF">2020-11-26T23:37:20Z</dcterms:modified>
</cp:coreProperties>
</file>