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315194"/>
          </a:xfrm>
        </p:spPr>
        <p:txBody>
          <a:bodyPr/>
          <a:lstStyle/>
          <a:p>
            <a:r>
              <a:rPr lang="sl-SI" b="1" dirty="0" smtClean="0">
                <a:solidFill>
                  <a:srgbClr val="002060"/>
                </a:solidFill>
              </a:rPr>
              <a:t>O NASILJU NE SMEMO MOLČATI</a:t>
            </a:r>
            <a:endParaRPr lang="sl-SI" b="1" dirty="0">
              <a:solidFill>
                <a:srgbClr val="00206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51012" y="2615980"/>
            <a:ext cx="8689976" cy="3824577"/>
          </a:xfrm>
        </p:spPr>
        <p:txBody>
          <a:bodyPr/>
          <a:lstStyle/>
          <a:p>
            <a:r>
              <a:rPr lang="sl-SI" dirty="0" smtClean="0"/>
              <a:t>UČBENIK STR. 30, 31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5" name="Slika 4" descr="Prikaži izvorno slik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56" y="3931174"/>
            <a:ext cx="5518204" cy="198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5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402080" y="2403566"/>
            <a:ext cx="4894217" cy="43542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593043" y="896984"/>
            <a:ext cx="10363826" cy="57737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dirty="0"/>
              <a:t>v</a:t>
            </a:r>
            <a:r>
              <a:rPr lang="sl-SI" dirty="0" smtClean="0"/>
              <a:t> </a:t>
            </a:r>
            <a:r>
              <a:rPr lang="sl-SI" dirty="0"/>
              <a:t>zvezek napiši </a:t>
            </a:r>
            <a:r>
              <a:rPr lang="sl-SI" dirty="0" smtClean="0"/>
              <a:t>naslov: </a:t>
            </a:r>
            <a:r>
              <a:rPr lang="sl-SI" b="1" dirty="0">
                <a:solidFill>
                  <a:srgbClr val="FF0000"/>
                </a:solidFill>
              </a:rPr>
              <a:t>O NASILJU NE SMEMO MOLČATI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Odgovori na spodnja vprašanja. Vprašanj ne prepisuj. Odgovarjaj v celih povedih.</a:t>
            </a:r>
          </a:p>
          <a:p>
            <a:pPr marL="0" indent="0">
              <a:buNone/>
            </a:pPr>
            <a:endParaRPr lang="sl-SI" dirty="0"/>
          </a:p>
          <a:p>
            <a:pPr lvl="0"/>
            <a:r>
              <a:rPr lang="sl-SI" dirty="0"/>
              <a:t>Kdaj nastanejo SPORI?</a:t>
            </a:r>
          </a:p>
          <a:p>
            <a:pPr lvl="0"/>
            <a:r>
              <a:rPr lang="sl-SI" dirty="0"/>
              <a:t>Kako lahko spore uspešno rešimo?</a:t>
            </a:r>
          </a:p>
          <a:p>
            <a:pPr lvl="0"/>
            <a:r>
              <a:rPr lang="sl-SI" dirty="0"/>
              <a:t>Kaj je NASILJE?</a:t>
            </a:r>
          </a:p>
          <a:p>
            <a:pPr lvl="0"/>
            <a:r>
              <a:rPr lang="sl-SI" dirty="0"/>
              <a:t>Kakšne oblike nasilja poznamo?</a:t>
            </a:r>
          </a:p>
          <a:p>
            <a:pPr lvl="0"/>
            <a:r>
              <a:rPr lang="sl-SI" dirty="0"/>
              <a:t>Kaj je telesno nasilje? </a:t>
            </a:r>
          </a:p>
          <a:p>
            <a:pPr lvl="0"/>
            <a:r>
              <a:rPr lang="sl-SI" dirty="0"/>
              <a:t>Naštej vsaj 3 primere telesnega nasilja.</a:t>
            </a:r>
          </a:p>
          <a:p>
            <a:pPr lvl="0"/>
            <a:r>
              <a:rPr lang="sl-SI" dirty="0"/>
              <a:t>Kaj je psihično nasilje?</a:t>
            </a:r>
          </a:p>
          <a:p>
            <a:pPr lvl="0"/>
            <a:r>
              <a:rPr lang="sl-SI" dirty="0"/>
              <a:t>Naštej vsaj 3 primere psihičnega nasilja.</a:t>
            </a:r>
          </a:p>
          <a:p>
            <a:pPr lvl="0"/>
            <a:r>
              <a:rPr lang="sl-SI" dirty="0"/>
              <a:t>Zakaj z nasiljem ne rešujemo sporov?</a:t>
            </a:r>
          </a:p>
          <a:p>
            <a:pPr lvl="0"/>
            <a:r>
              <a:rPr lang="sl-SI" dirty="0"/>
              <a:t>Kako rešujemo spore in kaj to pomeni?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grpSp>
        <p:nvGrpSpPr>
          <p:cNvPr id="5" name="Skupina 4"/>
          <p:cNvGrpSpPr/>
          <p:nvPr/>
        </p:nvGrpSpPr>
        <p:grpSpPr>
          <a:xfrm>
            <a:off x="7848484" y="3145132"/>
            <a:ext cx="2556198" cy="1144166"/>
            <a:chOff x="6293849" y="407843"/>
            <a:chExt cx="2556198" cy="1144166"/>
          </a:xfrm>
        </p:grpSpPr>
        <p:sp>
          <p:nvSpPr>
            <p:cNvPr id="6" name="Elipsa 5"/>
            <p:cNvSpPr/>
            <p:nvPr/>
          </p:nvSpPr>
          <p:spPr>
            <a:xfrm>
              <a:off x="6293849" y="407843"/>
              <a:ext cx="2556198" cy="1144166"/>
            </a:xfrm>
            <a:prstGeom prst="ellipse">
              <a:avLst/>
            </a:prstGeom>
            <a:solidFill>
              <a:srgbClr val="00B0F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a 4"/>
            <p:cNvSpPr/>
            <p:nvPr/>
          </p:nvSpPr>
          <p:spPr>
            <a:xfrm>
              <a:off x="6668195" y="575402"/>
              <a:ext cx="1807505" cy="809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l-SI" sz="2000" dirty="0" smtClean="0">
                  <a:latin typeface="Century Gothic" panose="020B0502020202020204" pitchFamily="34" charset="0"/>
                </a:rPr>
                <a:t>Zapis v zvezek.</a:t>
              </a:r>
              <a:endParaRPr lang="en-US" sz="2000" kern="12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0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 razmislek …</a:t>
            </a:r>
            <a:endParaRPr lang="sl-SI" dirty="0"/>
          </a:p>
        </p:txBody>
      </p:sp>
      <p:pic>
        <p:nvPicPr>
          <p:cNvPr id="4" name="Picture 2" descr="Opis slike ni na voljo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28" y="2214694"/>
            <a:ext cx="3733943" cy="38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4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7455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Čisto za konec …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13"/>
          </p:nvPr>
        </p:nvSpPr>
        <p:spPr>
          <a:xfrm>
            <a:off x="635411" y="1766200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000" b="1" dirty="0" smtClean="0">
                <a:solidFill>
                  <a:srgbClr val="FF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VSEM VELIK OBJEM</a:t>
            </a:r>
            <a:endParaRPr lang="sl-SI" sz="3000" b="1" dirty="0">
              <a:solidFill>
                <a:srgbClr val="FF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 descr="https://www.lovethispic.com/uploaded_images/17423-A-Big-Hug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6"/>
          <a:stretch/>
        </p:blipFill>
        <p:spPr bwMode="auto">
          <a:xfrm>
            <a:off x="3882161" y="2542268"/>
            <a:ext cx="3870325" cy="38112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2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679268" y="104503"/>
            <a:ext cx="10136776" cy="6130836"/>
            <a:chOff x="0" y="1052736"/>
            <a:chExt cx="9494750" cy="5213778"/>
          </a:xfrm>
        </p:grpSpPr>
        <p:pic>
          <p:nvPicPr>
            <p:cNvPr id="13" name="Picture 5" descr="Svet24.si - Epidemija nasilja med majhnimi otrok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938" y="3933825"/>
              <a:ext cx="2667000" cy="223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0" y="1052736"/>
              <a:ext cx="9494750" cy="5213778"/>
              <a:chOff x="0" y="1052736"/>
              <a:chExt cx="9494750" cy="5213778"/>
            </a:xfrm>
          </p:grpSpPr>
          <p:sp>
            <p:nvSpPr>
              <p:cNvPr id="15" name="AutoShape 8"/>
              <p:cNvSpPr>
                <a:spLocks noChangeArrowheads="1"/>
              </p:cNvSpPr>
              <p:nvPr/>
            </p:nvSpPr>
            <p:spPr bwMode="auto">
              <a:xfrm>
                <a:off x="5856727" y="1990862"/>
                <a:ext cx="3638023" cy="1652040"/>
              </a:xfrm>
              <a:prstGeom prst="wedgeRoundRectCallout">
                <a:avLst>
                  <a:gd name="adj1" fmla="val 1827"/>
                  <a:gd name="adj2" fmla="val 75600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l-SI" altLang="sl-SI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Na šolskem igrišču so lahko le moji prijatelji in jaz. Ti nimaš vstopa na igrišče!</a:t>
                </a:r>
              </a:p>
            </p:txBody>
          </p:sp>
          <p:sp>
            <p:nvSpPr>
              <p:cNvPr id="16" name="AutoShape 9"/>
              <p:cNvSpPr>
                <a:spLocks noChangeArrowheads="1"/>
              </p:cNvSpPr>
              <p:nvPr/>
            </p:nvSpPr>
            <p:spPr bwMode="auto">
              <a:xfrm>
                <a:off x="1908175" y="5322889"/>
                <a:ext cx="3527425" cy="943625"/>
              </a:xfrm>
              <a:prstGeom prst="wedgeRoundRectCallout">
                <a:avLst>
                  <a:gd name="adj1" fmla="val 51889"/>
                  <a:gd name="adj2" fmla="val -85616"/>
                  <a:gd name="adj3" fmla="val 1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anose="05000000000000000000" pitchFamily="2" charset="2"/>
                  <a:buChar char="u"/>
                  <a:defRPr sz="32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8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Wingdings" panose="05000000000000000000" pitchFamily="2" charset="2"/>
                  <a:buChar char="–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u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sl-SI" altLang="sl-SI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Včeraj si mi rekel, da se bom lahko igral z vami!</a:t>
                </a:r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0" y="1052736"/>
                <a:ext cx="4644008" cy="3528293"/>
              </a:xfrm>
              <a:prstGeom prst="cloudCallout">
                <a:avLst>
                  <a:gd name="adj1" fmla="val 82680"/>
                  <a:gd name="adj2" fmla="val 51134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r>
                  <a:rPr lang="sl-SI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Si se kdaj srečal s takšnim prizorom?</a:t>
                </a:r>
                <a:endParaRPr lang="sl-SI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  <a:p>
                <a:pPr algn="ctr">
                  <a:defRPr/>
                </a:pPr>
                <a:endParaRPr lang="sl-SI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sl-SI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Kaj si/bi </a:t>
                </a:r>
                <a:r>
                  <a:rPr lang="sl-SI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storil?</a:t>
                </a:r>
              </a:p>
              <a:p>
                <a:pPr algn="ctr">
                  <a:defRPr/>
                </a:pPr>
                <a:endParaRPr lang="sl-SI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sl-SI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Ali se je kdo tako obnašal tudi do tebe?</a:t>
                </a:r>
              </a:p>
              <a:p>
                <a:pPr algn="ctr">
                  <a:defRPr/>
                </a:pPr>
                <a:endParaRPr lang="sl-SI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cs typeface="Arial" charset="0"/>
                </a:endParaRPr>
              </a:p>
              <a:p>
                <a:pPr algn="ctr">
                  <a:defRPr/>
                </a:pPr>
                <a:r>
                  <a:rPr lang="sl-SI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Kako bi </a:t>
                </a:r>
                <a:r>
                  <a:rPr lang="sl-SI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pomagal </a:t>
                </a:r>
                <a:r>
                  <a:rPr lang="sl-SI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Arial" charset="0"/>
                    <a:cs typeface="Arial" charset="0"/>
                  </a:rPr>
                  <a:t>fantoma?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67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583474"/>
            <a:ext cx="10363826" cy="6035040"/>
          </a:xfrm>
        </p:spPr>
        <p:txBody>
          <a:bodyPr/>
          <a:lstStyle/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smtClean="0"/>
              <a:t>NAVODILA </a:t>
            </a:r>
            <a:r>
              <a:rPr lang="sl-SI" b="1" dirty="0" smtClean="0"/>
              <a:t>ZA DELO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1. PREBERI BESEDILO V UČBENIKU NA STRANI 30, 31.</a:t>
            </a:r>
          </a:p>
          <a:p>
            <a:pPr marL="457200" indent="-457200">
              <a:buAutoNum type="arabicPeriod"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2. PREBERI GRADIVO (POWERPOINT).</a:t>
            </a:r>
          </a:p>
          <a:p>
            <a:pPr marL="457200" indent="-457200">
              <a:buAutoNum type="arabicPeriod"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3. REŠI </a:t>
            </a:r>
            <a:r>
              <a:rPr lang="sl-SI" dirty="0" err="1" smtClean="0"/>
              <a:t>NALOGo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4. PRIPRAVI SE NA POGOVOR NA SKUPNEM SREČANJU.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</a:t>
            </a:r>
          </a:p>
        </p:txBody>
      </p:sp>
      <p:pic>
        <p:nvPicPr>
          <p:cNvPr id="4" name="Slika 3" descr="Prikaži izvorno slik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61" y="2428059"/>
            <a:ext cx="3654425" cy="1653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9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149" y="522723"/>
            <a:ext cx="10364451" cy="722603"/>
          </a:xfrm>
        </p:spPr>
        <p:txBody>
          <a:bodyPr>
            <a:normAutofit/>
          </a:bodyPr>
          <a:lstStyle/>
          <a:p>
            <a:r>
              <a:rPr lang="sl-SI" b="1" dirty="0" smtClean="0">
                <a:solidFill>
                  <a:srgbClr val="7030A0"/>
                </a:solidFill>
              </a:rPr>
              <a:t>SPORI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764175" y="1561009"/>
            <a:ext cx="4417425" cy="209441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dirty="0"/>
              <a:t>NASTANEJO Zaradi </a:t>
            </a:r>
            <a:r>
              <a:rPr lang="sl-SI" b="1" dirty="0"/>
              <a:t>nerazumevanja Med Ljudmi.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dirty="0"/>
              <a:t>IZOGNEMO SE JIM LAHKO TAKO, DA SE NE ODZIVAMO NA IZZIVANJE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" name="Slika 3" descr="Prikaži izvorno slik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7" b="16078"/>
          <a:stretch/>
        </p:blipFill>
        <p:spPr bwMode="auto">
          <a:xfrm>
            <a:off x="818604" y="3971106"/>
            <a:ext cx="5016138" cy="2508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značba mesta vsebine 2"/>
          <p:cNvSpPr txBox="1">
            <a:spLocks/>
          </p:cNvSpPr>
          <p:nvPr/>
        </p:nvSpPr>
        <p:spPr>
          <a:xfrm>
            <a:off x="6557556" y="1463040"/>
            <a:ext cx="4720044" cy="5024844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smtClean="0"/>
              <a:t>USPEŠNO JIH LAHKO REŠIMO ČE:</a:t>
            </a:r>
          </a:p>
          <a:p>
            <a:r>
              <a:rPr lang="sl-SI" b="1" dirty="0" smtClean="0"/>
              <a:t>PREMISLIMO, PREDNO KAJ REČEMO,</a:t>
            </a:r>
          </a:p>
          <a:p>
            <a:r>
              <a:rPr lang="sl-SI" b="1" dirty="0" smtClean="0"/>
              <a:t>SE IZOGNEMO ŽALJIVKAM, </a:t>
            </a:r>
          </a:p>
          <a:p>
            <a:r>
              <a:rPr lang="sl-SI" b="1" dirty="0" smtClean="0"/>
              <a:t>POSKUSIMO OSTATI MIRNI,</a:t>
            </a:r>
          </a:p>
          <a:p>
            <a:r>
              <a:rPr lang="sl-SI" b="1" dirty="0" smtClean="0"/>
              <a:t>NE OBTUŽUJEMO DRUGE,</a:t>
            </a:r>
          </a:p>
          <a:p>
            <a:r>
              <a:rPr lang="sl-SI" b="1" dirty="0" smtClean="0"/>
              <a:t>POVEMO, KAKO SE POČUTIMO,</a:t>
            </a:r>
          </a:p>
          <a:p>
            <a:r>
              <a:rPr lang="sl-SI" b="1" dirty="0" smtClean="0"/>
              <a:t>SKUŠAMO RAZUMETI DRUGEGA,</a:t>
            </a:r>
          </a:p>
          <a:p>
            <a:r>
              <a:rPr lang="sl-SI" b="1" dirty="0" smtClean="0"/>
              <a:t>POSLUŠAMO MNENJA DRUGIH,</a:t>
            </a:r>
          </a:p>
          <a:p>
            <a:r>
              <a:rPr lang="sl-SI" b="1" dirty="0" smtClean="0"/>
              <a:t>IŠČEMO REŠITVE, KI BODO SPREJEMLJIVE ZA VSE,</a:t>
            </a:r>
          </a:p>
          <a:p>
            <a:r>
              <a:rPr lang="sl-SI" b="1" dirty="0" smtClean="0"/>
              <a:t>PRIZNAMO NAPAKO.</a:t>
            </a:r>
          </a:p>
        </p:txBody>
      </p:sp>
    </p:spTree>
    <p:extLst>
      <p:ext uri="{BB962C8B-B14F-4D97-AF65-F5344CB8AC3E}">
        <p14:creationId xmlns:p14="http://schemas.microsoft.com/office/powerpoint/2010/main" val="13835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Upravni spor – postopkovni vidik – Zavod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93" y="3589858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470263"/>
            <a:ext cx="10364451" cy="705395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7030A0"/>
                </a:solidFill>
              </a:rPr>
              <a:t/>
            </a:r>
            <a:br>
              <a:rPr lang="sl-SI" b="1" dirty="0" smtClean="0">
                <a:solidFill>
                  <a:srgbClr val="7030A0"/>
                </a:solidFill>
              </a:rPr>
            </a:br>
            <a:r>
              <a:rPr lang="sl-SI" b="1" dirty="0" smtClean="0">
                <a:solidFill>
                  <a:srgbClr val="7030A0"/>
                </a:solidFill>
              </a:rPr>
              <a:t>NASILJE</a:t>
            </a:r>
            <a:r>
              <a:rPr lang="sl-SI" b="1" dirty="0"/>
              <a:t/>
            </a:r>
            <a:br>
              <a:rPr lang="sl-SI" b="1" dirty="0"/>
            </a:br>
            <a:endParaRPr lang="sl-SI" dirty="0"/>
          </a:p>
        </p:txBody>
      </p:sp>
      <p:sp>
        <p:nvSpPr>
          <p:cNvPr id="4" name="Označba mesta vsebine 2"/>
          <p:cNvSpPr>
            <a:spLocks noGrp="1"/>
          </p:cNvSpPr>
          <p:nvPr>
            <p:ph sz="quarter" idx="13"/>
          </p:nvPr>
        </p:nvSpPr>
        <p:spPr>
          <a:xfrm>
            <a:off x="661852" y="1175658"/>
            <a:ext cx="10981508" cy="547769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/>
              <a:t>Ravnanje, pri katerem </a:t>
            </a:r>
            <a:r>
              <a:rPr lang="sl-SI" b="1" dirty="0" smtClean="0"/>
              <a:t>uporabimo silo.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/>
              <a:t>Ločimo: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b="1" dirty="0" smtClean="0"/>
              <a:t>Telesno nasilje </a:t>
            </a:r>
            <a:r>
              <a:rPr lang="sl-SI" dirty="0" smtClean="0"/>
              <a:t>– brcanje, lasanje, suvanje, spotikanje, pretepanje …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l-SI" b="1" dirty="0" smtClean="0"/>
              <a:t>PSIHIČNO NASILJE </a:t>
            </a:r>
            <a:r>
              <a:rPr lang="sl-SI" dirty="0" smtClean="0"/>
              <a:t>– ŽALJENJE, GROŽNJE, IZSILJEVANJE, USTRAHOVANJE, ŠIRJENJE NERESNICE …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dirty="0" smtClean="0"/>
              <a:t>VSAKO NASILJE JE </a:t>
            </a:r>
            <a:r>
              <a:rPr lang="sl-SI" b="1" dirty="0" smtClean="0"/>
              <a:t>NEDOPUSTNO.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b="1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l-SI" b="1" dirty="0" smtClean="0"/>
              <a:t>KO LJUDJE UPORABLJAJO NASILJE, KRŠIJO ČLOVEKOVE PRAVICE.</a:t>
            </a:r>
            <a:endParaRPr lang="sl-SI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b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098" name="Picture 2" descr="Prikaži izvorno sli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57" y="3706399"/>
            <a:ext cx="3323869" cy="147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ikaži izvorno sli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98" y="1060594"/>
            <a:ext cx="2348828" cy="13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7437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O NASILJU NE SMEMO MOLČATI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478971" y="1628504"/>
            <a:ext cx="10798629" cy="4868090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OBVESTIMO OSEBE, KI </a:t>
            </a:r>
            <a:r>
              <a:rPr lang="sl-SI" b="1" dirty="0" smtClean="0"/>
              <a:t>JIM ZAUPAMO</a:t>
            </a:r>
            <a:r>
              <a:rPr lang="sl-SI" dirty="0" smtClean="0"/>
              <a:t>, OSEBE, KI NAM </a:t>
            </a:r>
            <a:r>
              <a:rPr lang="sl-SI" b="1" dirty="0" smtClean="0"/>
              <a:t>LAHKO POMAGAJO</a:t>
            </a:r>
            <a:r>
              <a:rPr lang="sl-SI" dirty="0" smtClean="0"/>
              <a:t>: STARŠI, UČITELJI, SVETOVALNA SLUŽBA NA ŠOLI, POLICIJA …</a:t>
            </a:r>
          </a:p>
          <a:p>
            <a:pPr marL="0" indent="0">
              <a:buNone/>
            </a:pPr>
            <a:endParaRPr lang="sl-SI" dirty="0" smtClean="0"/>
          </a:p>
          <a:p>
            <a:r>
              <a:rPr lang="sl-SI" dirty="0" smtClean="0"/>
              <a:t>POKLIČEMO NA </a:t>
            </a:r>
            <a:r>
              <a:rPr lang="sl-SI" b="1" dirty="0" smtClean="0"/>
              <a:t>TELEFON ZA OTROKE IN MLADOSTNIKE – TOM.</a:t>
            </a:r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endParaRPr lang="sl-SI" b="1" dirty="0" smtClean="0"/>
          </a:p>
          <a:p>
            <a:r>
              <a:rPr lang="sl-SI" dirty="0" smtClean="0"/>
              <a:t>SE ZATEČEMO V </a:t>
            </a:r>
            <a:r>
              <a:rPr lang="sl-SI" b="1" dirty="0" smtClean="0"/>
              <a:t>VARNO TOČKO </a:t>
            </a:r>
            <a:r>
              <a:rPr lang="sl-SI" dirty="0" smtClean="0"/>
              <a:t>– RAZLIČNI JAVNI PROSTORI (MESTNI AVTOBUSI, LEKARNE, KNJIŽNICE, TRGOVINE, ZDRAVSTVENI DOMOVI …), KJER SE NAHAJAJO LJUDJE, KI SO PRIPRAVLJENI POMAGATI OTROKOM V TEŽAVAH.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Picture 7" descr="Tom telefon | safe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581" y="3669166"/>
            <a:ext cx="16192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UNICEF Sloven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26" y="2333041"/>
            <a:ext cx="2899682" cy="10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oživljajsko igrišče je postalo Varna točka » www.cpm-drustvo.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726" y="3408316"/>
            <a:ext cx="1773735" cy="167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9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1643"/>
          </a:xfrm>
        </p:spPr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</a:rPr>
              <a:t>MEDVRSTNIŠKO NASILJE</a:t>
            </a:r>
            <a:endParaRPr lang="sl-SI" b="1" dirty="0">
              <a:solidFill>
                <a:srgbClr val="00B05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704768" y="2429692"/>
            <a:ext cx="10363826" cy="3257006"/>
          </a:xfrm>
        </p:spPr>
        <p:txBody>
          <a:bodyPr/>
          <a:lstStyle/>
          <a:p>
            <a:r>
              <a:rPr lang="sl-SI" b="1" dirty="0" smtClean="0"/>
              <a:t>nasilje med vrstniki </a:t>
            </a:r>
            <a:r>
              <a:rPr lang="sl-SI" dirty="0" smtClean="0"/>
              <a:t>(prijatelji, sošolci, </a:t>
            </a:r>
            <a:r>
              <a:rPr lang="sl-SI" dirty="0" smtClean="0"/>
              <a:t>drugi učenci …</a:t>
            </a:r>
            <a:r>
              <a:rPr lang="sl-SI" dirty="0" smtClean="0"/>
              <a:t>)</a:t>
            </a:r>
            <a:endParaRPr lang="sl-SI" dirty="0" smtClean="0"/>
          </a:p>
          <a:p>
            <a:r>
              <a:rPr lang="sl-SI" b="1" dirty="0" smtClean="0"/>
              <a:t>se ponavlja in traja dlje časa,</a:t>
            </a:r>
          </a:p>
          <a:p>
            <a:r>
              <a:rPr lang="sl-SI" b="1" dirty="0" smtClean="0"/>
              <a:t>Žrtev je trpinčena s strani istega nasilneža ali skupine nasilnežev</a:t>
            </a:r>
          </a:p>
          <a:p>
            <a:r>
              <a:rPr lang="sl-SI" b="1" dirty="0" smtClean="0"/>
              <a:t>Dejanje je namerno in škodoželjno.</a:t>
            </a:r>
          </a:p>
          <a:p>
            <a:endParaRPr lang="sl-SI" b="1" dirty="0"/>
          </a:p>
          <a:p>
            <a:pPr marL="0" indent="0">
              <a:buNone/>
            </a:pPr>
            <a:r>
              <a:rPr lang="sl-SI" dirty="0" smtClean="0"/>
              <a:t>Vse oblike </a:t>
            </a:r>
            <a:r>
              <a:rPr lang="sl-SI" dirty="0" err="1" smtClean="0"/>
              <a:t>medvrstniškega</a:t>
            </a:r>
            <a:r>
              <a:rPr lang="sl-SI" dirty="0" smtClean="0"/>
              <a:t> nasilja so boleče in puščajo resne posledice.</a:t>
            </a:r>
            <a:endParaRPr lang="sl-SI" dirty="0"/>
          </a:p>
        </p:txBody>
      </p:sp>
      <p:pic>
        <p:nvPicPr>
          <p:cNvPr id="5" name="Slika 4" descr="Prikaži izvorno slik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544" y="1601696"/>
            <a:ext cx="2559050" cy="1407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1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913774" y="670560"/>
            <a:ext cx="10363826" cy="5120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/>
              <a:t>Vsako nasilje vpliva na našo osebnost, na našo samopodobo</a:t>
            </a:r>
            <a:r>
              <a:rPr lang="sl-SI" dirty="0" smtClean="0"/>
              <a:t>.</a:t>
            </a:r>
          </a:p>
          <a:p>
            <a:pPr marL="0" indent="0" algn="ctr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dirty="0" smtClean="0"/>
              <a:t>Proti nasilju se branimo </a:t>
            </a:r>
            <a:r>
              <a:rPr lang="sl-SI" b="1" dirty="0" smtClean="0"/>
              <a:t>z nenasiljem</a:t>
            </a:r>
            <a:r>
              <a:rPr lang="sl-SI" dirty="0" smtClean="0"/>
              <a:t>. </a:t>
            </a:r>
          </a:p>
          <a:p>
            <a:pPr marL="0" indent="0" algn="ctr"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dirty="0" smtClean="0"/>
              <a:t>Nenasilje </a:t>
            </a:r>
            <a:r>
              <a:rPr lang="sl-SI" dirty="0" smtClean="0"/>
              <a:t>terja veliko potrpljenja in </a:t>
            </a:r>
            <a:r>
              <a:rPr lang="sl-SI" dirty="0" err="1" smtClean="0"/>
              <a:t>vzrajnosti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 descr="Prikaži izvorno slik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74" y="3819253"/>
            <a:ext cx="3603625" cy="259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1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>
          <a:xfrm>
            <a:off x="1070528" y="600891"/>
            <a:ext cx="10363826" cy="44500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/>
              <a:t>Za nasilje je vedno odgovoren tisti, ki nasilje povzroča</a:t>
            </a:r>
            <a:r>
              <a:rPr lang="sl-SI" b="1" dirty="0" smtClean="0"/>
              <a:t>.</a:t>
            </a:r>
          </a:p>
          <a:p>
            <a:pPr marL="0" indent="0" algn="ctr">
              <a:spcBef>
                <a:spcPts val="600"/>
              </a:spcBef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b="1" dirty="0" smtClean="0"/>
              <a:t>Za svoje obnašanje in dejanja smo vedno sami odgovorni</a:t>
            </a:r>
            <a:r>
              <a:rPr lang="sl-SI" dirty="0" smtClean="0"/>
              <a:t>, ne glede na to, kaj delajo drugi.</a:t>
            </a:r>
            <a:endParaRPr lang="sl-SI" dirty="0" smtClean="0"/>
          </a:p>
          <a:p>
            <a:pPr marL="0" indent="0" algn="ctr">
              <a:spcBef>
                <a:spcPts val="600"/>
              </a:spcBef>
              <a:buNone/>
            </a:pPr>
            <a:endParaRPr lang="sl-SI" dirty="0" smtClean="0"/>
          </a:p>
          <a:p>
            <a:pPr marL="0" indent="0" algn="ctr">
              <a:buNone/>
            </a:pPr>
            <a:r>
              <a:rPr lang="sl-SI" b="1" dirty="0" smtClean="0">
                <a:solidFill>
                  <a:srgbClr val="FF0000"/>
                </a:solidFill>
              </a:rPr>
              <a:t>Nasilje </a:t>
            </a:r>
            <a:r>
              <a:rPr lang="sl-SI" b="1" dirty="0" smtClean="0">
                <a:solidFill>
                  <a:srgbClr val="FF0000"/>
                </a:solidFill>
              </a:rPr>
              <a:t>ni nikoli ok</a:t>
            </a:r>
            <a:r>
              <a:rPr lang="sl-SI" b="1" dirty="0" smtClean="0">
                <a:solidFill>
                  <a:srgbClr val="FF0000"/>
                </a:solidFill>
              </a:rPr>
              <a:t>. Nasilje ni nikoli rešitev.</a:t>
            </a:r>
            <a:endParaRPr lang="sl-SI" b="1" dirty="0" smtClean="0">
              <a:solidFill>
                <a:srgbClr val="FF0000"/>
              </a:solidFill>
            </a:endParaRPr>
          </a:p>
        </p:txBody>
      </p:sp>
      <p:pic>
        <p:nvPicPr>
          <p:cNvPr id="4" name="Slika 3" descr="Prikaži izvorno slik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91" y="3387632"/>
            <a:ext cx="3117356" cy="3352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9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340</TotalTime>
  <Words>510</Words>
  <Application>Microsoft Office PowerPoint</Application>
  <PresentationFormat>Širokozaslonsko</PresentationFormat>
  <Paragraphs>96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Tw Cen MT</vt:lpstr>
      <vt:lpstr>Kapljica</vt:lpstr>
      <vt:lpstr>O NASILJU NE SMEMO MOLČATI</vt:lpstr>
      <vt:lpstr>PowerPointova predstavitev</vt:lpstr>
      <vt:lpstr>PowerPointova predstavitev</vt:lpstr>
      <vt:lpstr>SPORI</vt:lpstr>
      <vt:lpstr> NASILJE </vt:lpstr>
      <vt:lpstr>O NASILJU NE SMEMO MOLČATI</vt:lpstr>
      <vt:lpstr>MEDVRSTNIŠKO NASILJE</vt:lpstr>
      <vt:lpstr>PowerPointova predstavitev</vt:lpstr>
      <vt:lpstr>PowerPointova predstavitev</vt:lpstr>
      <vt:lpstr>PowerPointova predstavitev</vt:lpstr>
      <vt:lpstr>V razmislek …</vt:lpstr>
      <vt:lpstr>Čisto za konec …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NASILJU NE SMEMO MOLČATI</dc:title>
  <dc:creator>osrj</dc:creator>
  <cp:lastModifiedBy>osrj</cp:lastModifiedBy>
  <cp:revision>22</cp:revision>
  <dcterms:created xsi:type="dcterms:W3CDTF">2020-11-19T11:36:06Z</dcterms:created>
  <dcterms:modified xsi:type="dcterms:W3CDTF">2020-11-19T23:11:49Z</dcterms:modified>
</cp:coreProperties>
</file>