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7" r:id="rId7"/>
    <p:sldId id="265" r:id="rId8"/>
    <p:sldId id="263" r:id="rId9"/>
    <p:sldId id="264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5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7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61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6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3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36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54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9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5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59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78C1-02AE-4C40-B382-49E42F2A240D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0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8165" y="-801586"/>
            <a:ext cx="9144000" cy="2387600"/>
          </a:xfrm>
        </p:spPr>
        <p:txBody>
          <a:bodyPr/>
          <a:lstStyle/>
          <a:p>
            <a:r>
              <a:rPr lang="sl-SI" dirty="0" smtClean="0"/>
              <a:t>ČLOVEŠKO TELO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2816" t="19516" r="10740" b="5330"/>
          <a:stretch/>
        </p:blipFill>
        <p:spPr>
          <a:xfrm>
            <a:off x="1957589" y="2017674"/>
            <a:ext cx="7611414" cy="48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134" y="313588"/>
            <a:ext cx="12006866" cy="837071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+mn-lt"/>
                <a:ea typeface="+mn-ea"/>
                <a:cs typeface="+mn-cs"/>
              </a:rPr>
              <a:t>Kri gre med kroženjem po telesu tudi skozi </a:t>
            </a:r>
            <a:r>
              <a:rPr lang="sl-SI" sz="2000" dirty="0" smtClean="0">
                <a:latin typeface="+mn-lt"/>
                <a:ea typeface="+mn-ea"/>
                <a:cs typeface="+mn-cs"/>
              </a:rPr>
              <a:t>ledvice</a:t>
            </a:r>
            <a:r>
              <a:rPr lang="sl-SI" sz="2000" dirty="0">
                <a:latin typeface="+mn-lt"/>
                <a:ea typeface="+mn-ea"/>
                <a:cs typeface="+mn-cs"/>
              </a:rPr>
              <a:t>, kjer se </a:t>
            </a:r>
            <a:r>
              <a:rPr lang="sl-SI" sz="2000" dirty="0" smtClean="0">
                <a:latin typeface="+mn-lt"/>
                <a:ea typeface="+mn-ea"/>
                <a:cs typeface="+mn-cs"/>
              </a:rPr>
              <a:t>prečisti. Odpadne snovi izločimo skupaj z odvečno vodo.</a:t>
            </a:r>
            <a:endParaRPr lang="sl-SI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35" t="13392" r="27591" b="7880"/>
          <a:stretch/>
        </p:blipFill>
        <p:spPr>
          <a:xfrm>
            <a:off x="3631841" y="1169574"/>
            <a:ext cx="4494728" cy="5337488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6697014" y="2820473"/>
            <a:ext cx="2524259" cy="3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9375820" y="2655125"/>
            <a:ext cx="25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LEDVICA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5879205" y="5499279"/>
            <a:ext cx="2247364" cy="16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8126569" y="5482038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MEHUR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 flipV="1">
            <a:off x="3168203" y="5834130"/>
            <a:ext cx="2711002" cy="41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2186188" y="5464798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* SEČNICA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H="1" flipV="1">
            <a:off x="3631841" y="3618963"/>
            <a:ext cx="1777286" cy="20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2691684" y="3206839"/>
            <a:ext cx="160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SEČEVOD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020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871" y="300731"/>
            <a:ext cx="10515600" cy="1325563"/>
          </a:xfrm>
        </p:spPr>
        <p:txBody>
          <a:bodyPr/>
          <a:lstStyle/>
          <a:p>
            <a:pPr algn="ctr"/>
            <a:r>
              <a:rPr lang="sl-SI" dirty="0" smtClean="0"/>
              <a:t>LJUDJE SE RODIMO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1776" y="5908999"/>
            <a:ext cx="10830058" cy="6627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Moške spolne celice so semenčica. Nastanejo v modih. Ženske spolne celice so jajčeca. Nastanejo v jajčnikih. Običajno le en spermij oplodi zrelo jajčno celico.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331" t="13503" r="19718" b="23797"/>
          <a:stretch/>
        </p:blipFill>
        <p:spPr>
          <a:xfrm>
            <a:off x="2687393" y="2095170"/>
            <a:ext cx="6117465" cy="3538135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5692462" y="3760631"/>
            <a:ext cx="3400023" cy="197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8804858" y="3993326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SEMENČECE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7006107" y="1690688"/>
            <a:ext cx="1798751" cy="805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8804858" y="1338931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JAJČECE</a:t>
            </a:r>
            <a:endParaRPr lang="sl-SI" dirty="0"/>
          </a:p>
        </p:txBody>
      </p:sp>
      <p:sp>
        <p:nvSpPr>
          <p:cNvPr id="13" name="Desni zaviti oklepaj 12"/>
          <p:cNvSpPr/>
          <p:nvPr/>
        </p:nvSpPr>
        <p:spPr>
          <a:xfrm>
            <a:off x="10315977" y="1626294"/>
            <a:ext cx="343439" cy="3997343"/>
          </a:xfrm>
          <a:prstGeom prst="rightBrace">
            <a:avLst>
              <a:gd name="adj1" fmla="val 34797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10899821" y="3467533"/>
            <a:ext cx="129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OPLODITEV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011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04" t="19409" r="23116" b="22251"/>
          <a:stretch/>
        </p:blipFill>
        <p:spPr>
          <a:xfrm>
            <a:off x="605307" y="573110"/>
            <a:ext cx="4795771" cy="285589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05307" y="3636985"/>
            <a:ext cx="537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Plod se razvija v maternici 9 mesecev. Po rojstvu je novorojenec še več let odvisen od mame.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2394" t="20268" r="37782" b="19609"/>
          <a:stretch/>
        </p:blipFill>
        <p:spPr>
          <a:xfrm>
            <a:off x="7334538" y="1859702"/>
            <a:ext cx="3483714" cy="295699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662670" y="5231819"/>
            <a:ext cx="537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Po puberteti so vsi mladostniki odrasle osebe.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4048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2" t="28034" r="19602" b="13899"/>
          <a:stretch/>
        </p:blipFill>
        <p:spPr>
          <a:xfrm>
            <a:off x="708337" y="1027906"/>
            <a:ext cx="4494727" cy="252666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013397" y="3940497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Ženski spolni organ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3464417" y="669701"/>
            <a:ext cx="721217" cy="1020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4164169" y="394669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JAJČNIK</a:t>
            </a:r>
            <a:endParaRPr lang="sl-SI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3825025" y="1720232"/>
            <a:ext cx="1609860" cy="234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142963" y="1984137"/>
            <a:ext cx="19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JAJCEVOD</a:t>
            </a:r>
            <a:endParaRPr lang="sl-SI" dirty="0"/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3322748" y="2135275"/>
            <a:ext cx="2292439" cy="1210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4997005" y="3397601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MATERNICA</a:t>
            </a:r>
            <a:endParaRPr lang="sl-SI" dirty="0"/>
          </a:p>
        </p:txBody>
      </p:sp>
      <p:cxnSp>
        <p:nvCxnSpPr>
          <p:cNvPr id="16" name="Raven puščični povezovalnik 15"/>
          <p:cNvCxnSpPr/>
          <p:nvPr/>
        </p:nvCxnSpPr>
        <p:spPr>
          <a:xfrm flipH="1">
            <a:off x="1767087" y="3277716"/>
            <a:ext cx="1323844" cy="48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717461" y="3766933"/>
            <a:ext cx="141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NOŽNICA</a:t>
            </a:r>
            <a:endParaRPr lang="sl-SI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/>
          <a:srcRect l="27887" t="27407" r="24788" b="9464"/>
          <a:stretch/>
        </p:blipFill>
        <p:spPr>
          <a:xfrm>
            <a:off x="7164946" y="2627849"/>
            <a:ext cx="4172755" cy="3129566"/>
          </a:xfrm>
          <a:prstGeom prst="rect">
            <a:avLst/>
          </a:prstGeom>
        </p:spPr>
      </p:pic>
      <p:sp>
        <p:nvSpPr>
          <p:cNvPr id="19" name="PoljeZBesedilom 18"/>
          <p:cNvSpPr txBox="1"/>
          <p:nvPr/>
        </p:nvSpPr>
        <p:spPr>
          <a:xfrm>
            <a:off x="8361608" y="5831110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Moški spolni organ</a:t>
            </a:r>
            <a:endParaRPr lang="sl-SI" dirty="0"/>
          </a:p>
        </p:txBody>
      </p:sp>
      <p:cxnSp>
        <p:nvCxnSpPr>
          <p:cNvPr id="21" name="Raven puščični povezovalnik 20"/>
          <p:cNvCxnSpPr/>
          <p:nvPr/>
        </p:nvCxnSpPr>
        <p:spPr>
          <a:xfrm flipH="1" flipV="1">
            <a:off x="8864958" y="2269992"/>
            <a:ext cx="772732" cy="1640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oljeZBesedilom 21"/>
          <p:cNvSpPr txBox="1"/>
          <p:nvPr/>
        </p:nvSpPr>
        <p:spPr>
          <a:xfrm>
            <a:off x="7948412" y="1910442"/>
            <a:ext cx="184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SEMENOVOD</a:t>
            </a:r>
            <a:endParaRPr lang="sl-SI" dirty="0"/>
          </a:p>
        </p:txBody>
      </p:sp>
      <p:cxnSp>
        <p:nvCxnSpPr>
          <p:cNvPr id="24" name="Raven puščični povezovalnik 23"/>
          <p:cNvCxnSpPr/>
          <p:nvPr/>
        </p:nvCxnSpPr>
        <p:spPr>
          <a:xfrm flipV="1">
            <a:off x="10253730" y="3582267"/>
            <a:ext cx="601012" cy="100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10714146" y="3161111"/>
            <a:ext cx="15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PENIS</a:t>
            </a:r>
            <a:endParaRPr lang="sl-SI" dirty="0"/>
          </a:p>
        </p:txBody>
      </p:sp>
      <p:cxnSp>
        <p:nvCxnSpPr>
          <p:cNvPr id="27" name="Raven puščični povezovalnik 26"/>
          <p:cNvCxnSpPr/>
          <p:nvPr/>
        </p:nvCxnSpPr>
        <p:spPr>
          <a:xfrm flipH="1">
            <a:off x="8361608" y="5002999"/>
            <a:ext cx="1155879" cy="345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7629659" y="5237136"/>
            <a:ext cx="177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MODA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97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312" y="253980"/>
            <a:ext cx="10515600" cy="1325563"/>
          </a:xfrm>
        </p:spPr>
        <p:txBody>
          <a:bodyPr/>
          <a:lstStyle/>
          <a:p>
            <a:r>
              <a:rPr lang="sl-SI" dirty="0" smtClean="0"/>
              <a:t>ČUTILA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3567" y="1413501"/>
            <a:ext cx="11372249" cy="543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Vid</a:t>
            </a:r>
          </a:p>
          <a:p>
            <a:pPr marL="0" indent="0">
              <a:buNone/>
            </a:pPr>
            <a:r>
              <a:rPr lang="sl-SI" dirty="0" smtClean="0"/>
              <a:t>Očesi imata pritrjeni mišici, ki omogočata, da očesi zavrtimo.</a:t>
            </a:r>
          </a:p>
          <a:p>
            <a:pPr marL="0" indent="0">
              <a:buNone/>
            </a:pPr>
            <a:r>
              <a:rPr lang="sl-SI" dirty="0" smtClean="0"/>
              <a:t>Očesi ščitijo solze, veki, trepalnice in obrvi.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36549" t="16322" r="18873" b="24682"/>
          <a:stretch/>
        </p:blipFill>
        <p:spPr>
          <a:xfrm>
            <a:off x="4636395" y="3550010"/>
            <a:ext cx="3760631" cy="2798194"/>
          </a:xfrm>
          <a:prstGeom prst="rect">
            <a:avLst/>
          </a:prstGeom>
        </p:spPr>
      </p:pic>
      <p:cxnSp>
        <p:nvCxnSpPr>
          <p:cNvPr id="12" name="Raven puščični povezovalnik 11"/>
          <p:cNvCxnSpPr/>
          <p:nvPr/>
        </p:nvCxnSpPr>
        <p:spPr>
          <a:xfrm flipH="1" flipV="1">
            <a:off x="5280338" y="3670479"/>
            <a:ext cx="283335" cy="101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4874653" y="3301147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LEČA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H="1">
            <a:off x="4468969" y="5447763"/>
            <a:ext cx="811369" cy="5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3419341" y="5828625"/>
            <a:ext cx="11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ŠARENICA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H="1" flipV="1">
            <a:off x="4353059" y="4683337"/>
            <a:ext cx="927278" cy="26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3721993" y="4256920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ZENICA</a:t>
            </a:r>
            <a:endParaRPr lang="sl-SI" dirty="0"/>
          </a:p>
        </p:txBody>
      </p:sp>
      <p:cxnSp>
        <p:nvCxnSpPr>
          <p:cNvPr id="21" name="Raven puščični povezovalnik 20"/>
          <p:cNvCxnSpPr/>
          <p:nvPr/>
        </p:nvCxnSpPr>
        <p:spPr>
          <a:xfrm flipH="1">
            <a:off x="5077495" y="5961965"/>
            <a:ext cx="589209" cy="44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4353059" y="6395724"/>
            <a:ext cx="174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BELOČNICA</a:t>
            </a:r>
            <a:endParaRPr lang="sl-SI" dirty="0"/>
          </a:p>
        </p:txBody>
      </p:sp>
      <p:cxnSp>
        <p:nvCxnSpPr>
          <p:cNvPr id="25" name="Raven puščični povezovalnik 24"/>
          <p:cNvCxnSpPr/>
          <p:nvPr/>
        </p:nvCxnSpPr>
        <p:spPr>
          <a:xfrm flipV="1">
            <a:off x="7791718" y="4130180"/>
            <a:ext cx="605308" cy="1375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/>
          <p:cNvSpPr txBox="1"/>
          <p:nvPr/>
        </p:nvSpPr>
        <p:spPr>
          <a:xfrm>
            <a:off x="8155547" y="3773510"/>
            <a:ext cx="261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VIDNI ŽIVEC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907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8955" y="576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Sluh</a:t>
            </a:r>
          </a:p>
          <a:p>
            <a:pPr marL="0" indent="0">
              <a:buNone/>
            </a:pPr>
            <a:endParaRPr lang="sl-SI" b="1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923" t="16510" r="16445" b="5143"/>
          <a:stretch/>
        </p:blipFill>
        <p:spPr>
          <a:xfrm>
            <a:off x="2794715" y="1133343"/>
            <a:ext cx="7392474" cy="4945485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8260187" y="3676895"/>
            <a:ext cx="1017431" cy="669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9125218" y="4477229"/>
            <a:ext cx="20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POLŽ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H="1">
            <a:off x="2641242" y="3566217"/>
            <a:ext cx="1751527" cy="145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643666" y="5115348"/>
            <a:ext cx="132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SLUHOVOD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 flipV="1">
            <a:off x="4855335" y="1622738"/>
            <a:ext cx="953037" cy="197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4365938" y="1201357"/>
            <a:ext cx="241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BOBNIČ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V="1">
            <a:off x="6529589" y="1474100"/>
            <a:ext cx="272333" cy="160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6490952" y="1016691"/>
            <a:ext cx="23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SLUŠNE KOŠČICE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6867926" y="1386023"/>
            <a:ext cx="241212" cy="1692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V="1">
            <a:off x="5903287" y="1386024"/>
            <a:ext cx="733356" cy="136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Ukrivljen povezovalnik 21"/>
          <p:cNvCxnSpPr/>
          <p:nvPr/>
        </p:nvCxnSpPr>
        <p:spPr>
          <a:xfrm flipV="1">
            <a:off x="1332561" y="3401407"/>
            <a:ext cx="999588" cy="3089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/>
          <p:cNvSpPr txBox="1"/>
          <p:nvPr/>
        </p:nvSpPr>
        <p:spPr>
          <a:xfrm>
            <a:off x="583842" y="3470856"/>
            <a:ext cx="94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ZVOK</a:t>
            </a:r>
            <a:endParaRPr lang="sl-SI" dirty="0"/>
          </a:p>
        </p:txBody>
      </p:sp>
      <p:cxnSp>
        <p:nvCxnSpPr>
          <p:cNvPr id="30" name="Ukrivljen povezovalnik 29"/>
          <p:cNvCxnSpPr/>
          <p:nvPr/>
        </p:nvCxnSpPr>
        <p:spPr>
          <a:xfrm flipV="1">
            <a:off x="1563844" y="3517200"/>
            <a:ext cx="999588" cy="3089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Ukrivljen povezovalnik 30"/>
          <p:cNvCxnSpPr/>
          <p:nvPr/>
        </p:nvCxnSpPr>
        <p:spPr>
          <a:xfrm flipV="1">
            <a:off x="1969664" y="3554627"/>
            <a:ext cx="999588" cy="3089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jeZBesedilom 31"/>
          <p:cNvSpPr txBox="1"/>
          <p:nvPr/>
        </p:nvSpPr>
        <p:spPr>
          <a:xfrm>
            <a:off x="480409" y="6078828"/>
            <a:ext cx="112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Uhelj zbere zvočne valove. Nato zvok potuje skozi sluhovod, bobnič, tri slušne koščice in nato v tekočino v ušesnem polžu. Ušesni živci informacijo na koncu prenesejo do možganov.</a:t>
            </a:r>
          </a:p>
        </p:txBody>
      </p:sp>
    </p:spTree>
    <p:extLst>
      <p:ext uri="{BB962C8B-B14F-4D97-AF65-F5344CB8AC3E}">
        <p14:creationId xmlns:p14="http://schemas.microsoft.com/office/powerpoint/2010/main" val="91428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318" y="378004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Voh</a:t>
            </a:r>
            <a:r>
              <a:rPr lang="sl-SI" sz="3600" dirty="0" smtClean="0"/>
              <a:t> in </a:t>
            </a:r>
            <a:r>
              <a:rPr lang="sl-SI" sz="3600" b="1" dirty="0" smtClean="0"/>
              <a:t>okus</a:t>
            </a:r>
            <a:endParaRPr lang="sl-SI" sz="36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3" t="26118" r="32084" b="6103"/>
          <a:stretch/>
        </p:blipFill>
        <p:spPr>
          <a:xfrm>
            <a:off x="4125532" y="1627227"/>
            <a:ext cx="5228822" cy="4231098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6372895" y="1099272"/>
            <a:ext cx="734096" cy="171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5374782" y="833614"/>
            <a:ext cx="19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ČUTNICE ZA VONJ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8029977" y="3272891"/>
            <a:ext cx="1262130" cy="370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9259910" y="2931755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NOSNA VOTLINA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6973374" y="5067657"/>
            <a:ext cx="2150771" cy="60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9126827" y="552149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JEZIK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7720884" y="4604568"/>
            <a:ext cx="1687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9539488" y="4383383"/>
            <a:ext cx="130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ZOBJE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H="1">
            <a:off x="3592670" y="4485209"/>
            <a:ext cx="3380704" cy="23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1744552" y="4642493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USTNA VOTLINA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400318" y="6344659"/>
            <a:ext cx="1250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Dražljaj vonja ali okusa se s pomočjo živcev prenese do možganov in takrat zaznamo in prepoznamo določen vonj ali okus</a:t>
            </a:r>
            <a:r>
              <a:rPr lang="sl-SI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54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PREBAVILA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8" t="13984" r="23098" b="4919"/>
          <a:stretch/>
        </p:blipFill>
        <p:spPr>
          <a:xfrm>
            <a:off x="5160093" y="667323"/>
            <a:ext cx="6155070" cy="579549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5293217" y="1262130"/>
            <a:ext cx="2936383" cy="42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6954592" y="1690688"/>
            <a:ext cx="1622738" cy="43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6542468" y="3860778"/>
            <a:ext cx="1532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8731876" y="3596761"/>
            <a:ext cx="1609859" cy="40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7057623" y="4816699"/>
            <a:ext cx="1017431" cy="6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V="1">
            <a:off x="9131121" y="4533363"/>
            <a:ext cx="1352282" cy="7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8731876" y="5576552"/>
            <a:ext cx="1996225" cy="16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 flipV="1">
            <a:off x="7057623" y="6175420"/>
            <a:ext cx="1790164" cy="10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3709115" y="1625931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USTNA VOTINA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5718220" y="2139236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POŽIRALNIK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10348710" y="3406591"/>
            <a:ext cx="12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ŽLODEC</a:t>
            </a:r>
            <a:endParaRPr lang="sl-SI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5774007" y="3732806"/>
            <a:ext cx="122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JETRA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5447763" y="4731218"/>
            <a:ext cx="160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TANKO ČREVO</a:t>
            </a:r>
            <a:endParaRPr lang="sl-SI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10534918" y="4306905"/>
            <a:ext cx="17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DEBELO ČREVO</a:t>
            </a:r>
            <a:endParaRPr lang="sl-SI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5774007" y="5901967"/>
            <a:ext cx="136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ZADNJIČNA ODPRTINA</a:t>
            </a:r>
            <a:endParaRPr lang="sl-SI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10745317" y="5314819"/>
            <a:ext cx="144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* DANKA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880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DIHALA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39" t="22271" r="19936" b="5215"/>
          <a:stretch/>
        </p:blipFill>
        <p:spPr>
          <a:xfrm>
            <a:off x="5589065" y="1549671"/>
            <a:ext cx="5292743" cy="4456090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8306895" y="1278909"/>
            <a:ext cx="1815921" cy="66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9268496" y="863000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USNA IN NOSNA  VOTLINA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8821370" y="4012363"/>
            <a:ext cx="1908878" cy="54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9830154" y="4660914"/>
            <a:ext cx="25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LEVO PLJUČNO KRILO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>
            <a:off x="6343330" y="4052073"/>
            <a:ext cx="1442434" cy="46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4668894" y="4558595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DESNO PLJUČNO KRILO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H="1" flipV="1">
            <a:off x="6613301" y="2468784"/>
            <a:ext cx="1687132" cy="57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5901831" y="2192693"/>
            <a:ext cx="208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SAPNIK</a:t>
            </a:r>
            <a:endParaRPr lang="sl-SI" dirty="0"/>
          </a:p>
        </p:txBody>
      </p:sp>
      <p:cxnSp>
        <p:nvCxnSpPr>
          <p:cNvPr id="19" name="Raven puščični povezovalnik 18"/>
          <p:cNvCxnSpPr/>
          <p:nvPr/>
        </p:nvCxnSpPr>
        <p:spPr>
          <a:xfrm flipH="1">
            <a:off x="6414930" y="5285087"/>
            <a:ext cx="1273757" cy="42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5872766" y="5744998"/>
            <a:ext cx="1191781" cy="36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PREPONA</a:t>
            </a:r>
            <a:endParaRPr lang="sl-SI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 rotWithShape="1">
          <a:blip r:embed="rId3"/>
          <a:srcRect l="24402" t="28346" r="50669" b="28065"/>
          <a:stretch/>
        </p:blipFill>
        <p:spPr>
          <a:xfrm>
            <a:off x="143368" y="1801278"/>
            <a:ext cx="4498414" cy="44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3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73" t="28701" r="50857" b="31098"/>
          <a:stretch/>
        </p:blipFill>
        <p:spPr>
          <a:xfrm>
            <a:off x="980663" y="1391477"/>
            <a:ext cx="5565912" cy="4997963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 TELESU SE PRETAKA KRI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25" y="2873375"/>
            <a:ext cx="4611757" cy="18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0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49783" t="13509" r="15543" b="5485"/>
          <a:stretch/>
        </p:blipFill>
        <p:spPr>
          <a:xfrm>
            <a:off x="6791506" y="927652"/>
            <a:ext cx="4227443" cy="55526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24131" t="28009" r="50652" b="35064"/>
          <a:stretch/>
        </p:blipFill>
        <p:spPr>
          <a:xfrm>
            <a:off x="797172" y="1473453"/>
            <a:ext cx="4919470" cy="4050079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8772705" y="4492486"/>
            <a:ext cx="2113722" cy="463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0601741" y="4956312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DOVODNICA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>
            <a:off x="6391216" y="5224437"/>
            <a:ext cx="2159870" cy="410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5509475" y="5688451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ODVODNICA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V="1">
            <a:off x="10358409" y="1392010"/>
            <a:ext cx="486664" cy="1576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10557850" y="1022678"/>
            <a:ext cx="14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LASNICE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H="1" flipV="1">
            <a:off x="7252373" y="1856368"/>
            <a:ext cx="1298713" cy="1914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6889251" y="1473453"/>
            <a:ext cx="171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</a:t>
            </a:r>
            <a:endParaRPr lang="sl-SI" dirty="0"/>
          </a:p>
        </p:txBody>
      </p:sp>
      <p:sp>
        <p:nvSpPr>
          <p:cNvPr id="20" name="Naslov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43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977" t="16216" r="38043" b="9351"/>
          <a:stretch/>
        </p:blipFill>
        <p:spPr>
          <a:xfrm>
            <a:off x="3260035" y="702364"/>
            <a:ext cx="5526156" cy="56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243</Words>
  <Application>Microsoft Office PowerPoint</Application>
  <PresentationFormat>Širokozaslonsko</PresentationFormat>
  <Paragraphs>71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ČLOVEŠKO TELO</vt:lpstr>
      <vt:lpstr>ČUTILA</vt:lpstr>
      <vt:lpstr>PowerPointova predstavitev</vt:lpstr>
      <vt:lpstr>Voh in okus</vt:lpstr>
      <vt:lpstr>PREBAVILA</vt:lpstr>
      <vt:lpstr>DIHALA</vt:lpstr>
      <vt:lpstr>PO TELESU SE PRETAKA KRI</vt:lpstr>
      <vt:lpstr>PowerPointova predstavitev</vt:lpstr>
      <vt:lpstr>PowerPointova predstavitev</vt:lpstr>
      <vt:lpstr>Kri gre med kroženjem po telesu tudi skozi ledvice, kjer se prečisti. Odpadne snovi izločimo skupaj z odvečno vodo.</vt:lpstr>
      <vt:lpstr>LJUDJE SE RODIMO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Živa</dc:creator>
  <cp:lastModifiedBy>osrj</cp:lastModifiedBy>
  <cp:revision>25</cp:revision>
  <dcterms:created xsi:type="dcterms:W3CDTF">2020-11-13T16:04:12Z</dcterms:created>
  <dcterms:modified xsi:type="dcterms:W3CDTF">2020-11-20T15:07:57Z</dcterms:modified>
</cp:coreProperties>
</file>