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3" r:id="rId7"/>
    <p:sldId id="264" r:id="rId8"/>
    <p:sldId id="265" r:id="rId9"/>
    <p:sldId id="261" r:id="rId10"/>
    <p:sldId id="262" r:id="rId11"/>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88" d="100"/>
          <a:sy n="88" d="100"/>
        </p:scale>
        <p:origin x="494"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smtClean="0"/>
              <a:t>Uredite slog naslova matrice</a:t>
            </a:r>
            <a:endParaRPr lang="sl-SI"/>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smtClean="0"/>
              <a:t>Uredite slog podnaslova matrice</a:t>
            </a:r>
            <a:endParaRPr lang="sl-SI"/>
          </a:p>
        </p:txBody>
      </p:sp>
      <p:sp>
        <p:nvSpPr>
          <p:cNvPr id="4" name="Označba mesta datuma 3"/>
          <p:cNvSpPr>
            <a:spLocks noGrp="1"/>
          </p:cNvSpPr>
          <p:nvPr>
            <p:ph type="dt" sz="half" idx="10"/>
          </p:nvPr>
        </p:nvSpPr>
        <p:spPr/>
        <p:txBody>
          <a:bodyPr/>
          <a:lstStyle/>
          <a:p>
            <a:fld id="{E2318BD5-5CC4-48C2-9BFA-E281E1B3F6CE}" type="datetimeFigureOut">
              <a:rPr lang="sl-SI" smtClean="0"/>
              <a:t>19. 11. 2020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EB1B668-DCD5-4665-80AA-7298CF9D85DD}" type="slidenum">
              <a:rPr lang="sl-SI" smtClean="0"/>
              <a:t>‹#›</a:t>
            </a:fld>
            <a:endParaRPr lang="sl-SI"/>
          </a:p>
        </p:txBody>
      </p:sp>
    </p:spTree>
    <p:extLst>
      <p:ext uri="{BB962C8B-B14F-4D97-AF65-F5344CB8AC3E}">
        <p14:creationId xmlns:p14="http://schemas.microsoft.com/office/powerpoint/2010/main" val="2384459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E2318BD5-5CC4-48C2-9BFA-E281E1B3F6CE}" type="datetimeFigureOut">
              <a:rPr lang="sl-SI" smtClean="0"/>
              <a:t>19. 11. 2020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EB1B668-DCD5-4665-80AA-7298CF9D85DD}" type="slidenum">
              <a:rPr lang="sl-SI" smtClean="0"/>
              <a:t>‹#›</a:t>
            </a:fld>
            <a:endParaRPr lang="sl-SI"/>
          </a:p>
        </p:txBody>
      </p:sp>
    </p:spTree>
    <p:extLst>
      <p:ext uri="{BB962C8B-B14F-4D97-AF65-F5344CB8AC3E}">
        <p14:creationId xmlns:p14="http://schemas.microsoft.com/office/powerpoint/2010/main" val="3293232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smtClean="0"/>
              <a:t>Uredite slog naslova matrice</a:t>
            </a:r>
            <a:endParaRPr lang="sl-SI"/>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E2318BD5-5CC4-48C2-9BFA-E281E1B3F6CE}" type="datetimeFigureOut">
              <a:rPr lang="sl-SI" smtClean="0"/>
              <a:t>19. 11. 2020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EB1B668-DCD5-4665-80AA-7298CF9D85DD}" type="slidenum">
              <a:rPr lang="sl-SI" smtClean="0"/>
              <a:t>‹#›</a:t>
            </a:fld>
            <a:endParaRPr lang="sl-SI"/>
          </a:p>
        </p:txBody>
      </p:sp>
    </p:spTree>
    <p:extLst>
      <p:ext uri="{BB962C8B-B14F-4D97-AF65-F5344CB8AC3E}">
        <p14:creationId xmlns:p14="http://schemas.microsoft.com/office/powerpoint/2010/main" val="487960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E2318BD5-5CC4-48C2-9BFA-E281E1B3F6CE}" type="datetimeFigureOut">
              <a:rPr lang="sl-SI" smtClean="0"/>
              <a:t>19. 11. 2020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EB1B668-DCD5-4665-80AA-7298CF9D85DD}" type="slidenum">
              <a:rPr lang="sl-SI" smtClean="0"/>
              <a:t>‹#›</a:t>
            </a:fld>
            <a:endParaRPr lang="sl-SI"/>
          </a:p>
        </p:txBody>
      </p:sp>
    </p:spTree>
    <p:extLst>
      <p:ext uri="{BB962C8B-B14F-4D97-AF65-F5344CB8AC3E}">
        <p14:creationId xmlns:p14="http://schemas.microsoft.com/office/powerpoint/2010/main" val="356865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smtClean="0"/>
              <a:t>Uredite slog naslova matrice</a:t>
            </a:r>
            <a:endParaRPr lang="sl-SI"/>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smtClean="0"/>
              <a:t>Uredite sloge besedila matrice</a:t>
            </a:r>
          </a:p>
        </p:txBody>
      </p:sp>
      <p:sp>
        <p:nvSpPr>
          <p:cNvPr id="4" name="Označba mesta datuma 3"/>
          <p:cNvSpPr>
            <a:spLocks noGrp="1"/>
          </p:cNvSpPr>
          <p:nvPr>
            <p:ph type="dt" sz="half" idx="10"/>
          </p:nvPr>
        </p:nvSpPr>
        <p:spPr/>
        <p:txBody>
          <a:bodyPr/>
          <a:lstStyle/>
          <a:p>
            <a:fld id="{E2318BD5-5CC4-48C2-9BFA-E281E1B3F6CE}" type="datetimeFigureOut">
              <a:rPr lang="sl-SI" smtClean="0"/>
              <a:t>19. 11. 2020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EB1B668-DCD5-4665-80AA-7298CF9D85DD}" type="slidenum">
              <a:rPr lang="sl-SI" smtClean="0"/>
              <a:t>‹#›</a:t>
            </a:fld>
            <a:endParaRPr lang="sl-SI"/>
          </a:p>
        </p:txBody>
      </p:sp>
    </p:spTree>
    <p:extLst>
      <p:ext uri="{BB962C8B-B14F-4D97-AF65-F5344CB8AC3E}">
        <p14:creationId xmlns:p14="http://schemas.microsoft.com/office/powerpoint/2010/main" val="3956964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sz="half" idx="1"/>
          </p:nvPr>
        </p:nvSpPr>
        <p:spPr>
          <a:xfrm>
            <a:off x="838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vsebine 3"/>
          <p:cNvSpPr>
            <a:spLocks noGrp="1"/>
          </p:cNvSpPr>
          <p:nvPr>
            <p:ph sz="half" idx="2"/>
          </p:nvPr>
        </p:nvSpPr>
        <p:spPr>
          <a:xfrm>
            <a:off x="6172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datuma 4"/>
          <p:cNvSpPr>
            <a:spLocks noGrp="1"/>
          </p:cNvSpPr>
          <p:nvPr>
            <p:ph type="dt" sz="half" idx="10"/>
          </p:nvPr>
        </p:nvSpPr>
        <p:spPr/>
        <p:txBody>
          <a:bodyPr/>
          <a:lstStyle/>
          <a:p>
            <a:fld id="{E2318BD5-5CC4-48C2-9BFA-E281E1B3F6CE}" type="datetimeFigureOut">
              <a:rPr lang="sl-SI" smtClean="0"/>
              <a:t>19. 11. 2020</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2EB1B668-DCD5-4665-80AA-7298CF9D85DD}" type="slidenum">
              <a:rPr lang="sl-SI" smtClean="0"/>
              <a:t>‹#›</a:t>
            </a:fld>
            <a:endParaRPr lang="sl-SI"/>
          </a:p>
        </p:txBody>
      </p:sp>
    </p:spTree>
    <p:extLst>
      <p:ext uri="{BB962C8B-B14F-4D97-AF65-F5344CB8AC3E}">
        <p14:creationId xmlns:p14="http://schemas.microsoft.com/office/powerpoint/2010/main" val="2450199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smtClean="0"/>
              <a:t>Uredite slog naslova matrice</a:t>
            </a:r>
            <a:endParaRPr lang="sl-SI"/>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značba mesta datuma 6"/>
          <p:cNvSpPr>
            <a:spLocks noGrp="1"/>
          </p:cNvSpPr>
          <p:nvPr>
            <p:ph type="dt" sz="half" idx="10"/>
          </p:nvPr>
        </p:nvSpPr>
        <p:spPr/>
        <p:txBody>
          <a:bodyPr/>
          <a:lstStyle/>
          <a:p>
            <a:fld id="{E2318BD5-5CC4-48C2-9BFA-E281E1B3F6CE}" type="datetimeFigureOut">
              <a:rPr lang="sl-SI" smtClean="0"/>
              <a:t>19. 11. 2020</a:t>
            </a:fld>
            <a:endParaRPr lang="sl-SI"/>
          </a:p>
        </p:txBody>
      </p:sp>
      <p:sp>
        <p:nvSpPr>
          <p:cNvPr id="8" name="Označba mesta noge 7"/>
          <p:cNvSpPr>
            <a:spLocks noGrp="1"/>
          </p:cNvSpPr>
          <p:nvPr>
            <p:ph type="ftr" sz="quarter" idx="11"/>
          </p:nvPr>
        </p:nvSpPr>
        <p:spPr/>
        <p:txBody>
          <a:bodyPr/>
          <a:lstStyle/>
          <a:p>
            <a:endParaRPr lang="sl-SI"/>
          </a:p>
        </p:txBody>
      </p:sp>
      <p:sp>
        <p:nvSpPr>
          <p:cNvPr id="9" name="Označba mesta številke diapozitiva 8"/>
          <p:cNvSpPr>
            <a:spLocks noGrp="1"/>
          </p:cNvSpPr>
          <p:nvPr>
            <p:ph type="sldNum" sz="quarter" idx="12"/>
          </p:nvPr>
        </p:nvSpPr>
        <p:spPr/>
        <p:txBody>
          <a:bodyPr/>
          <a:lstStyle/>
          <a:p>
            <a:fld id="{2EB1B668-DCD5-4665-80AA-7298CF9D85DD}" type="slidenum">
              <a:rPr lang="sl-SI" smtClean="0"/>
              <a:t>‹#›</a:t>
            </a:fld>
            <a:endParaRPr lang="sl-SI"/>
          </a:p>
        </p:txBody>
      </p:sp>
    </p:spTree>
    <p:extLst>
      <p:ext uri="{BB962C8B-B14F-4D97-AF65-F5344CB8AC3E}">
        <p14:creationId xmlns:p14="http://schemas.microsoft.com/office/powerpoint/2010/main" val="3998200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datuma 2"/>
          <p:cNvSpPr>
            <a:spLocks noGrp="1"/>
          </p:cNvSpPr>
          <p:nvPr>
            <p:ph type="dt" sz="half" idx="10"/>
          </p:nvPr>
        </p:nvSpPr>
        <p:spPr/>
        <p:txBody>
          <a:bodyPr/>
          <a:lstStyle/>
          <a:p>
            <a:fld id="{E2318BD5-5CC4-48C2-9BFA-E281E1B3F6CE}" type="datetimeFigureOut">
              <a:rPr lang="sl-SI" smtClean="0"/>
              <a:t>19. 11. 2020</a:t>
            </a:fld>
            <a:endParaRPr lang="sl-SI"/>
          </a:p>
        </p:txBody>
      </p:sp>
      <p:sp>
        <p:nvSpPr>
          <p:cNvPr id="4" name="Označba mesta noge 3"/>
          <p:cNvSpPr>
            <a:spLocks noGrp="1"/>
          </p:cNvSpPr>
          <p:nvPr>
            <p:ph type="ftr" sz="quarter" idx="11"/>
          </p:nvPr>
        </p:nvSpPr>
        <p:spPr/>
        <p:txBody>
          <a:bodyPr/>
          <a:lstStyle/>
          <a:p>
            <a:endParaRPr lang="sl-SI"/>
          </a:p>
        </p:txBody>
      </p:sp>
      <p:sp>
        <p:nvSpPr>
          <p:cNvPr id="5" name="Označba mesta številke diapozitiva 4"/>
          <p:cNvSpPr>
            <a:spLocks noGrp="1"/>
          </p:cNvSpPr>
          <p:nvPr>
            <p:ph type="sldNum" sz="quarter" idx="12"/>
          </p:nvPr>
        </p:nvSpPr>
        <p:spPr/>
        <p:txBody>
          <a:bodyPr/>
          <a:lstStyle/>
          <a:p>
            <a:fld id="{2EB1B668-DCD5-4665-80AA-7298CF9D85DD}" type="slidenum">
              <a:rPr lang="sl-SI" smtClean="0"/>
              <a:t>‹#›</a:t>
            </a:fld>
            <a:endParaRPr lang="sl-SI"/>
          </a:p>
        </p:txBody>
      </p:sp>
    </p:spTree>
    <p:extLst>
      <p:ext uri="{BB962C8B-B14F-4D97-AF65-F5344CB8AC3E}">
        <p14:creationId xmlns:p14="http://schemas.microsoft.com/office/powerpoint/2010/main" val="3895638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E2318BD5-5CC4-48C2-9BFA-E281E1B3F6CE}" type="datetimeFigureOut">
              <a:rPr lang="sl-SI" smtClean="0"/>
              <a:t>19. 11. 2020</a:t>
            </a:fld>
            <a:endParaRPr lang="sl-SI"/>
          </a:p>
        </p:txBody>
      </p:sp>
      <p:sp>
        <p:nvSpPr>
          <p:cNvPr id="3" name="Označba mesta noge 2"/>
          <p:cNvSpPr>
            <a:spLocks noGrp="1"/>
          </p:cNvSpPr>
          <p:nvPr>
            <p:ph type="ftr" sz="quarter" idx="11"/>
          </p:nvPr>
        </p:nvSpPr>
        <p:spPr/>
        <p:txBody>
          <a:bodyPr/>
          <a:lstStyle/>
          <a:p>
            <a:endParaRPr lang="sl-SI"/>
          </a:p>
        </p:txBody>
      </p:sp>
      <p:sp>
        <p:nvSpPr>
          <p:cNvPr id="4" name="Označba mesta številke diapozitiva 3"/>
          <p:cNvSpPr>
            <a:spLocks noGrp="1"/>
          </p:cNvSpPr>
          <p:nvPr>
            <p:ph type="sldNum" sz="quarter" idx="12"/>
          </p:nvPr>
        </p:nvSpPr>
        <p:spPr/>
        <p:txBody>
          <a:bodyPr/>
          <a:lstStyle/>
          <a:p>
            <a:fld id="{2EB1B668-DCD5-4665-80AA-7298CF9D85DD}" type="slidenum">
              <a:rPr lang="sl-SI" smtClean="0"/>
              <a:t>‹#›</a:t>
            </a:fld>
            <a:endParaRPr lang="sl-SI"/>
          </a:p>
        </p:txBody>
      </p:sp>
    </p:spTree>
    <p:extLst>
      <p:ext uri="{BB962C8B-B14F-4D97-AF65-F5344CB8AC3E}">
        <p14:creationId xmlns:p14="http://schemas.microsoft.com/office/powerpoint/2010/main" val="3805404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E2318BD5-5CC4-48C2-9BFA-E281E1B3F6CE}" type="datetimeFigureOut">
              <a:rPr lang="sl-SI" smtClean="0"/>
              <a:t>19. 11. 2020</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2EB1B668-DCD5-4665-80AA-7298CF9D85DD}" type="slidenum">
              <a:rPr lang="sl-SI" smtClean="0"/>
              <a:t>‹#›</a:t>
            </a:fld>
            <a:endParaRPr lang="sl-SI"/>
          </a:p>
        </p:txBody>
      </p:sp>
    </p:spTree>
    <p:extLst>
      <p:ext uri="{BB962C8B-B14F-4D97-AF65-F5344CB8AC3E}">
        <p14:creationId xmlns:p14="http://schemas.microsoft.com/office/powerpoint/2010/main" val="2581139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E2318BD5-5CC4-48C2-9BFA-E281E1B3F6CE}" type="datetimeFigureOut">
              <a:rPr lang="sl-SI" smtClean="0"/>
              <a:t>19. 11. 2020</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2EB1B668-DCD5-4665-80AA-7298CF9D85DD}" type="slidenum">
              <a:rPr lang="sl-SI" smtClean="0"/>
              <a:t>‹#›</a:t>
            </a:fld>
            <a:endParaRPr lang="sl-SI"/>
          </a:p>
        </p:txBody>
      </p:sp>
    </p:spTree>
    <p:extLst>
      <p:ext uri="{BB962C8B-B14F-4D97-AF65-F5344CB8AC3E}">
        <p14:creationId xmlns:p14="http://schemas.microsoft.com/office/powerpoint/2010/main" val="764056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0000"/>
            <a:lum/>
          </a:blip>
          <a:srcRect/>
          <a:stretch>
            <a:fillRect t="-39000" b="-39000"/>
          </a:stretch>
        </a:blipFill>
        <a:effectLst/>
      </p:bgPr>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318BD5-5CC4-48C2-9BFA-E281E1B3F6CE}" type="datetimeFigureOut">
              <a:rPr lang="sl-SI" smtClean="0"/>
              <a:t>19. 11. 2020</a:t>
            </a:fld>
            <a:endParaRPr lang="sl-SI"/>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B1B668-DCD5-4665-80AA-7298CF9D85DD}" type="slidenum">
              <a:rPr lang="sl-SI" smtClean="0"/>
              <a:t>‹#›</a:t>
            </a:fld>
            <a:endParaRPr lang="sl-SI"/>
          </a:p>
        </p:txBody>
      </p:sp>
    </p:spTree>
    <p:extLst>
      <p:ext uri="{BB962C8B-B14F-4D97-AF65-F5344CB8AC3E}">
        <p14:creationId xmlns:p14="http://schemas.microsoft.com/office/powerpoint/2010/main" val="3109962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otroski.rtvslo.si/infodrom/prispevek/1315"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s://www.youtube.com/watch?v=RbKT4hIdw0E&amp;feature=youtu.be"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hyperlink" Target="http://www.mojvideo.com/video-viki-krema/ffb8ae350f8a8062d9a4" TargetMode="Externa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4217233" y="666791"/>
            <a:ext cx="3757534" cy="1671675"/>
          </a:xfrm>
        </p:spPr>
        <p:txBody>
          <a:bodyPr>
            <a:normAutofit/>
          </a:bodyPr>
          <a:lstStyle/>
          <a:p>
            <a:r>
              <a:rPr lang="sl-SI" sz="8800" b="1" dirty="0" smtClean="0">
                <a:solidFill>
                  <a:srgbClr val="FF0000"/>
                </a:solidFill>
                <a:effectLst>
                  <a:outerShdw blurRad="38100" dist="38100" dir="2700000" algn="tl">
                    <a:srgbClr val="000000">
                      <a:alpha val="43137"/>
                    </a:srgbClr>
                  </a:outerShdw>
                </a:effectLst>
                <a:latin typeface="Algerian" panose="04020705040A02060702" pitchFamily="82" charset="0"/>
              </a:rPr>
              <a:t>STRIP</a:t>
            </a:r>
            <a:endParaRPr lang="sl-SI" sz="8800" b="1" dirty="0">
              <a:solidFill>
                <a:srgbClr val="FF0000"/>
              </a:solidFill>
              <a:effectLst>
                <a:outerShdw blurRad="38100" dist="38100" dir="2700000" algn="tl">
                  <a:srgbClr val="000000">
                    <a:alpha val="43137"/>
                  </a:srgbClr>
                </a:outerShdw>
              </a:effectLst>
              <a:latin typeface="Algerian" panose="04020705040A02060702" pitchFamily="82" charset="0"/>
            </a:endParaRPr>
          </a:p>
        </p:txBody>
      </p:sp>
      <p:sp>
        <p:nvSpPr>
          <p:cNvPr id="3" name="Podnaslov 2"/>
          <p:cNvSpPr>
            <a:spLocks noGrp="1"/>
          </p:cNvSpPr>
          <p:nvPr>
            <p:ph type="subTitle" idx="1"/>
          </p:nvPr>
        </p:nvSpPr>
        <p:spPr/>
        <p:txBody>
          <a:bodyPr/>
          <a:lstStyle/>
          <a:p>
            <a:endParaRPr lang="sl-SI"/>
          </a:p>
        </p:txBody>
      </p:sp>
      <p:pic>
        <p:nvPicPr>
          <p:cNvPr id="5" name="Slika 4"/>
          <p:cNvPicPr>
            <a:picLocks noChangeAspect="1"/>
          </p:cNvPicPr>
          <p:nvPr/>
        </p:nvPicPr>
        <p:blipFill>
          <a:blip r:embed="rId2"/>
          <a:stretch>
            <a:fillRect/>
          </a:stretch>
        </p:blipFill>
        <p:spPr>
          <a:xfrm>
            <a:off x="2788170" y="2974877"/>
            <a:ext cx="7210269" cy="2760181"/>
          </a:xfrm>
          <a:prstGeom prst="rect">
            <a:avLst/>
          </a:prstGeom>
        </p:spPr>
      </p:pic>
    </p:spTree>
    <p:extLst>
      <p:ext uri="{BB962C8B-B14F-4D97-AF65-F5344CB8AC3E}">
        <p14:creationId xmlns:p14="http://schemas.microsoft.com/office/powerpoint/2010/main" val="23554824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838200" y="373486"/>
            <a:ext cx="10515600" cy="6581105"/>
          </a:xfrm>
        </p:spPr>
        <p:txBody>
          <a:bodyPr/>
          <a:lstStyle/>
          <a:p>
            <a:pPr marL="0" indent="0" algn="ctr">
              <a:buNone/>
            </a:pPr>
            <a:endParaRPr lang="sl-SI" dirty="0" smtClean="0"/>
          </a:p>
          <a:p>
            <a:pPr marL="0" indent="0" algn="ctr">
              <a:buNone/>
            </a:pPr>
            <a:r>
              <a:rPr lang="sl-SI" dirty="0" smtClean="0">
                <a:solidFill>
                  <a:srgbClr val="00B050"/>
                </a:solidFill>
              </a:rPr>
              <a:t>Danes boš strip ustvaril/-a tudi sam/-a. Izbereš si lahko poljubno tematiko in poljubno likovno tehniko.</a:t>
            </a:r>
          </a:p>
          <a:p>
            <a:pPr marL="0" indent="0" algn="ctr">
              <a:buNone/>
            </a:pPr>
            <a:endParaRPr lang="sl-SI" dirty="0" smtClean="0">
              <a:solidFill>
                <a:srgbClr val="00B050"/>
              </a:solidFill>
            </a:endParaRPr>
          </a:p>
          <a:p>
            <a:pPr marL="0" indent="0">
              <a:buNone/>
            </a:pPr>
            <a:r>
              <a:rPr lang="sl-SI" sz="2000" dirty="0" smtClean="0"/>
              <a:t>Pomagaj si z nasveti na spodnji povezavi:</a:t>
            </a:r>
          </a:p>
          <a:p>
            <a:pPr marL="0" indent="0">
              <a:buNone/>
            </a:pPr>
            <a:r>
              <a:rPr lang="sl-SI" sz="1800" dirty="0" smtClean="0">
                <a:hlinkClick r:id="rId2"/>
              </a:rPr>
              <a:t>http://otroski.rtvslo.si/infodrom/prispevek/1315</a:t>
            </a:r>
            <a:endParaRPr lang="sl-SI" sz="1800" dirty="0" smtClean="0"/>
          </a:p>
          <a:p>
            <a:pPr marL="0" indent="0">
              <a:buNone/>
            </a:pPr>
            <a:endParaRPr lang="sl-SI" sz="1800" dirty="0" smtClean="0"/>
          </a:p>
          <a:p>
            <a:pPr marL="0" indent="0">
              <a:buNone/>
            </a:pPr>
            <a:r>
              <a:rPr lang="sl-SI" sz="2000" b="1" dirty="0" smtClean="0">
                <a:solidFill>
                  <a:srgbClr val="FF0000"/>
                </a:solidFill>
              </a:rPr>
              <a:t>Merila, ki jih bomo upoštevali pri delu:</a:t>
            </a:r>
          </a:p>
          <a:p>
            <a:pPr marL="285750" indent="-285750"/>
            <a:r>
              <a:rPr lang="sl-SI" altLang="zh-CN" sz="2000" dirty="0"/>
              <a:t>R</a:t>
            </a:r>
            <a:r>
              <a:rPr lang="en-US" altLang="zh-CN" sz="2000" dirty="0" err="1"/>
              <a:t>ob</a:t>
            </a:r>
            <a:r>
              <a:rPr lang="en-US" altLang="zh-CN" sz="2000" dirty="0"/>
              <a:t> </a:t>
            </a:r>
            <a:r>
              <a:rPr lang="en-US" altLang="zh-CN" sz="2000" dirty="0" err="1"/>
              <a:t>okvirčka</a:t>
            </a:r>
            <a:r>
              <a:rPr lang="en-US" altLang="zh-CN" sz="2000" dirty="0"/>
              <a:t> </a:t>
            </a:r>
            <a:r>
              <a:rPr lang="sl-SI" altLang="zh-CN" sz="2000" dirty="0" smtClean="0"/>
              <a:t>je </a:t>
            </a:r>
            <a:r>
              <a:rPr lang="en-US" altLang="zh-CN" sz="2000" dirty="0" err="1" smtClean="0"/>
              <a:t>narisan</a:t>
            </a:r>
            <a:r>
              <a:rPr lang="en-US" altLang="zh-CN" sz="2000" dirty="0" smtClean="0"/>
              <a:t> </a:t>
            </a:r>
            <a:r>
              <a:rPr lang="en-US" altLang="zh-CN" sz="2000" dirty="0"/>
              <a:t>s </a:t>
            </a:r>
            <a:r>
              <a:rPr lang="en-US" altLang="zh-CN" sz="2000" dirty="0" err="1"/>
              <a:t>pomočjo</a:t>
            </a:r>
            <a:r>
              <a:rPr lang="en-US" altLang="zh-CN" sz="2000" dirty="0"/>
              <a:t> </a:t>
            </a:r>
            <a:r>
              <a:rPr lang="en-US" altLang="zh-CN" sz="2000" dirty="0" err="1"/>
              <a:t>ravnila</a:t>
            </a:r>
            <a:r>
              <a:rPr lang="sl-SI" altLang="zh-CN" sz="2000" dirty="0"/>
              <a:t>,</a:t>
            </a:r>
            <a:endParaRPr lang="en-US" altLang="zh-CN" sz="2000" dirty="0"/>
          </a:p>
          <a:p>
            <a:pPr marL="285750" indent="-285750"/>
            <a:r>
              <a:rPr lang="sl-SI" altLang="zh-CN" sz="2000" dirty="0"/>
              <a:t>z</a:t>
            </a:r>
            <a:r>
              <a:rPr lang="en-US" altLang="zh-CN" sz="2000" dirty="0" err="1"/>
              <a:t>apolnitev</a:t>
            </a:r>
            <a:r>
              <a:rPr lang="en-US" altLang="zh-CN" sz="2000" dirty="0"/>
              <a:t> </a:t>
            </a:r>
            <a:r>
              <a:rPr lang="en-US" altLang="zh-CN" sz="2000" dirty="0" err="1"/>
              <a:t>celotnega</a:t>
            </a:r>
            <a:r>
              <a:rPr lang="en-US" altLang="zh-CN" sz="2000" dirty="0"/>
              <a:t> </a:t>
            </a:r>
            <a:r>
              <a:rPr lang="en-US" altLang="zh-CN" sz="2000" dirty="0" err="1"/>
              <a:t>okvirčka</a:t>
            </a:r>
            <a:r>
              <a:rPr lang="sl-SI" altLang="zh-CN" sz="2000" dirty="0"/>
              <a:t>,</a:t>
            </a:r>
            <a:endParaRPr lang="en-US" altLang="zh-CN" sz="2000" dirty="0"/>
          </a:p>
          <a:p>
            <a:pPr marL="285750" indent="-285750"/>
            <a:r>
              <a:rPr lang="sl-SI" altLang="zh-CN" sz="2000" dirty="0"/>
              <a:t>p</a:t>
            </a:r>
            <a:r>
              <a:rPr lang="en-US" altLang="zh-CN" sz="2000" dirty="0" err="1"/>
              <a:t>rimerni</a:t>
            </a:r>
            <a:r>
              <a:rPr lang="en-US" altLang="zh-CN" sz="2000" dirty="0"/>
              <a:t> </a:t>
            </a:r>
            <a:r>
              <a:rPr lang="en-US" altLang="zh-CN" sz="2000" dirty="0" err="1"/>
              <a:t>oblački</a:t>
            </a:r>
            <a:r>
              <a:rPr lang="sl-SI" altLang="zh-CN" sz="2000" dirty="0"/>
              <a:t>,</a:t>
            </a:r>
            <a:endParaRPr lang="en-US" altLang="zh-CN" sz="2000" dirty="0"/>
          </a:p>
          <a:p>
            <a:pPr marL="285750" indent="-285750"/>
            <a:r>
              <a:rPr lang="sl-SI" altLang="zh-CN" sz="2000" dirty="0"/>
              <a:t>b</a:t>
            </a:r>
            <a:r>
              <a:rPr lang="en-US" altLang="zh-CN" sz="2000" dirty="0" err="1"/>
              <a:t>esedilo</a:t>
            </a:r>
            <a:r>
              <a:rPr lang="en-US" altLang="zh-CN" sz="2000" dirty="0"/>
              <a:t> se ne </a:t>
            </a:r>
            <a:r>
              <a:rPr lang="en-US" altLang="zh-CN" sz="2000" dirty="0" err="1"/>
              <a:t>dotika</a:t>
            </a:r>
            <a:r>
              <a:rPr lang="en-US" altLang="zh-CN" sz="2000" dirty="0"/>
              <a:t> </a:t>
            </a:r>
            <a:r>
              <a:rPr lang="en-US" altLang="zh-CN" sz="2000" dirty="0" err="1"/>
              <a:t>roba</a:t>
            </a:r>
            <a:r>
              <a:rPr lang="en-US" altLang="zh-CN" sz="2000" dirty="0"/>
              <a:t> </a:t>
            </a:r>
            <a:r>
              <a:rPr lang="en-US" altLang="zh-CN" sz="2000" dirty="0" err="1"/>
              <a:t>oblačka</a:t>
            </a:r>
            <a:r>
              <a:rPr lang="sl-SI" altLang="zh-CN" sz="2000" dirty="0"/>
              <a:t>,</a:t>
            </a:r>
            <a:endParaRPr lang="en-US" altLang="zh-CN" sz="2000" dirty="0"/>
          </a:p>
          <a:p>
            <a:pPr marL="285750" indent="-285750"/>
            <a:r>
              <a:rPr lang="sl-SI" altLang="zh-CN" sz="2000" dirty="0"/>
              <a:t>č</a:t>
            </a:r>
            <a:r>
              <a:rPr lang="en-US" altLang="zh-CN" sz="2000" dirty="0" err="1"/>
              <a:t>itljiva</a:t>
            </a:r>
            <a:r>
              <a:rPr lang="en-US" altLang="zh-CN" sz="2000" dirty="0"/>
              <a:t> </a:t>
            </a:r>
            <a:r>
              <a:rPr lang="en-US" altLang="zh-CN" sz="2000" dirty="0" err="1"/>
              <a:t>pisava</a:t>
            </a:r>
            <a:r>
              <a:rPr lang="sl-SI" altLang="zh-CN" sz="2000" dirty="0"/>
              <a:t>,</a:t>
            </a:r>
          </a:p>
          <a:p>
            <a:pPr marL="285750" indent="-285750"/>
            <a:r>
              <a:rPr lang="sl-SI" altLang="zh-CN" sz="2000" smtClean="0"/>
              <a:t>Izvirnost zgodbe</a:t>
            </a:r>
            <a:r>
              <a:rPr lang="sl-SI" altLang="zh-CN" sz="2000" dirty="0"/>
              <a:t>.</a:t>
            </a:r>
            <a:endParaRPr lang="sl-SI" altLang="sl-SI" sz="2000" dirty="0"/>
          </a:p>
          <a:p>
            <a:pPr marL="0" indent="0">
              <a:buNone/>
            </a:pPr>
            <a:endParaRPr lang="sl-SI" sz="2400" dirty="0"/>
          </a:p>
          <a:p>
            <a:pPr marL="0" indent="0" algn="ctr">
              <a:buNone/>
            </a:pPr>
            <a:endParaRPr lang="sl-SI" dirty="0"/>
          </a:p>
        </p:txBody>
      </p:sp>
    </p:spTree>
    <p:extLst>
      <p:ext uri="{BB962C8B-B14F-4D97-AF65-F5344CB8AC3E}">
        <p14:creationId xmlns:p14="http://schemas.microsoft.com/office/powerpoint/2010/main" val="2470088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838200" y="648024"/>
            <a:ext cx="10515600" cy="4351338"/>
          </a:xfrm>
        </p:spPr>
        <p:txBody>
          <a:bodyPr/>
          <a:lstStyle/>
          <a:p>
            <a:pPr marL="0" indent="0" algn="ctr">
              <a:buNone/>
            </a:pPr>
            <a:r>
              <a:rPr lang="sl-SI" b="1" dirty="0" smtClean="0"/>
              <a:t>Strip je zgodba</a:t>
            </a:r>
            <a:r>
              <a:rPr lang="sl-SI" b="1" dirty="0"/>
              <a:t>, prikazana z zaporedjem slik in z besedilom </a:t>
            </a:r>
            <a:endParaRPr lang="sl-SI" b="1" dirty="0" smtClean="0"/>
          </a:p>
          <a:p>
            <a:pPr marL="0" indent="0" algn="ctr">
              <a:buNone/>
            </a:pPr>
            <a:r>
              <a:rPr lang="sl-SI" b="1" dirty="0" smtClean="0"/>
              <a:t>navadnim </a:t>
            </a:r>
            <a:r>
              <a:rPr lang="sl-SI" b="1" dirty="0"/>
              <a:t>v </a:t>
            </a:r>
            <a:r>
              <a:rPr lang="sl-SI" b="1" dirty="0" smtClean="0"/>
              <a:t>oblačkih.</a:t>
            </a:r>
          </a:p>
          <a:p>
            <a:pPr marL="0" indent="0" algn="ctr">
              <a:buNone/>
            </a:pPr>
            <a:endParaRPr lang="sl-SI" b="1" dirty="0" smtClean="0"/>
          </a:p>
          <a:p>
            <a:pPr marL="0" indent="0">
              <a:buNone/>
            </a:pPr>
            <a:r>
              <a:rPr lang="sl-SI" altLang="sl-SI" dirty="0" smtClean="0"/>
              <a:t>Po navadi je besedilo v oblačku, lahko pa je tudi izven njega ali pa v podnožju slike oz. risbe. Dodajamo lahko tudi glasove oz. druge zvočne pojave (krik, cviljenje gum, grmenje…)</a:t>
            </a:r>
          </a:p>
          <a:p>
            <a:pPr marL="0" indent="0">
              <a:buNone/>
            </a:pPr>
            <a:endParaRPr lang="sl-SI" altLang="sl-SI" dirty="0" smtClean="0"/>
          </a:p>
        </p:txBody>
      </p:sp>
      <p:pic>
        <p:nvPicPr>
          <p:cNvPr id="5" name="Picture 6" descr="diareja-strip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1851" y="3767462"/>
            <a:ext cx="3097212" cy="2463800"/>
          </a:xfrm>
          <a:prstGeom prst="rect">
            <a:avLst/>
          </a:prstGeom>
          <a:noFill/>
          <a:extLst>
            <a:ext uri="{909E8E84-426E-40DD-AFC4-6F175D3DCCD1}">
              <a14:hiddenFill xmlns:a14="http://schemas.microsoft.com/office/drawing/2010/main">
                <a:solidFill>
                  <a:srgbClr val="FFFFFF"/>
                </a:solidFill>
              </a14:hiddenFill>
            </a:ext>
          </a:extLst>
        </p:spPr>
      </p:pic>
      <p:pic>
        <p:nvPicPr>
          <p:cNvPr id="6" name="Slika 5"/>
          <p:cNvPicPr>
            <a:picLocks noChangeAspect="1"/>
          </p:cNvPicPr>
          <p:nvPr/>
        </p:nvPicPr>
        <p:blipFill>
          <a:blip r:embed="rId3"/>
          <a:stretch>
            <a:fillRect/>
          </a:stretch>
        </p:blipFill>
        <p:spPr>
          <a:xfrm>
            <a:off x="8885348" y="3429001"/>
            <a:ext cx="2211946" cy="2211946"/>
          </a:xfrm>
          <a:prstGeom prst="rect">
            <a:avLst/>
          </a:prstGeom>
        </p:spPr>
      </p:pic>
      <p:sp>
        <p:nvSpPr>
          <p:cNvPr id="7" name="PoljeZBesedilom 6"/>
          <p:cNvSpPr txBox="1"/>
          <p:nvPr/>
        </p:nvSpPr>
        <p:spPr>
          <a:xfrm>
            <a:off x="8448541" y="5737365"/>
            <a:ext cx="3193960" cy="646331"/>
          </a:xfrm>
          <a:prstGeom prst="rect">
            <a:avLst/>
          </a:prstGeom>
          <a:noFill/>
        </p:spPr>
        <p:txBody>
          <a:bodyPr wrap="square" rtlCol="0">
            <a:spAutoFit/>
          </a:bodyPr>
          <a:lstStyle/>
          <a:p>
            <a:pPr algn="ctr"/>
            <a:r>
              <a:rPr lang="sl-SI" dirty="0" smtClean="0">
                <a:latin typeface="+mj-lt"/>
              </a:rPr>
              <a:t>S  takšnim oblačkom prikažemo o čem junak razmišlja.</a:t>
            </a:r>
            <a:endParaRPr lang="sl-SI" dirty="0">
              <a:latin typeface="+mj-lt"/>
            </a:endParaRPr>
          </a:p>
        </p:txBody>
      </p:sp>
      <p:pic>
        <p:nvPicPr>
          <p:cNvPr id="8" name="Slika 7"/>
          <p:cNvPicPr>
            <a:picLocks noChangeAspect="1"/>
          </p:cNvPicPr>
          <p:nvPr/>
        </p:nvPicPr>
        <p:blipFill>
          <a:blip r:embed="rId4"/>
          <a:stretch>
            <a:fillRect/>
          </a:stretch>
        </p:blipFill>
        <p:spPr>
          <a:xfrm>
            <a:off x="592213" y="3767462"/>
            <a:ext cx="3536495" cy="1672147"/>
          </a:xfrm>
          <a:prstGeom prst="rect">
            <a:avLst/>
          </a:prstGeom>
        </p:spPr>
      </p:pic>
      <p:sp>
        <p:nvSpPr>
          <p:cNvPr id="11" name="PoljeZBesedilom 10"/>
          <p:cNvSpPr txBox="1"/>
          <p:nvPr/>
        </p:nvSpPr>
        <p:spPr>
          <a:xfrm>
            <a:off x="1235367" y="5687890"/>
            <a:ext cx="3207844" cy="646331"/>
          </a:xfrm>
          <a:prstGeom prst="rect">
            <a:avLst/>
          </a:prstGeom>
          <a:noFill/>
        </p:spPr>
        <p:txBody>
          <a:bodyPr wrap="square" rtlCol="0">
            <a:spAutoFit/>
          </a:bodyPr>
          <a:lstStyle/>
          <a:p>
            <a:pPr algn="ctr"/>
            <a:r>
              <a:rPr lang="sl-SI" dirty="0" smtClean="0">
                <a:latin typeface="+mj-lt"/>
              </a:rPr>
              <a:t>S takšnim oblačkom ponazorimo kaj junak pove.</a:t>
            </a:r>
            <a:endParaRPr lang="sl-SI" dirty="0">
              <a:latin typeface="+mj-lt"/>
            </a:endParaRPr>
          </a:p>
        </p:txBody>
      </p:sp>
    </p:spTree>
    <p:extLst>
      <p:ext uri="{BB962C8B-B14F-4D97-AF65-F5344CB8AC3E}">
        <p14:creationId xmlns:p14="http://schemas.microsoft.com/office/powerpoint/2010/main" val="34308261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838200" y="3791241"/>
            <a:ext cx="10515600" cy="943332"/>
          </a:xfrm>
        </p:spPr>
        <p:txBody>
          <a:bodyPr/>
          <a:lstStyle/>
          <a:p>
            <a:pPr marL="0" indent="0">
              <a:buNone/>
            </a:pPr>
            <a:r>
              <a:rPr lang="sl-SI" altLang="sl-SI" sz="2400" dirty="0"/>
              <a:t>Začetnik slovenskega stripa je bil Milko Bambič s stripom </a:t>
            </a:r>
            <a:r>
              <a:rPr lang="sl-SI" altLang="sl-SI" sz="2400" i="1" dirty="0" smtClean="0"/>
              <a:t>Bu-Ci-Bu</a:t>
            </a:r>
            <a:r>
              <a:rPr lang="sl-SI" altLang="sl-SI" dirty="0" smtClean="0"/>
              <a:t>.</a:t>
            </a:r>
            <a:endParaRPr lang="sl-SI" dirty="0"/>
          </a:p>
        </p:txBody>
      </p:sp>
      <p:pic>
        <p:nvPicPr>
          <p:cNvPr id="1026" name="Picture 2" descr="Zgodovina slovenskega stripa | Dnevnik"/>
          <p:cNvPicPr>
            <a:picLocks noChangeAspect="1" noChangeArrowheads="1"/>
          </p:cNvPicPr>
          <p:nvPr/>
        </p:nvPicPr>
        <p:blipFill rotWithShape="1">
          <a:blip r:embed="rId2">
            <a:extLst>
              <a:ext uri="{28A0092B-C50C-407E-A947-70E740481C1C}">
                <a14:useLocalDpi xmlns:a14="http://schemas.microsoft.com/office/drawing/2010/main" val="0"/>
              </a:ext>
            </a:extLst>
          </a:blip>
          <a:srcRect t="24742"/>
          <a:stretch/>
        </p:blipFill>
        <p:spPr bwMode="auto">
          <a:xfrm>
            <a:off x="3661097" y="4317297"/>
            <a:ext cx="4504109" cy="2346301"/>
          </a:xfrm>
          <a:prstGeom prst="rect">
            <a:avLst/>
          </a:prstGeom>
          <a:noFill/>
          <a:extLst>
            <a:ext uri="{909E8E84-426E-40DD-AFC4-6F175D3DCCD1}">
              <a14:hiddenFill xmlns:a14="http://schemas.microsoft.com/office/drawing/2010/main">
                <a:solidFill>
                  <a:srgbClr val="FFFFFF"/>
                </a:solidFill>
              </a14:hiddenFill>
            </a:ext>
          </a:extLst>
        </p:spPr>
      </p:pic>
      <p:pic>
        <p:nvPicPr>
          <p:cNvPr id="5" name="Slika 4"/>
          <p:cNvPicPr>
            <a:picLocks noChangeAspect="1"/>
          </p:cNvPicPr>
          <p:nvPr/>
        </p:nvPicPr>
        <p:blipFill>
          <a:blip r:embed="rId3"/>
          <a:stretch>
            <a:fillRect/>
          </a:stretch>
        </p:blipFill>
        <p:spPr>
          <a:xfrm>
            <a:off x="3980603" y="1057569"/>
            <a:ext cx="3674255" cy="2305621"/>
          </a:xfrm>
          <a:prstGeom prst="rect">
            <a:avLst/>
          </a:prstGeom>
        </p:spPr>
      </p:pic>
      <p:sp>
        <p:nvSpPr>
          <p:cNvPr id="4" name="Pravokotnik 3"/>
          <p:cNvSpPr/>
          <p:nvPr/>
        </p:nvSpPr>
        <p:spPr>
          <a:xfrm>
            <a:off x="838200" y="103462"/>
            <a:ext cx="10650828" cy="954107"/>
          </a:xfrm>
          <a:prstGeom prst="rect">
            <a:avLst/>
          </a:prstGeom>
        </p:spPr>
        <p:txBody>
          <a:bodyPr wrap="square">
            <a:spAutoFit/>
          </a:bodyPr>
          <a:lstStyle/>
          <a:p>
            <a:r>
              <a:rPr lang="sl-SI" altLang="sl-SI" sz="2800" dirty="0"/>
              <a:t>Najstarejši strip je leta 1827 ustvaril švicarski umetnik </a:t>
            </a:r>
            <a:r>
              <a:rPr lang="sl-SI" sz="2800" dirty="0" err="1"/>
              <a:t>Rudolphe</a:t>
            </a:r>
            <a:r>
              <a:rPr lang="sl-SI" sz="2800" dirty="0"/>
              <a:t> </a:t>
            </a:r>
            <a:r>
              <a:rPr lang="sl-SI" sz="2800" dirty="0" err="1"/>
              <a:t>Töpffer</a:t>
            </a:r>
            <a:r>
              <a:rPr lang="sl-SI" sz="2800" dirty="0"/>
              <a:t> in mu dal naslov Dogodivščine </a:t>
            </a:r>
            <a:r>
              <a:rPr lang="sl-SI" sz="2800" dirty="0" err="1"/>
              <a:t>Obadiaha</a:t>
            </a:r>
            <a:r>
              <a:rPr lang="sl-SI" sz="2800" dirty="0"/>
              <a:t> </a:t>
            </a:r>
            <a:r>
              <a:rPr lang="sl-SI" sz="2800" dirty="0" err="1"/>
              <a:t>Oldbucka</a:t>
            </a:r>
            <a:r>
              <a:rPr lang="sl-SI" i="1" dirty="0" smtClean="0"/>
              <a:t>.</a:t>
            </a:r>
            <a:endParaRPr lang="sl-SI" i="1" dirty="0"/>
          </a:p>
        </p:txBody>
      </p:sp>
    </p:spTree>
    <p:extLst>
      <p:ext uri="{BB962C8B-B14F-4D97-AF65-F5344CB8AC3E}">
        <p14:creationId xmlns:p14="http://schemas.microsoft.com/office/powerpoint/2010/main" val="2673288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780955" y="975619"/>
            <a:ext cx="10515600" cy="4351338"/>
          </a:xfrm>
        </p:spPr>
        <p:txBody>
          <a:bodyPr/>
          <a:lstStyle/>
          <a:p>
            <a:pPr marL="0" indent="0">
              <a:buNone/>
            </a:pPr>
            <a:r>
              <a:rPr lang="sl-SI" altLang="sl-SI" dirty="0"/>
              <a:t>Prva slovenska revija, posvečena samo stripom, je bila Zvitorepec (1966–73) avtorja Miki Mustra.</a:t>
            </a:r>
            <a:endParaRPr lang="sl-SI" dirty="0"/>
          </a:p>
        </p:txBody>
      </p:sp>
      <p:pic>
        <p:nvPicPr>
          <p:cNvPr id="5"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462" y="2332128"/>
            <a:ext cx="5004538" cy="371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oljeZBesedilom 5"/>
          <p:cNvSpPr txBox="1"/>
          <p:nvPr/>
        </p:nvSpPr>
        <p:spPr>
          <a:xfrm>
            <a:off x="3360234" y="2502112"/>
            <a:ext cx="1635617" cy="369332"/>
          </a:xfrm>
          <a:prstGeom prst="rect">
            <a:avLst/>
          </a:prstGeom>
          <a:noFill/>
        </p:spPr>
        <p:txBody>
          <a:bodyPr wrap="square" rtlCol="0">
            <a:spAutoFit/>
          </a:bodyPr>
          <a:lstStyle/>
          <a:p>
            <a:pPr algn="ctr"/>
            <a:r>
              <a:rPr lang="sl-SI" b="1" dirty="0" smtClean="0"/>
              <a:t>ZVITOREPEC</a:t>
            </a:r>
            <a:endParaRPr lang="sl-SI" b="1" dirty="0"/>
          </a:p>
        </p:txBody>
      </p:sp>
      <p:sp>
        <p:nvSpPr>
          <p:cNvPr id="7" name="PoljeZBesedilom 6"/>
          <p:cNvSpPr txBox="1"/>
          <p:nvPr/>
        </p:nvSpPr>
        <p:spPr>
          <a:xfrm>
            <a:off x="1572385" y="2147462"/>
            <a:ext cx="1635617" cy="369332"/>
          </a:xfrm>
          <a:prstGeom prst="rect">
            <a:avLst/>
          </a:prstGeom>
          <a:noFill/>
        </p:spPr>
        <p:txBody>
          <a:bodyPr wrap="square" rtlCol="0">
            <a:spAutoFit/>
          </a:bodyPr>
          <a:lstStyle/>
          <a:p>
            <a:pPr algn="ctr"/>
            <a:r>
              <a:rPr lang="sl-SI" b="1" dirty="0" smtClean="0"/>
              <a:t>LAKOTNIK</a:t>
            </a:r>
            <a:endParaRPr lang="sl-SI" b="1" dirty="0"/>
          </a:p>
        </p:txBody>
      </p:sp>
      <p:sp>
        <p:nvSpPr>
          <p:cNvPr id="8" name="PoljeZBesedilom 7"/>
          <p:cNvSpPr txBox="1"/>
          <p:nvPr/>
        </p:nvSpPr>
        <p:spPr>
          <a:xfrm>
            <a:off x="4685344" y="3151288"/>
            <a:ext cx="1353411" cy="369332"/>
          </a:xfrm>
          <a:prstGeom prst="rect">
            <a:avLst/>
          </a:prstGeom>
          <a:noFill/>
        </p:spPr>
        <p:txBody>
          <a:bodyPr wrap="square" rtlCol="0">
            <a:spAutoFit/>
          </a:bodyPr>
          <a:lstStyle/>
          <a:p>
            <a:r>
              <a:rPr lang="sl-SI" b="1" dirty="0" smtClean="0"/>
              <a:t>TRDONJA</a:t>
            </a:r>
            <a:endParaRPr lang="sl-SI" b="1" dirty="0"/>
          </a:p>
        </p:txBody>
      </p:sp>
      <p:pic>
        <p:nvPicPr>
          <p:cNvPr id="9" name="Slika 8"/>
          <p:cNvPicPr>
            <a:picLocks noChangeAspect="1"/>
          </p:cNvPicPr>
          <p:nvPr/>
        </p:nvPicPr>
        <p:blipFill>
          <a:blip r:embed="rId3"/>
          <a:stretch>
            <a:fillRect/>
          </a:stretch>
        </p:blipFill>
        <p:spPr>
          <a:xfrm>
            <a:off x="6865536" y="2898082"/>
            <a:ext cx="4524375" cy="2428875"/>
          </a:xfrm>
          <a:prstGeom prst="rect">
            <a:avLst/>
          </a:prstGeom>
        </p:spPr>
      </p:pic>
    </p:spTree>
    <p:extLst>
      <p:ext uri="{BB962C8B-B14F-4D97-AF65-F5344CB8AC3E}">
        <p14:creationId xmlns:p14="http://schemas.microsoft.com/office/powerpoint/2010/main" val="1339463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sl-SI" dirty="0" smtClean="0">
                <a:solidFill>
                  <a:srgbClr val="FF0000"/>
                </a:solidFill>
                <a:effectLst>
                  <a:outerShdw blurRad="38100" dist="38100" dir="2700000" algn="tl">
                    <a:srgbClr val="000000">
                      <a:alpha val="43137"/>
                    </a:srgbClr>
                  </a:outerShdw>
                </a:effectLst>
              </a:rPr>
              <a:t>MIKI MUSTER</a:t>
            </a:r>
            <a:endParaRPr lang="sl-SI" dirty="0">
              <a:solidFill>
                <a:srgbClr val="FF0000"/>
              </a:solidFill>
              <a:effectLst>
                <a:outerShdw blurRad="38100" dist="38100" dir="2700000" algn="tl">
                  <a:srgbClr val="000000">
                    <a:alpha val="43137"/>
                  </a:srgbClr>
                </a:outerShdw>
              </a:effectLst>
            </a:endParaRPr>
          </a:p>
        </p:txBody>
      </p:sp>
      <p:sp>
        <p:nvSpPr>
          <p:cNvPr id="3" name="Označba mesta vsebine 2"/>
          <p:cNvSpPr>
            <a:spLocks noGrp="1"/>
          </p:cNvSpPr>
          <p:nvPr>
            <p:ph idx="1"/>
          </p:nvPr>
        </p:nvSpPr>
        <p:spPr>
          <a:xfrm>
            <a:off x="399245" y="1465017"/>
            <a:ext cx="8036417" cy="4351338"/>
          </a:xfrm>
        </p:spPr>
        <p:txBody>
          <a:bodyPr>
            <a:normAutofit/>
          </a:bodyPr>
          <a:lstStyle/>
          <a:p>
            <a:pPr marL="0" indent="0">
              <a:lnSpc>
                <a:spcPct val="100000"/>
              </a:lnSpc>
              <a:buNone/>
            </a:pPr>
            <a:r>
              <a:rPr lang="sl-SI" sz="2400" dirty="0" smtClean="0"/>
              <a:t>V nedeljo, 22. 11., bi Miki Muster praznoval svoj </a:t>
            </a:r>
            <a:r>
              <a:rPr lang="sl-SI" sz="2400" dirty="0" smtClean="0"/>
              <a:t>95. </a:t>
            </a:r>
            <a:r>
              <a:rPr lang="sl-SI" sz="2400" dirty="0" smtClean="0"/>
              <a:t>rojstni dan. </a:t>
            </a:r>
          </a:p>
          <a:p>
            <a:pPr marL="0" indent="0">
              <a:lnSpc>
                <a:spcPct val="100000"/>
              </a:lnSpc>
              <a:buNone/>
            </a:pPr>
            <a:r>
              <a:rPr lang="sl-SI" sz="2400" dirty="0"/>
              <a:t>Končal je študij kiparstva, nekaj časa delal tudi kot novinar, ilustrator in se preizkusil kot filmski režiser</a:t>
            </a:r>
            <a:r>
              <a:rPr lang="sl-SI" sz="2400" dirty="0" smtClean="0"/>
              <a:t>. Od nekdaj pa je vedel, da si želi ustvarjati za otroke. Tako je leta 1952 ustvaril prvi strip Zvitorepca.</a:t>
            </a:r>
          </a:p>
          <a:p>
            <a:pPr marL="0" indent="0">
              <a:lnSpc>
                <a:spcPct val="100000"/>
              </a:lnSpc>
              <a:buNone/>
            </a:pPr>
            <a:r>
              <a:rPr lang="sl-SI" sz="2400" dirty="0" smtClean="0"/>
              <a:t>Dogodivščine Zvitorepca, Lakotnika in </a:t>
            </a:r>
            <a:r>
              <a:rPr lang="sl-SI" sz="2400" dirty="0" err="1" smtClean="0"/>
              <a:t>Trdonje</a:t>
            </a:r>
            <a:r>
              <a:rPr lang="sl-SI" sz="2400" dirty="0" smtClean="0"/>
              <a:t> so bile vedno pozitivne. Junaki so se vedno borili proti slabemu in na koncu tudi zmagali.</a:t>
            </a:r>
            <a:endParaRPr lang="sl-SI" sz="2400" dirty="0"/>
          </a:p>
        </p:txBody>
      </p:sp>
      <p:pic>
        <p:nvPicPr>
          <p:cNvPr id="5" name="Slika 4"/>
          <p:cNvPicPr>
            <a:picLocks noChangeAspect="1"/>
          </p:cNvPicPr>
          <p:nvPr/>
        </p:nvPicPr>
        <p:blipFill>
          <a:blip r:embed="rId2"/>
          <a:stretch>
            <a:fillRect/>
          </a:stretch>
        </p:blipFill>
        <p:spPr>
          <a:xfrm>
            <a:off x="8538692" y="1465017"/>
            <a:ext cx="3254613" cy="3010516"/>
          </a:xfrm>
          <a:prstGeom prst="rect">
            <a:avLst/>
          </a:prstGeom>
        </p:spPr>
      </p:pic>
      <p:pic>
        <p:nvPicPr>
          <p:cNvPr id="7" name="Slika 6"/>
          <p:cNvPicPr>
            <a:picLocks noChangeAspect="1"/>
          </p:cNvPicPr>
          <p:nvPr/>
        </p:nvPicPr>
        <p:blipFill>
          <a:blip r:embed="rId3"/>
          <a:stretch>
            <a:fillRect/>
          </a:stretch>
        </p:blipFill>
        <p:spPr>
          <a:xfrm>
            <a:off x="7250807" y="4714956"/>
            <a:ext cx="3168202" cy="1782114"/>
          </a:xfrm>
          <a:prstGeom prst="rect">
            <a:avLst/>
          </a:prstGeom>
        </p:spPr>
      </p:pic>
      <p:sp>
        <p:nvSpPr>
          <p:cNvPr id="8" name="PoljeZBesedilom 7"/>
          <p:cNvSpPr txBox="1"/>
          <p:nvPr/>
        </p:nvSpPr>
        <p:spPr>
          <a:xfrm>
            <a:off x="296215" y="5267459"/>
            <a:ext cx="6596934" cy="769441"/>
          </a:xfrm>
          <a:prstGeom prst="rect">
            <a:avLst/>
          </a:prstGeom>
          <a:noFill/>
        </p:spPr>
        <p:txBody>
          <a:bodyPr wrap="none" rtlCol="0">
            <a:spAutoFit/>
          </a:bodyPr>
          <a:lstStyle/>
          <a:p>
            <a:r>
              <a:rPr lang="sl-SI" sz="1600" u="sng" dirty="0"/>
              <a:t>Oglej si spodnji videoposnetek in prisluhni kako je bilo nekoč ustvarjati stripe</a:t>
            </a:r>
            <a:r>
              <a:rPr lang="sl-SI" sz="1400" dirty="0" smtClean="0"/>
              <a:t>:</a:t>
            </a:r>
          </a:p>
          <a:p>
            <a:endParaRPr lang="sl-SI" sz="1400" dirty="0"/>
          </a:p>
          <a:p>
            <a:r>
              <a:rPr lang="sl-SI" sz="1400" dirty="0" smtClean="0">
                <a:hlinkClick r:id="rId4"/>
              </a:rPr>
              <a:t>https://www.youtube.com/watch?v=RbKT4hIdw0E&amp;feature=youtu.be</a:t>
            </a:r>
            <a:endParaRPr lang="sl-SI" sz="1400" dirty="0"/>
          </a:p>
        </p:txBody>
      </p:sp>
    </p:spTree>
    <p:extLst>
      <p:ext uri="{BB962C8B-B14F-4D97-AF65-F5344CB8AC3E}">
        <p14:creationId xmlns:p14="http://schemas.microsoft.com/office/powerpoint/2010/main" val="3274768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41231" y="365125"/>
            <a:ext cx="10515600" cy="1325563"/>
          </a:xfrm>
        </p:spPr>
        <p:txBody>
          <a:bodyPr>
            <a:normAutofit/>
          </a:bodyPr>
          <a:lstStyle/>
          <a:p>
            <a:r>
              <a:rPr lang="sl-SI" dirty="0">
                <a:solidFill>
                  <a:schemeClr val="accent1">
                    <a:lumMod val="50000"/>
                  </a:schemeClr>
                </a:solidFill>
                <a:effectLst>
                  <a:outerShdw blurRad="38100" dist="38100" dir="2700000" algn="tl">
                    <a:srgbClr val="000000">
                      <a:alpha val="43137"/>
                    </a:srgbClr>
                  </a:outerShdw>
                </a:effectLst>
              </a:rPr>
              <a:t>ZVITOREPEC</a:t>
            </a:r>
          </a:p>
        </p:txBody>
      </p:sp>
      <p:sp>
        <p:nvSpPr>
          <p:cNvPr id="3" name="Ograda vsebine 2"/>
          <p:cNvSpPr>
            <a:spLocks noGrp="1"/>
          </p:cNvSpPr>
          <p:nvPr>
            <p:ph sz="half" idx="1"/>
          </p:nvPr>
        </p:nvSpPr>
        <p:spPr>
          <a:xfrm>
            <a:off x="1981200" y="1600201"/>
            <a:ext cx="5266928" cy="4525963"/>
          </a:xfrm>
        </p:spPr>
        <p:txBody>
          <a:bodyPr>
            <a:noAutofit/>
          </a:bodyPr>
          <a:lstStyle/>
          <a:p>
            <a:pPr marL="0" indent="0">
              <a:buNone/>
            </a:pPr>
            <a:r>
              <a:rPr lang="sl-SI" dirty="0" smtClean="0"/>
              <a:t>…</a:t>
            </a:r>
            <a:r>
              <a:rPr lang="sl-SI" dirty="0"/>
              <a:t> je lisjak, kar povsem ustreza njegovemu značaju, saj je izmed trojice najbolj zvit in prebrisan. Podaja se v pustolovščine, kjer se bori na strani pravice in dobrega. Lahko bi rekli, da ga je Muster ustvaril po sebi in mu dal večino svojih človeških lastnosti. Zvitorepec je bil med bralci zelo priljubljen, kasneje pa ga je po priljubljenosti presegel njegov prijatelj Lakotnik.</a:t>
            </a:r>
          </a:p>
        </p:txBody>
      </p:sp>
      <p:pic>
        <p:nvPicPr>
          <p:cNvPr id="12290" name="Picture 2" descr="http://www.muster.si/images/uploaded/image/z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7662" y="1412777"/>
            <a:ext cx="2880320" cy="4132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232845"/>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dirty="0">
                <a:solidFill>
                  <a:schemeClr val="accent1">
                    <a:lumMod val="50000"/>
                  </a:schemeClr>
                </a:solidFill>
                <a:effectLst>
                  <a:outerShdw blurRad="38100" dist="38100" dir="2700000" algn="tl">
                    <a:srgbClr val="000000">
                      <a:alpha val="43137"/>
                    </a:srgbClr>
                  </a:outerShdw>
                </a:effectLst>
              </a:rPr>
              <a:t>LAKOTNIK</a:t>
            </a:r>
          </a:p>
        </p:txBody>
      </p:sp>
      <p:sp>
        <p:nvSpPr>
          <p:cNvPr id="4" name="Ograda vsebine 3"/>
          <p:cNvSpPr>
            <a:spLocks noGrp="1"/>
          </p:cNvSpPr>
          <p:nvPr>
            <p:ph sz="half" idx="2"/>
          </p:nvPr>
        </p:nvSpPr>
        <p:spPr>
          <a:xfrm>
            <a:off x="5087888" y="1196753"/>
            <a:ext cx="5122912" cy="4929411"/>
          </a:xfrm>
        </p:spPr>
        <p:txBody>
          <a:bodyPr>
            <a:noAutofit/>
          </a:bodyPr>
          <a:lstStyle/>
          <a:p>
            <a:pPr marL="0" indent="0">
              <a:lnSpc>
                <a:spcPct val="100000"/>
              </a:lnSpc>
              <a:buNone/>
            </a:pPr>
            <a:r>
              <a:rPr lang="sl-SI" sz="2400" dirty="0" smtClean="0">
                <a:latin typeface="Candara" panose="020E0502030303020204" pitchFamily="34" charset="0"/>
              </a:rPr>
              <a:t>… </a:t>
            </a:r>
            <a:r>
              <a:rPr lang="sl-SI" sz="2400" dirty="0"/>
              <a:t>je volk in je izmed trojice največji požeruh in lenuh, zelo preprost, marsikdaj neumen, zaradi česar se redno znajde v težavah. Ima nadnaravno sposobnost, ki mu omogoča sporazumevanje z živalmi. Obvlada nekaj judo prijemov in je vedno pripravljen na pretep. Njegova posebnost je, da ne zna plavati.  Živi v stari bajti, ki se mu pogosto podre na glavo. Sprva je bil negativen junak, a ker se je bralstvu tako priljubil, se je spremenil v pozitivnega.</a:t>
            </a:r>
          </a:p>
        </p:txBody>
      </p:sp>
      <p:pic>
        <p:nvPicPr>
          <p:cNvPr id="13314" name="Picture 2" descr="http://www.muster.si/images/uploaded/image/l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512" y="1110056"/>
            <a:ext cx="3240360" cy="4649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0888307"/>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dirty="0">
                <a:solidFill>
                  <a:schemeClr val="accent1">
                    <a:lumMod val="50000"/>
                  </a:schemeClr>
                </a:solidFill>
                <a:effectLst>
                  <a:outerShdw blurRad="38100" dist="38100" dir="2700000" algn="tl">
                    <a:srgbClr val="000000">
                      <a:alpha val="43137"/>
                    </a:srgbClr>
                  </a:outerShdw>
                </a:effectLst>
              </a:rPr>
              <a:t>TRDONJA</a:t>
            </a:r>
          </a:p>
        </p:txBody>
      </p:sp>
      <p:sp>
        <p:nvSpPr>
          <p:cNvPr id="3" name="Ograda vsebine 2"/>
          <p:cNvSpPr>
            <a:spLocks noGrp="1"/>
          </p:cNvSpPr>
          <p:nvPr>
            <p:ph sz="half" idx="1"/>
          </p:nvPr>
        </p:nvSpPr>
        <p:spPr>
          <a:xfrm>
            <a:off x="1981200" y="1600201"/>
            <a:ext cx="4690864" cy="4525963"/>
          </a:xfrm>
        </p:spPr>
        <p:txBody>
          <a:bodyPr>
            <a:normAutofit lnSpcReduction="10000"/>
          </a:bodyPr>
          <a:lstStyle/>
          <a:p>
            <a:pPr marL="0" indent="0">
              <a:lnSpc>
                <a:spcPct val="100000"/>
              </a:lnSpc>
              <a:buNone/>
            </a:pPr>
            <a:r>
              <a:rPr lang="sl-SI" dirty="0" smtClean="0">
                <a:latin typeface="Candara" panose="020E0502030303020204" pitchFamily="34" charset="0"/>
              </a:rPr>
              <a:t>…</a:t>
            </a:r>
            <a:r>
              <a:rPr lang="sl-SI" dirty="0"/>
              <a:t>je </a:t>
            </a:r>
            <a:r>
              <a:rPr lang="sl-SI" dirty="0" err="1"/>
              <a:t>želvak</a:t>
            </a:r>
            <a:r>
              <a:rPr lang="sl-SI" dirty="0"/>
              <a:t> in je izmed trojice, po rasti najnižji, najstarejši, najbolj moder, preudaren, trdoglav in prilagodljiv. Podaja se v pustolovščine, kjer se bori na strani pravice in dobrega. Trdonja med bralci nikoli ni dosegel priljubljenosti ostalih dveh njegovih prijateljev. Bil je ustvarjen kot zadnji izmed srečne trojice.</a:t>
            </a:r>
          </a:p>
        </p:txBody>
      </p:sp>
      <p:pic>
        <p:nvPicPr>
          <p:cNvPr id="11272" name="Picture 8" descr="http://www.muster.si/images/uploaded/image/t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6040" y="1271466"/>
            <a:ext cx="3744416" cy="5372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2625615"/>
      </p:ext>
    </p:extLst>
  </p:cSld>
  <p:clrMapOvr>
    <a:masterClrMapping/>
  </p:clrMapOvr>
  <mc:AlternateContent xmlns:mc="http://schemas.openxmlformats.org/markup-compatibility/2006" xmlns:p14="http://schemas.microsoft.com/office/powerpoint/2010/main">
    <mc:Choice Requires="p14">
      <p:transition spd="slow" p14:dur="20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399246" y="721262"/>
            <a:ext cx="11487954" cy="2707738"/>
          </a:xfrm>
        </p:spPr>
        <p:txBody>
          <a:bodyPr>
            <a:normAutofit/>
          </a:bodyPr>
          <a:lstStyle/>
          <a:p>
            <a:pPr>
              <a:lnSpc>
                <a:spcPct val="100000"/>
              </a:lnSpc>
            </a:pPr>
            <a:r>
              <a:rPr lang="sl-SI" sz="2400" dirty="0" err="1" smtClean="0"/>
              <a:t>Musterjeve</a:t>
            </a:r>
            <a:r>
              <a:rPr lang="sl-SI" sz="2400" dirty="0" smtClean="0"/>
              <a:t> </a:t>
            </a:r>
            <a:r>
              <a:rPr lang="sl-SI" sz="2400" dirty="0"/>
              <a:t>ilustracije </a:t>
            </a:r>
            <a:r>
              <a:rPr lang="sl-SI" sz="2400" dirty="0" smtClean="0"/>
              <a:t>najdemo </a:t>
            </a:r>
            <a:r>
              <a:rPr lang="sl-SI" sz="2400" dirty="0"/>
              <a:t>v </a:t>
            </a:r>
            <a:r>
              <a:rPr lang="sl-SI" sz="2400" dirty="0" smtClean="0"/>
              <a:t>številnih reklamah. Nekatere junake morda prepoznaš tudi ti.</a:t>
            </a:r>
            <a:endParaRPr lang="sl-SI" sz="2400" dirty="0"/>
          </a:p>
          <a:p>
            <a:r>
              <a:rPr lang="sl-SI" sz="2400" dirty="0" smtClean="0"/>
              <a:t>Bil je tudi ilustrator slikanic.</a:t>
            </a:r>
            <a:endParaRPr lang="sl-SI" sz="2400" dirty="0"/>
          </a:p>
          <a:p>
            <a:endParaRPr lang="sl-SI" sz="2000" dirty="0"/>
          </a:p>
        </p:txBody>
      </p:sp>
      <p:pic>
        <p:nvPicPr>
          <p:cNvPr id="4" name="Picture 6">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684" y="4719868"/>
            <a:ext cx="2505155" cy="1594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Slika 5"/>
          <p:cNvPicPr>
            <a:picLocks noChangeAspect="1"/>
          </p:cNvPicPr>
          <p:nvPr/>
        </p:nvPicPr>
        <p:blipFill>
          <a:blip r:embed="rId4"/>
          <a:stretch>
            <a:fillRect/>
          </a:stretch>
        </p:blipFill>
        <p:spPr>
          <a:xfrm>
            <a:off x="2293680" y="2519819"/>
            <a:ext cx="2066723" cy="1554615"/>
          </a:xfrm>
          <a:prstGeom prst="rect">
            <a:avLst/>
          </a:prstGeom>
        </p:spPr>
      </p:pic>
      <p:sp>
        <p:nvSpPr>
          <p:cNvPr id="7" name="PoljeZBesedilom 6"/>
          <p:cNvSpPr txBox="1"/>
          <p:nvPr/>
        </p:nvSpPr>
        <p:spPr>
          <a:xfrm>
            <a:off x="920624" y="6314057"/>
            <a:ext cx="2505155" cy="369332"/>
          </a:xfrm>
          <a:prstGeom prst="rect">
            <a:avLst/>
          </a:prstGeom>
          <a:noFill/>
        </p:spPr>
        <p:txBody>
          <a:bodyPr wrap="square" rtlCol="0">
            <a:spAutoFit/>
          </a:bodyPr>
          <a:lstStyle/>
          <a:p>
            <a:r>
              <a:rPr lang="sl-SI" dirty="0"/>
              <a:t>Reklama: Viki krema</a:t>
            </a:r>
          </a:p>
        </p:txBody>
      </p:sp>
      <p:sp>
        <p:nvSpPr>
          <p:cNvPr id="8" name="PoljeZBesedilom 7"/>
          <p:cNvSpPr txBox="1"/>
          <p:nvPr/>
        </p:nvSpPr>
        <p:spPr>
          <a:xfrm>
            <a:off x="2173201" y="4165870"/>
            <a:ext cx="2505155" cy="369332"/>
          </a:xfrm>
          <a:prstGeom prst="rect">
            <a:avLst/>
          </a:prstGeom>
          <a:noFill/>
        </p:spPr>
        <p:txBody>
          <a:bodyPr wrap="square" rtlCol="0">
            <a:spAutoFit/>
          </a:bodyPr>
          <a:lstStyle/>
          <a:p>
            <a:r>
              <a:rPr lang="sl-SI" dirty="0"/>
              <a:t>Reklama: </a:t>
            </a:r>
            <a:r>
              <a:rPr lang="sl-SI" dirty="0" smtClean="0"/>
              <a:t>Visoki C</a:t>
            </a:r>
            <a:endParaRPr lang="sl-SI" dirty="0"/>
          </a:p>
        </p:txBody>
      </p:sp>
      <p:pic>
        <p:nvPicPr>
          <p:cNvPr id="4098" name="Picture 2" descr="čebelji bu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1104" y="4560902"/>
            <a:ext cx="1794896" cy="1753155"/>
          </a:xfrm>
          <a:prstGeom prst="rect">
            <a:avLst/>
          </a:prstGeom>
          <a:noFill/>
          <a:extLst>
            <a:ext uri="{909E8E84-426E-40DD-AFC4-6F175D3DCCD1}">
              <a14:hiddenFill xmlns:a14="http://schemas.microsoft.com/office/drawing/2010/main">
                <a:solidFill>
                  <a:srgbClr val="FFFFFF"/>
                </a:solidFill>
              </a14:hiddenFill>
            </a:ext>
          </a:extLst>
        </p:spPr>
      </p:pic>
      <p:sp>
        <p:nvSpPr>
          <p:cNvPr id="10" name="PoljeZBesedilom 9"/>
          <p:cNvSpPr txBox="1"/>
          <p:nvPr/>
        </p:nvSpPr>
        <p:spPr>
          <a:xfrm>
            <a:off x="4301104" y="6314057"/>
            <a:ext cx="2505155" cy="369332"/>
          </a:xfrm>
          <a:prstGeom prst="rect">
            <a:avLst/>
          </a:prstGeom>
          <a:noFill/>
        </p:spPr>
        <p:txBody>
          <a:bodyPr wrap="square" rtlCol="0">
            <a:spAutoFit/>
          </a:bodyPr>
          <a:lstStyle/>
          <a:p>
            <a:r>
              <a:rPr lang="sl-SI" dirty="0"/>
              <a:t>Reklama: </a:t>
            </a:r>
            <a:r>
              <a:rPr lang="sl-SI" dirty="0" err="1" smtClean="0"/>
              <a:t>Medex</a:t>
            </a:r>
            <a:endParaRPr lang="sl-SI" dirty="0"/>
          </a:p>
        </p:txBody>
      </p:sp>
      <p:pic>
        <p:nvPicPr>
          <p:cNvPr id="11" name="Picture 2" descr="https://encrypted-tbn3.gstatic.com/images?q=tbn:ANd9GcRl1_hHhGIJO0XepUkd1CDGD3CM_iSQSDtz5PUtsxwBnbe3Ytl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10953" y="2399792"/>
            <a:ext cx="1535694" cy="213541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i28.tinypic.com/dhfm08.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27422" y="4401357"/>
            <a:ext cx="1488999" cy="2231209"/>
          </a:xfrm>
          <a:prstGeom prst="rect">
            <a:avLst/>
          </a:prstGeom>
          <a:noFill/>
          <a:extLst>
            <a:ext uri="{909E8E84-426E-40DD-AFC4-6F175D3DCCD1}">
              <a14:hiddenFill xmlns:a14="http://schemas.microsoft.com/office/drawing/2010/main">
                <a:solidFill>
                  <a:srgbClr val="FFFFFF"/>
                </a:solidFill>
              </a14:hiddenFill>
            </a:ext>
          </a:extLst>
        </p:spPr>
      </p:pic>
      <p:pic>
        <p:nvPicPr>
          <p:cNvPr id="9" name="Slika 8"/>
          <p:cNvPicPr>
            <a:picLocks noChangeAspect="1"/>
          </p:cNvPicPr>
          <p:nvPr/>
        </p:nvPicPr>
        <p:blipFill rotWithShape="1">
          <a:blip r:embed="rId8"/>
          <a:srcRect l="13632" t="5245" r="8827" b="4808"/>
          <a:stretch/>
        </p:blipFill>
        <p:spPr>
          <a:xfrm>
            <a:off x="10397197" y="2399792"/>
            <a:ext cx="1409116" cy="2180943"/>
          </a:xfrm>
          <a:prstGeom prst="rect">
            <a:avLst/>
          </a:prstGeom>
        </p:spPr>
      </p:pic>
    </p:spTree>
    <p:extLst>
      <p:ext uri="{BB962C8B-B14F-4D97-AF65-F5344CB8AC3E}">
        <p14:creationId xmlns:p14="http://schemas.microsoft.com/office/powerpoint/2010/main" val="846101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TotalTime>
  <Words>447</Words>
  <Application>Microsoft Office PowerPoint</Application>
  <PresentationFormat>Širokozaslonsko</PresentationFormat>
  <Paragraphs>44</Paragraphs>
  <Slides>10</Slides>
  <Notes>0</Notes>
  <HiddenSlides>0</HiddenSlides>
  <MMClips>0</MMClips>
  <ScaleCrop>false</ScaleCrop>
  <HeadingPairs>
    <vt:vector size="6" baseType="variant">
      <vt:variant>
        <vt:lpstr>Uporabljene pisave</vt:lpstr>
      </vt:variant>
      <vt:variant>
        <vt:i4>6</vt:i4>
      </vt:variant>
      <vt:variant>
        <vt:lpstr>Tema</vt:lpstr>
      </vt:variant>
      <vt:variant>
        <vt:i4>1</vt:i4>
      </vt:variant>
      <vt:variant>
        <vt:lpstr>Naslovi diapozitivov</vt:lpstr>
      </vt:variant>
      <vt:variant>
        <vt:i4>10</vt:i4>
      </vt:variant>
    </vt:vector>
  </HeadingPairs>
  <TitlesOfParts>
    <vt:vector size="17" baseType="lpstr">
      <vt:lpstr>宋体</vt:lpstr>
      <vt:lpstr>Algerian</vt:lpstr>
      <vt:lpstr>Arial</vt:lpstr>
      <vt:lpstr>Calibri</vt:lpstr>
      <vt:lpstr>Calibri Light</vt:lpstr>
      <vt:lpstr>Candara</vt:lpstr>
      <vt:lpstr>Officeova tema</vt:lpstr>
      <vt:lpstr>STRIP</vt:lpstr>
      <vt:lpstr>PowerPointova predstavitev</vt:lpstr>
      <vt:lpstr>PowerPointova predstavitev</vt:lpstr>
      <vt:lpstr>PowerPointova predstavitev</vt:lpstr>
      <vt:lpstr>MIKI MUSTER</vt:lpstr>
      <vt:lpstr>ZVITOREPEC</vt:lpstr>
      <vt:lpstr>LAKOTNIK</vt:lpstr>
      <vt:lpstr>TRDONJA</vt:lpstr>
      <vt:lpstr>PowerPointova predstavitev</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STRIP</dc:title>
  <dc:creator>Živa</dc:creator>
  <cp:lastModifiedBy>osrj</cp:lastModifiedBy>
  <cp:revision>10</cp:revision>
  <dcterms:created xsi:type="dcterms:W3CDTF">2020-11-18T19:05:32Z</dcterms:created>
  <dcterms:modified xsi:type="dcterms:W3CDTF">2020-11-18T23:07:44Z</dcterms:modified>
</cp:coreProperties>
</file>