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  <p:sldId id="257" r:id="rId4"/>
    <p:sldId id="261" r:id="rId5"/>
    <p:sldId id="262" r:id="rId6"/>
    <p:sldId id="263" r:id="rId7"/>
    <p:sldId id="264" r:id="rId8"/>
    <p:sldId id="268" r:id="rId9"/>
    <p:sldId id="267" r:id="rId10"/>
    <p:sldId id="271" r:id="rId11"/>
    <p:sldId id="273" r:id="rId12"/>
    <p:sldId id="279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1-11T16:06:27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8366">
    <iact:property name="dataType"/>
    <iact:actionData xml:id="d0">
      <inkml:trace xmlns:inkml="http://www.w3.org/2003/InkML" xml:id="stk0" contextRef="#ctx0" brushRef="#br0">6780 12028 0</inkml:trace>
    </iact:actionData>
  </iact:action>
  <iact:action type="add" startTime="28605">
    <iact:property name="dataType"/>
    <iact:actionData xml:id="d1">
      <inkml:trace xmlns:inkml="http://www.w3.org/2003/InkML" xml:id="stk1" contextRef="#ctx0" brushRef="#br0">6224 12167 0,'0'0'2,"-105"35"3,36-35 2,-35 35 1,34-35 1,-34 35-1,-35-1 0,0 1 0,34 0 0,36-35 0,34 0 0,0 0 0,-34 0-2</inkml:trace>
    </iact:actionData>
  </iact:action>
  <iact:action type="add" startTime="28927">
    <iact:property name="dataType"/>
    <iact:actionData xml:id="d2">
      <inkml:trace xmlns:inkml="http://www.w3.org/2003/InkML" xml:id="stk2" contextRef="#ctx0" brushRef="#br0">4729 12515 0,'104'35'49,"0"-35"-42,35 35 8,105 34-13,-1-34 10,0 34-9,70 1 9,-104-35-10,34-35 8,1 34-2,-70-34 0,34 35-1,1-35 2,-140 0-2,71 0 2,-71-35-2,1 35 0,-1 0 2,1-34-3,-1 34 3,36-35-3,-71 35 6,1 0-8,0 0 8,0 0-7,-1 0 5,36 0-3,-35 0 1,0 0-1,-1 0-1,36 0 2,-35 0 8</inkml:trace>
    </iact:actionData>
  </iact:action>
  <iact:action type="add" startTime="29877">
    <iact:property name="dataType"/>
    <iact:actionData xml:id="d3">
      <inkml:trace xmlns:inkml="http://www.w3.org/2003/InkML" xml:id="stk3" contextRef="#ctx0" brushRef="#br0">14882 13871 0,'0'34'39,"104"-34"-32,-35 35 1,71 0 0,33 0-2,1 0 4,35-1-2,-70 1-4,35 0 5,34-35-1,1 35 0,-35-35 0,-35 0 1,35 0-3,0 0 6,-70 0-7,-34 0 6,-1 0-7,1-35 2,-36 35 3,36-35 0,-35 35-2,0 0 0,-1-35 1,1 35 0</inkml:trace>
    </iact:actionData>
  </iact:action>
  <iact:action type="add" startTime="32977">
    <iact:property name="dataType"/>
    <iact:actionData xml:id="d4">
      <inkml:trace xmlns:inkml="http://www.w3.org/2003/InkML" xml:id="stk4" contextRef="#ctx0" brushRef="#br0">17733 3894 0,'-104'-35'69,"-70"-34"-61,69-1 3,-68 0-4,33 36-2,-33-36 6,33 1-4,1-1 0,0 35 1,70 35-1,-1-69 5,-34 34-8,34 35 6,1-69-4,-1 69-1,-69-35 3,35 0-1,0 0 2,34 1-1,-34 34 0,-35-35 0,-35 0-1,35 35 2,0-35-1,0 0 0,-1 1 1,1 34-5,-34 0 8,-36-70-7,0 35 6,70 1-5,35-1 3,0 0-3,34 35 3,0 0-2,1-35-1,34 35 1,0 0 3,-34 0-1,34 0-4,-34 0 7,-36 0-7,36 0 6,-1 0-6,35 35 6,1-35-6,-36 0 6,35 35-8,1-35 6,-36 0-2,35 35 1,0-1 1,-34-34-2,34 0 9,0 35-7,1-35 3,-1 35 37,0 0-42,0-35 1,-34 0 3,34 0 6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611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85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783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421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328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723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1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558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772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5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408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A413-BE30-4A7D-BBAA-75A29190EA14}" type="datetimeFigureOut">
              <a:rPr lang="sl-SI" smtClean="0"/>
              <a:pPr/>
              <a:t>14. 11. 2020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6B6A-B59F-4481-A29A-33E687C28E66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20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microsoft.com/office/2011/relationships/inkAction" Target="../ink/inkAction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cT9KUNDsE" TargetMode="External"/><Relationship Id="rId2" Type="http://schemas.openxmlformats.org/officeDocument/2006/relationships/hyperlink" Target="https://www.youtube.com/watch?v=7H2G7OpnQX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hyperlink" Target="https://www.youtube.com/watch?v=5E1o92V_MU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1149889">
            <a:off x="1685720" y="1437232"/>
            <a:ext cx="6858000" cy="121733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doni MT Black" panose="02070A03080606020203" pitchFamily="18" charset="0"/>
              </a:rPr>
              <a:t>KIPARSTVO</a:t>
            </a:r>
            <a:br>
              <a:rPr lang="sl-SI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doni MT Black" panose="02070A03080606020203" pitchFamily="18" charset="0"/>
              </a:rPr>
            </a:br>
            <a:r>
              <a:rPr lang="sl-SI" sz="27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doni MT Black" panose="02070A03080606020203" pitchFamily="18" charset="0"/>
              </a:rPr>
              <a:t>Likovna umetnost</a:t>
            </a:r>
            <a:endParaRPr lang="sl-SI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174" y="2592033"/>
            <a:ext cx="5305826" cy="35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7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861D41-9B67-42EB-93CB-E053E37C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stavba, zunanje, staro&#10;&#10;Opis je samodejno ustvarjen">
            <a:extLst>
              <a:ext uri="{FF2B5EF4-FFF2-40B4-BE49-F238E27FC236}">
                <a16:creationId xmlns:a16="http://schemas.microsoft.com/office/drawing/2014/main" id="{B1CC3653-277D-41FB-B11F-63D4D3553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5" b="2413"/>
          <a:stretch/>
        </p:blipFill>
        <p:spPr>
          <a:xfrm>
            <a:off x="1704852" y="1286825"/>
            <a:ext cx="5661905" cy="4290041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2657C0E-D077-45F2-B4ED-121630917897}"/>
              </a:ext>
            </a:extLst>
          </p:cNvPr>
          <p:cNvSpPr txBox="1"/>
          <p:nvPr/>
        </p:nvSpPr>
        <p:spPr>
          <a:xfrm>
            <a:off x="2274652" y="5576866"/>
            <a:ext cx="4522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500" dirty="0" err="1"/>
              <a:t>Lorenzo</a:t>
            </a:r>
            <a:r>
              <a:rPr lang="sl-SI" sz="1500" dirty="0"/>
              <a:t> </a:t>
            </a:r>
            <a:r>
              <a:rPr lang="sl-SI" sz="1500" dirty="0" err="1"/>
              <a:t>Ghiberti</a:t>
            </a:r>
            <a:r>
              <a:rPr lang="sl-SI" sz="1500" dirty="0"/>
              <a:t>, </a:t>
            </a:r>
            <a:r>
              <a:rPr lang="sl-SI" sz="1500" i="1" dirty="0"/>
              <a:t>Vrata paradiža </a:t>
            </a:r>
            <a:r>
              <a:rPr lang="sl-SI" sz="1500" dirty="0"/>
              <a:t>(l. 1425-52)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15928AE-8E67-4AFA-9AAE-AF8B610C5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220" y="1853547"/>
            <a:ext cx="2523963" cy="2807451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906DD5F7-3AED-4F27-91AF-CD2762AF92F7}"/>
              </a:ext>
            </a:extLst>
          </p:cNvPr>
          <p:cNvSpPr txBox="1">
            <a:spLocks/>
          </p:cNvSpPr>
          <p:nvPr/>
        </p:nvSpPr>
        <p:spPr>
          <a:xfrm>
            <a:off x="1704851" y="599480"/>
            <a:ext cx="7543800" cy="10287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100"/>
              <a:t>Pa poglejmo kakšne reliefe so ustvarili umetniki.</a:t>
            </a:r>
            <a:endParaRPr lang="sl-SI" sz="2100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8" name="Rokopis 17">
                <a:extLst>
                  <a:ext uri="{FF2B5EF4-FFF2-40B4-BE49-F238E27FC236}">
                    <a16:creationId xmlns:a16="http://schemas.microsoft.com/office/drawing/2014/main" id="{063FE9DD-1FE7-4B2B-AE3F-396469BF743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800830" y="1570590"/>
              <a:ext cx="3511350" cy="3116610"/>
            </p14:xfrm>
          </p:contentPart>
        </mc:Choice>
        <mc:Fallback xmlns="">
          <p:pic>
            <p:nvPicPr>
              <p:cNvPr id="18" name="Rokopis 17">
                <a:extLst>
                  <a:ext uri="{FF2B5EF4-FFF2-40B4-BE49-F238E27FC236}">
                    <a16:creationId xmlns:a16="http://schemas.microsoft.com/office/drawing/2014/main" xmlns:p14="http://schemas.microsoft.com/office/powerpoint/2010/main" xmlns:iact="http://schemas.microsoft.com/office/powerpoint/2014/inkAction" xmlns="" id="{063FE9DD-1FE7-4B2B-AE3F-396469BF74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1470" y="1561230"/>
                <a:ext cx="3530070" cy="31353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1013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02393" y="393784"/>
            <a:ext cx="7454707" cy="176787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l-SI" sz="5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Bodoni MT Black" panose="02070A03080606020203" pitchFamily="18" charset="0"/>
              </a:rPr>
              <a:t>NAVODILA ZA DELO</a:t>
            </a:r>
            <a:endParaRPr lang="sl-SI" sz="5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9CB48AC7-B8E5-44E5-8EE0-BCE3A0E58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2392" y="2305182"/>
            <a:ext cx="7454707" cy="4358853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sl-SI" sz="2700" dirty="0"/>
              <a:t>Likovno področje: </a:t>
            </a:r>
            <a:r>
              <a:rPr lang="sl-SI" sz="2700" b="1" dirty="0"/>
              <a:t>KIPARSTVO</a:t>
            </a:r>
          </a:p>
          <a:p>
            <a:pPr algn="l">
              <a:lnSpc>
                <a:spcPct val="150000"/>
              </a:lnSpc>
            </a:pPr>
            <a:r>
              <a:rPr lang="sl-SI" sz="2700" dirty="0" smtClean="0"/>
              <a:t>Likovni </a:t>
            </a:r>
            <a:r>
              <a:rPr lang="sl-SI" sz="2700" dirty="0"/>
              <a:t>motiv</a:t>
            </a:r>
            <a:r>
              <a:rPr lang="sl-SI" sz="2700" dirty="0" smtClean="0"/>
              <a:t>: </a:t>
            </a:r>
            <a:r>
              <a:rPr lang="sl-SI" sz="2700" b="1" dirty="0" smtClean="0"/>
              <a:t>ČLOVEŠKI KIP </a:t>
            </a:r>
          </a:p>
          <a:p>
            <a:pPr algn="l">
              <a:lnSpc>
                <a:spcPct val="150000"/>
              </a:lnSpc>
            </a:pPr>
            <a:r>
              <a:rPr lang="sl-SI" b="1" dirty="0" smtClean="0"/>
              <a:t>Likovna naloga: </a:t>
            </a:r>
          </a:p>
          <a:p>
            <a:pPr algn="l">
              <a:lnSpc>
                <a:spcPct val="150000"/>
              </a:lnSpc>
            </a:pPr>
            <a:r>
              <a:rPr lang="sl-SI" b="1" dirty="0" smtClean="0"/>
              <a:t>Ustvari </a:t>
            </a:r>
            <a:r>
              <a:rPr lang="sl-SI" b="1" dirty="0"/>
              <a:t>kip človeka v gibanju. </a:t>
            </a:r>
            <a:r>
              <a:rPr lang="sl-SI" dirty="0" err="1"/>
              <a:t>Alu</a:t>
            </a:r>
            <a:r>
              <a:rPr lang="sl-SI" dirty="0"/>
              <a:t> folija je pogosto uporabljena v kuhinji, tokrat pa bo tvoj kiparski material. Kip naj bo velik okoli 15 cm. </a:t>
            </a:r>
            <a:r>
              <a:rPr lang="sl-SI" dirty="0" smtClean="0"/>
              <a:t>Lahko narediš tudi kakšno žival.</a:t>
            </a:r>
            <a:endParaRPr lang="sl-SI" dirty="0"/>
          </a:p>
          <a:p>
            <a:pPr fontAlgn="base"/>
            <a:r>
              <a:rPr lang="sl-SI" dirty="0"/>
              <a:t>Spodaj imaš priložene video posnetke, ki so ti lahko v pomoč.  </a:t>
            </a:r>
            <a:endParaRPr lang="sl-SI" dirty="0" smtClean="0"/>
          </a:p>
          <a:p>
            <a:pPr fontAlgn="base"/>
            <a:r>
              <a:rPr lang="sl-SI" b="1" dirty="0" smtClean="0"/>
              <a:t>Veliko lepega ustvarjanja ti želim.</a:t>
            </a:r>
          </a:p>
          <a:p>
            <a:pPr fontAlgn="base"/>
            <a:r>
              <a:rPr lang="sl-SI" b="1" dirty="0" smtClean="0"/>
              <a:t>Vaše izdelke si bomo v petek ogledali po </a:t>
            </a:r>
            <a:r>
              <a:rPr lang="sl-SI" b="1" dirty="0" err="1" smtClean="0"/>
              <a:t>Temasu</a:t>
            </a:r>
            <a:r>
              <a:rPr lang="sl-SI" b="1" dirty="0" smtClean="0"/>
              <a:t>.</a:t>
            </a:r>
            <a:endParaRPr lang="sl-SI" b="1" dirty="0"/>
          </a:p>
          <a:p>
            <a:pPr algn="l">
              <a:lnSpc>
                <a:spcPct val="150000"/>
              </a:lnSpc>
            </a:pPr>
            <a:endParaRPr lang="sl-SI" sz="27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099" y="2598446"/>
            <a:ext cx="1761897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0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677119" y="416636"/>
            <a:ext cx="799582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KAKO NAREDIMO FIGURO IZ FOLIJE</a:t>
            </a:r>
            <a:r>
              <a:rPr lang="sl-SI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sl-SI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sl-SI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Oglejte si spodnje posnetke in videli boste, kako lahko naredimo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sl-SI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sl-SI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azlične izdelke iz folije.  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l-S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77119" y="3375951"/>
            <a:ext cx="514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www.youtube.com/watch?v=7H2G7OpnQX4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77120" y="5003862"/>
            <a:ext cx="506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www.youtube.com/watch?v=UPcT9KUNDsE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77119" y="1769713"/>
            <a:ext cx="512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www.youtube.com/watch?v=5E1o92V_MU8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6" name="Elipsa 5"/>
          <p:cNvSpPr/>
          <p:nvPr/>
        </p:nvSpPr>
        <p:spPr>
          <a:xfrm>
            <a:off x="5874327" y="1761900"/>
            <a:ext cx="2798617" cy="662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KIP IZ FOLIJE- ČLOVEK</a:t>
            </a:r>
            <a:endParaRPr lang="sl-SI" dirty="0"/>
          </a:p>
        </p:txBody>
      </p:sp>
      <p:sp>
        <p:nvSpPr>
          <p:cNvPr id="7" name="Elipsa 6"/>
          <p:cNvSpPr/>
          <p:nvPr/>
        </p:nvSpPr>
        <p:spPr>
          <a:xfrm>
            <a:off x="5971310" y="3499930"/>
            <a:ext cx="3006436" cy="71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KIP IZ FOLIJE- ŽELVA</a:t>
            </a:r>
            <a:endParaRPr lang="sl-SI" dirty="0"/>
          </a:p>
        </p:txBody>
      </p:sp>
      <p:sp>
        <p:nvSpPr>
          <p:cNvPr id="8" name="Elipsa 7"/>
          <p:cNvSpPr/>
          <p:nvPr/>
        </p:nvSpPr>
        <p:spPr>
          <a:xfrm>
            <a:off x="5971309" y="4877523"/>
            <a:ext cx="3460173" cy="8192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KIP IZ FOLIJE- PAJEK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1482" y="1186545"/>
            <a:ext cx="2400300" cy="1905000"/>
          </a:xfrm>
          <a:prstGeom prst="rect">
            <a:avLst/>
          </a:prstGeom>
        </p:spPr>
      </p:pic>
      <p:pic>
        <p:nvPicPr>
          <p:cNvPr id="10" name="Picture 2" descr="Alu folija je pogosto uporabljena v kuhinji, tokrat pa bo tvoj kiparski  material. Če nimaš folije, lahko narediš kip iz pap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902" y="3560616"/>
            <a:ext cx="18192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4">
                    <a:lumMod val="50000"/>
                  </a:schemeClr>
                </a:solidFill>
              </a:rPr>
              <a:t>KAJ JE KIP?</a:t>
            </a:r>
          </a:p>
        </p:txBody>
      </p:sp>
      <p:sp>
        <p:nvSpPr>
          <p:cNvPr id="3" name="Pravokotnik 2"/>
          <p:cNvSpPr/>
          <p:nvPr/>
        </p:nvSpPr>
        <p:spPr>
          <a:xfrm>
            <a:off x="2139711" y="1959361"/>
            <a:ext cx="7735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700" b="1" dirty="0"/>
              <a:t>Kip</a:t>
            </a:r>
            <a:r>
              <a:rPr lang="sl-SI" sz="2700" dirty="0"/>
              <a:t> je tridimenzionalni (3D) likovni izdelek, ki ga lahko </a:t>
            </a:r>
            <a:r>
              <a:rPr lang="sl-SI" sz="2700" b="1" dirty="0"/>
              <a:t>otipamo</a:t>
            </a:r>
            <a:r>
              <a:rPr lang="sl-SI" sz="2700" dirty="0"/>
              <a:t> kot predmet.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2115041" y="4687173"/>
            <a:ext cx="1617635" cy="674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/>
              <a:t>PODOBA ŽIVALI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156716" y="4825302"/>
            <a:ext cx="1464945" cy="674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/>
              <a:t>PODOBA PREDMETA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6194505" y="4926926"/>
            <a:ext cx="1182435" cy="674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/>
              <a:t>PODOBA CELEGA ČLOVEKA</a:t>
            </a:r>
          </a:p>
        </p:txBody>
      </p:sp>
      <p:pic>
        <p:nvPicPr>
          <p:cNvPr id="12" name="Picture 6" descr="Janez_Jal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52" y="3005229"/>
            <a:ext cx="1139819" cy="16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7688295" y="4693283"/>
            <a:ext cx="1182435" cy="674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/>
              <a:t>DOPRSNI KIP</a:t>
            </a:r>
          </a:p>
        </p:txBody>
      </p:sp>
      <p:pic>
        <p:nvPicPr>
          <p:cNvPr id="15" name="Picture 6" descr="kipi_zena_s_v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40" y="3215705"/>
            <a:ext cx="901246" cy="131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avokotnik 15"/>
          <p:cNvSpPr/>
          <p:nvPr/>
        </p:nvSpPr>
        <p:spPr>
          <a:xfrm>
            <a:off x="9012039" y="4589469"/>
            <a:ext cx="1182435" cy="6749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/>
              <a:t>KIP GLAVE</a:t>
            </a:r>
          </a:p>
        </p:txBody>
      </p:sp>
      <p:pic>
        <p:nvPicPr>
          <p:cNvPr id="5122" name="Picture 2" descr="Umetnost za nove dni - Narodna galerija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47491" y="3105883"/>
            <a:ext cx="2098724" cy="157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 descr="C:\Users\Frenk\Pictures\kip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1115" y="2435645"/>
            <a:ext cx="1589215" cy="2389656"/>
          </a:xfrm>
          <a:prstGeom prst="rect">
            <a:avLst/>
          </a:prstGeom>
          <a:noFill/>
        </p:spPr>
      </p:pic>
      <p:pic>
        <p:nvPicPr>
          <p:cNvPr id="5129" name="Picture 9" descr="C:\Users\Frenk\Pictures\kiparska_delavnica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8985" y="2898478"/>
            <a:ext cx="1870652" cy="189133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277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/>
              <a:t>KIPAR, KIPARKA</a:t>
            </a:r>
            <a:r>
              <a:rPr lang="sl-SI" dirty="0" smtClean="0"/>
              <a:t> </a:t>
            </a:r>
            <a:r>
              <a:rPr lang="sl-SI" dirty="0"/>
              <a:t>– umetnik, ki izdeluje kipe</a:t>
            </a:r>
          </a:p>
        </p:txBody>
      </p:sp>
      <p:pic>
        <p:nvPicPr>
          <p:cNvPr id="4097" name="Picture 1" descr="C:\Users\Frenk\Pictures\kip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031" y="2415398"/>
            <a:ext cx="1821296" cy="2750748"/>
          </a:xfrm>
          <a:prstGeom prst="rect">
            <a:avLst/>
          </a:prstGeom>
          <a:noFill/>
        </p:spPr>
      </p:pic>
      <p:pic>
        <p:nvPicPr>
          <p:cNvPr id="4098" name="Picture 2" descr="C:\Users\Frenk\Pictures\kiparj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1" y="2437501"/>
            <a:ext cx="3636035" cy="2727026"/>
          </a:xfrm>
          <a:prstGeom prst="rect">
            <a:avLst/>
          </a:prstGeom>
          <a:noFill/>
        </p:spPr>
      </p:pic>
      <p:pic>
        <p:nvPicPr>
          <p:cNvPr id="4099" name="Picture 3" descr="C:\Users\Frenk\Pictures\kipar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3517" y="2170622"/>
            <a:ext cx="1906080" cy="3021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0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67000" y="1074421"/>
            <a:ext cx="6858000" cy="667154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chemeClr val="accent4">
                    <a:lumMod val="50000"/>
                  </a:schemeClr>
                </a:solidFill>
              </a:rPr>
              <a:t>KIPARSKI MATERIALI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38363" y="1931670"/>
            <a:ext cx="8665163" cy="1668780"/>
          </a:xfrm>
        </p:spPr>
        <p:txBody>
          <a:bodyPr>
            <a:normAutofit/>
          </a:bodyPr>
          <a:lstStyle/>
          <a:p>
            <a:pPr algn="l"/>
            <a:r>
              <a:rPr lang="sl-SI" sz="2100" dirty="0"/>
              <a:t>Kip lahko oblikujemo z </a:t>
            </a:r>
            <a:r>
              <a:rPr lang="sl-SI" sz="2100" b="1" dirty="0"/>
              <a:t>dodajanjem</a:t>
            </a:r>
            <a:r>
              <a:rPr lang="sl-SI" sz="2100" dirty="0"/>
              <a:t> ali </a:t>
            </a:r>
            <a:r>
              <a:rPr lang="sl-SI" sz="2100" b="1" dirty="0"/>
              <a:t>odvzemanjem</a:t>
            </a:r>
            <a:r>
              <a:rPr lang="sl-SI" sz="2100" dirty="0"/>
              <a:t> različnih materialov. </a:t>
            </a:r>
          </a:p>
          <a:p>
            <a:pPr algn="l"/>
            <a:r>
              <a:rPr lang="sl-SI" sz="2100" b="1" dirty="0"/>
              <a:t>Materiali za kiparjenje </a:t>
            </a:r>
            <a:r>
              <a:rPr lang="sl-SI" sz="2100" dirty="0"/>
              <a:t>so lahko: glina, sneg, les, kamen, lubje, cvetje, listje, plodovi, pesek, vosek, mavec, steklo, plastična masa, papir, tkanina, beton, kovina, žice ...</a:t>
            </a:r>
          </a:p>
        </p:txBody>
      </p:sp>
      <p:pic>
        <p:nvPicPr>
          <p:cNvPr id="4" name="Picture 7" descr="Gl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63" y="3879685"/>
            <a:ext cx="1474494" cy="11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233220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47" y="3790595"/>
            <a:ext cx="1190268" cy="12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foto_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34" y="3816074"/>
            <a:ext cx="1602156" cy="12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arina%20orlic%20(3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29" y="3530746"/>
            <a:ext cx="1102332" cy="14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Ba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23" y="3188170"/>
            <a:ext cx="998777" cy="170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2238363" y="5116182"/>
            <a:ext cx="1474494" cy="323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/>
              <a:t>GLINA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4047512" y="5162330"/>
            <a:ext cx="1190268" cy="2544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/>
              <a:t>KOVINA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5932083" y="5077228"/>
            <a:ext cx="1611630" cy="3436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/>
              <a:t>MAVEC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7853094" y="5011354"/>
            <a:ext cx="1143847" cy="37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/>
              <a:t>ŽICA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9334221" y="4960731"/>
            <a:ext cx="998778" cy="3771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/>
              <a:t>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07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31135" y="1239666"/>
            <a:ext cx="6858000" cy="735568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chemeClr val="accent4">
                    <a:lumMod val="50000"/>
                  </a:schemeClr>
                </a:solidFill>
              </a:rPr>
              <a:t>PRIPOMOČKI ZA KIPARJENJE</a:t>
            </a:r>
          </a:p>
        </p:txBody>
      </p:sp>
      <p:sp>
        <p:nvSpPr>
          <p:cNvPr id="8" name="Podnaslov 7"/>
          <p:cNvSpPr>
            <a:spLocks noGrp="1"/>
          </p:cNvSpPr>
          <p:nvPr>
            <p:ph type="subTitle" idx="1"/>
          </p:nvPr>
        </p:nvSpPr>
        <p:spPr>
          <a:xfrm>
            <a:off x="5424002" y="5158253"/>
            <a:ext cx="1428750" cy="325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sl-SI" dirty="0"/>
              <a:t>KLADIVA</a:t>
            </a:r>
          </a:p>
        </p:txBody>
      </p:sp>
      <p:sp>
        <p:nvSpPr>
          <p:cNvPr id="6" name="Pravokotnik 5"/>
          <p:cNvSpPr/>
          <p:nvPr/>
        </p:nvSpPr>
        <p:spPr>
          <a:xfrm>
            <a:off x="4723994" y="2111684"/>
            <a:ext cx="1490621" cy="330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350" dirty="0"/>
              <a:t>DLETA</a:t>
            </a:r>
          </a:p>
        </p:txBody>
      </p:sp>
      <p:sp>
        <p:nvSpPr>
          <p:cNvPr id="11" name="Podnaslov 7"/>
          <p:cNvSpPr txBox="1">
            <a:spLocks/>
          </p:cNvSpPr>
          <p:nvPr/>
        </p:nvSpPr>
        <p:spPr>
          <a:xfrm>
            <a:off x="8152481" y="5127067"/>
            <a:ext cx="1428750" cy="325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dirty="0"/>
              <a:t>MODELIRKE</a:t>
            </a:r>
          </a:p>
        </p:txBody>
      </p:sp>
      <p:sp>
        <p:nvSpPr>
          <p:cNvPr id="15" name="Podnaslov 7"/>
          <p:cNvSpPr txBox="1">
            <a:spLocks/>
          </p:cNvSpPr>
          <p:nvPr/>
        </p:nvSpPr>
        <p:spPr>
          <a:xfrm>
            <a:off x="2002766" y="4682992"/>
            <a:ext cx="1102352" cy="325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dirty="0"/>
              <a:t>KLEŠČE</a:t>
            </a:r>
          </a:p>
        </p:txBody>
      </p:sp>
      <p:pic>
        <p:nvPicPr>
          <p:cNvPr id="2049" name="Picture 1" descr="C:\Users\Frenk\Pictures\dl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14" y="2067176"/>
            <a:ext cx="2639144" cy="1565892"/>
          </a:xfrm>
          <a:prstGeom prst="rect">
            <a:avLst/>
          </a:prstGeom>
          <a:noFill/>
        </p:spPr>
      </p:pic>
      <p:pic>
        <p:nvPicPr>
          <p:cNvPr id="2050" name="Picture 2" descr="C:\Users\Frenk\Pictures\strojno kladi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059" y="3451645"/>
            <a:ext cx="2195420" cy="1646566"/>
          </a:xfrm>
          <a:prstGeom prst="rect">
            <a:avLst/>
          </a:prstGeom>
          <a:noFill/>
        </p:spPr>
      </p:pic>
      <p:pic>
        <p:nvPicPr>
          <p:cNvPr id="2051" name="Picture 3" descr="C:\Users\Frenk\Pictures\kladivo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2383" y="3165368"/>
            <a:ext cx="1430870" cy="570950"/>
          </a:xfrm>
          <a:prstGeom prst="rect">
            <a:avLst/>
          </a:prstGeom>
          <a:noFill/>
        </p:spPr>
      </p:pic>
      <p:pic>
        <p:nvPicPr>
          <p:cNvPr id="2054" name="Picture 6" descr="Arts Crafts Clay Sculpting Tools Pottery Carving Tool Set Pottery &amp; Ceramics Wooden Handle Modeling Clay Too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0168" y="2248261"/>
            <a:ext cx="3264656" cy="2827307"/>
          </a:xfrm>
          <a:prstGeom prst="rect">
            <a:avLst/>
          </a:prstGeom>
          <a:noFill/>
        </p:spPr>
      </p:pic>
      <p:pic>
        <p:nvPicPr>
          <p:cNvPr id="2056" name="Picture 8" descr="diskontna prodaja vroči izdelki posebna prodaja klešče za pričvrstitev z  žico - visiteastcentralsask.c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2043" y="3772799"/>
            <a:ext cx="1960578" cy="19605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44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60530" y="857252"/>
            <a:ext cx="6858000" cy="921713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chemeClr val="accent4">
                    <a:lumMod val="50000"/>
                  </a:schemeClr>
                </a:solidFill>
              </a:rPr>
              <a:t>RELIEF - PRIDVIG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60530" y="1778963"/>
            <a:ext cx="7442440" cy="3424248"/>
          </a:xfrm>
        </p:spPr>
        <p:txBody>
          <a:bodyPr/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sl-SI" dirty="0"/>
              <a:t>OBLIKOVANJE PRIVZDIGNJENE POVRŠINE NA RAVNINI (na pol kip, na pol gladka površina)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sl-SI" dirty="0"/>
              <a:t>Poznamo </a:t>
            </a:r>
            <a:r>
              <a:rPr lang="sl-SI" b="1" dirty="0"/>
              <a:t>3 vrste reliefa</a:t>
            </a:r>
            <a:r>
              <a:rPr lang="sl-SI" dirty="0"/>
              <a:t>.</a:t>
            </a:r>
          </a:p>
        </p:txBody>
      </p:sp>
      <p:pic>
        <p:nvPicPr>
          <p:cNvPr id="2052" name="Picture 4" descr="Relief - ribe (2) 040330312 - €90.00 : Matabali-finear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92" y="3026423"/>
            <a:ext cx="3142958" cy="21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ief iz papirja, 6.a in 6.b | Osnovna šola Ka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50" y="3138093"/>
            <a:ext cx="2587926" cy="194094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CDB527F-F5A4-46B1-8392-8F22D9A20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375" y="3034393"/>
            <a:ext cx="2729706" cy="20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7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2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966170" y="1499386"/>
            <a:ext cx="3420438" cy="846051"/>
          </a:xfrm>
        </p:spPr>
        <p:txBody>
          <a:bodyPr anchor="ctr">
            <a:normAutofit/>
          </a:bodyPr>
          <a:lstStyle/>
          <a:p>
            <a:r>
              <a:rPr lang="sl-SI" sz="3000" b="1"/>
              <a:t>VRSTE RELIEFA:</a:t>
            </a: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967041" y="2605130"/>
            <a:ext cx="3419569" cy="2984689"/>
          </a:xfrm>
        </p:spPr>
        <p:txBody>
          <a:bodyPr anchor="ctr">
            <a:normAutofit/>
          </a:bodyPr>
          <a:lstStyle/>
          <a:p>
            <a:r>
              <a:rPr lang="sl-SI" b="1" dirty="0"/>
              <a:t>Nizki (plitvi) relief: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/>
              <a:t>   Kiparske oblike komaj izstopajo iz ravne površine.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1669864"/>
            <a:ext cx="266397" cy="505095"/>
            <a:chOff x="0" y="823811"/>
            <a:chExt cx="355196" cy="6734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22814" y="2425177"/>
            <a:ext cx="3223260" cy="20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547252" y="857250"/>
            <a:ext cx="1120748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8358" y="1242641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482" name="Picture 2" descr="C:\Users\Frenk\Pictures\plitvi relief.jpg"/>
          <p:cNvPicPr>
            <a:picLocks noChangeAspect="1" noChangeArrowheads="1"/>
          </p:cNvPicPr>
          <p:nvPr/>
        </p:nvPicPr>
        <p:blipFill rotWithShape="1">
          <a:blip r:embed="rId2" cstate="print"/>
          <a:srcRect b="2310"/>
          <a:stretch/>
        </p:blipFill>
        <p:spPr bwMode="auto">
          <a:xfrm>
            <a:off x="6007341" y="1456764"/>
            <a:ext cx="4069058" cy="3944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2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966170" y="1499386"/>
            <a:ext cx="3420438" cy="846051"/>
          </a:xfrm>
        </p:spPr>
        <p:txBody>
          <a:bodyPr anchor="ctr">
            <a:normAutofit/>
          </a:bodyPr>
          <a:lstStyle/>
          <a:p>
            <a:r>
              <a:rPr lang="sl-SI" sz="3000" b="1"/>
              <a:t>VRSTE RELIEFA:</a:t>
            </a: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967041" y="2605130"/>
            <a:ext cx="3419569" cy="2984689"/>
          </a:xfrm>
        </p:spPr>
        <p:txBody>
          <a:bodyPr anchor="ctr">
            <a:normAutofit/>
          </a:bodyPr>
          <a:lstStyle/>
          <a:p>
            <a:r>
              <a:rPr lang="sl-SI" b="1" dirty="0"/>
              <a:t>Visoki relief:</a:t>
            </a:r>
          </a:p>
          <a:p>
            <a:pPr marL="0" indent="0">
              <a:buNone/>
            </a:pPr>
            <a:endParaRPr lang="sl-SI" dirty="0"/>
          </a:p>
          <a:p>
            <a:pPr>
              <a:buNone/>
            </a:pPr>
            <a:r>
              <a:rPr lang="sl-SI" dirty="0"/>
              <a:t>   Kiparske oblike zelo izstopajo iz ravne površine.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1669864"/>
            <a:ext cx="266397" cy="505095"/>
            <a:chOff x="0" y="823811"/>
            <a:chExt cx="355196" cy="6734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22814" y="2425177"/>
            <a:ext cx="3223260" cy="20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547252" y="857250"/>
            <a:ext cx="1120748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8358" y="1242641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578" name="Picture 2" descr="C:\Users\Frenk\Pictures\visoki relief.jpg"/>
          <p:cNvPicPr>
            <a:picLocks noChangeAspect="1" noChangeArrowheads="1"/>
          </p:cNvPicPr>
          <p:nvPr/>
        </p:nvPicPr>
        <p:blipFill rotWithShape="1">
          <a:blip r:embed="rId2" cstate="print"/>
          <a:srcRect l="20134" r="13329" b="1"/>
          <a:stretch/>
        </p:blipFill>
        <p:spPr bwMode="auto">
          <a:xfrm>
            <a:off x="6007341" y="1456764"/>
            <a:ext cx="4069058" cy="3944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966170" y="1499386"/>
            <a:ext cx="3420438" cy="846051"/>
          </a:xfrm>
        </p:spPr>
        <p:txBody>
          <a:bodyPr anchor="ctr">
            <a:normAutofit/>
          </a:bodyPr>
          <a:lstStyle/>
          <a:p>
            <a:r>
              <a:rPr lang="sl-SI" sz="3000" b="1" dirty="0"/>
              <a:t>VRSTE RELIEFA:</a:t>
            </a: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967041" y="2605130"/>
            <a:ext cx="3419569" cy="2984689"/>
          </a:xfrm>
        </p:spPr>
        <p:txBody>
          <a:bodyPr anchor="ctr">
            <a:normAutofit/>
          </a:bodyPr>
          <a:lstStyle/>
          <a:p>
            <a:r>
              <a:rPr lang="sl-SI" b="1" dirty="0"/>
              <a:t>Globoki (ugreznjeni) relief:</a:t>
            </a:r>
          </a:p>
          <a:p>
            <a:endParaRPr lang="sl-SI" dirty="0"/>
          </a:p>
          <a:p>
            <a:pPr>
              <a:buNone/>
            </a:pPr>
            <a:r>
              <a:rPr lang="sl-SI" dirty="0"/>
              <a:t>   Kiparske oblike so vdolbene v ravno površino.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001" y="1669864"/>
            <a:ext cx="266397" cy="505095"/>
            <a:chOff x="0" y="823811"/>
            <a:chExt cx="355196" cy="6734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22814" y="2425177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547252" y="857250"/>
            <a:ext cx="1120748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8358" y="1242641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3555" name="Picture 3" descr="C:\Users\Frenk\Pictures\ugreznjeni relief.jpg"/>
          <p:cNvPicPr>
            <a:picLocks noChangeAspect="1" noChangeArrowheads="1"/>
          </p:cNvPicPr>
          <p:nvPr/>
        </p:nvPicPr>
        <p:blipFill rotWithShape="1">
          <a:blip r:embed="rId2" cstate="print"/>
          <a:srcRect r="1742" b="1"/>
          <a:stretch/>
        </p:blipFill>
        <p:spPr bwMode="auto">
          <a:xfrm>
            <a:off x="6007341" y="1456764"/>
            <a:ext cx="4069058" cy="3944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5.9|6.3|1.7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4|3.8|2.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5|9.7|7.9|3.2"/>
</p:tagLst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287</Words>
  <Application>Microsoft Office PowerPoint</Application>
  <PresentationFormat>Širokozaslonsko</PresentationFormat>
  <Paragraphs>57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Arial</vt:lpstr>
      <vt:lpstr>Bodoni MT Black</vt:lpstr>
      <vt:lpstr>Calibri</vt:lpstr>
      <vt:lpstr>Calibri Light</vt:lpstr>
      <vt:lpstr>Times New Roman</vt:lpstr>
      <vt:lpstr>Officeova tema</vt:lpstr>
      <vt:lpstr>KIPARSTVO Likovna umetnost</vt:lpstr>
      <vt:lpstr>KAJ JE KIP?</vt:lpstr>
      <vt:lpstr>KIPAR, KIPARKA – umetnik, ki izdeluje kipe</vt:lpstr>
      <vt:lpstr>KIPARSKI MATERIALI</vt:lpstr>
      <vt:lpstr>PRIPOMOČKI ZA KIPARJENJE</vt:lpstr>
      <vt:lpstr>RELIEF - PRIDVIG</vt:lpstr>
      <vt:lpstr>VRSTE RELIEFA:</vt:lpstr>
      <vt:lpstr>VRSTE RELIEFA:</vt:lpstr>
      <vt:lpstr>VRSTE RELIEFA:</vt:lpstr>
      <vt:lpstr>PowerPointova predstavitev</vt:lpstr>
      <vt:lpstr>NAVODILA ZA DELO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KIPARSTVO Likovna umetnost</dc:title>
  <dc:creator>Živa</dc:creator>
  <cp:lastModifiedBy>osrj</cp:lastModifiedBy>
  <cp:revision>23</cp:revision>
  <dcterms:created xsi:type="dcterms:W3CDTF">2020-11-11T15:18:33Z</dcterms:created>
  <dcterms:modified xsi:type="dcterms:W3CDTF">2020-11-14T08:59:21Z</dcterms:modified>
</cp:coreProperties>
</file>