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8" r:id="rId5"/>
    <p:sldId id="262" r:id="rId6"/>
    <p:sldId id="264" r:id="rId7"/>
    <p:sldId id="265" r:id="rId8"/>
    <p:sldId id="257" r:id="rId9"/>
    <p:sldId id="268" r:id="rId10"/>
    <p:sldId id="266" r:id="rId11"/>
    <p:sldId id="26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 hasCustomPrompt="1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 hasCustomPrompt="1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</a:ln>
          <a:effectLst/>
        </p:spPr>
        <p:txBody>
          <a:bodyPr wrap="square" numCol="1" anchor="t" anchorCtr="0" compatLnSpc="1"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71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ipart.email/clipart/hands-on-table-clipart-22962.html" TargetMode="External"/><Relationship Id="rId13" Type="http://schemas.openxmlformats.org/officeDocument/2006/relationships/hyperlink" Target="https://www.youtube.com/watch?v=pjcOzqxu4JQ" TargetMode="External"/><Relationship Id="rId3" Type="http://schemas.openxmlformats.org/officeDocument/2006/relationships/hyperlink" Target="https://www.youtube.com/watch?v=cmSbXsFE3l8" TargetMode="External"/><Relationship Id="rId7" Type="http://schemas.openxmlformats.org/officeDocument/2006/relationships/hyperlink" Target="https://www.shutterstock.com/search/clap" TargetMode="External"/><Relationship Id="rId12" Type="http://schemas.openxmlformats.org/officeDocument/2006/relationships/hyperlink" Target="https://musescore.com/user/24296/scores/955891" TargetMode="External"/><Relationship Id="rId2" Type="http://schemas.openxmlformats.org/officeDocument/2006/relationships/hyperlink" Target="https://dribbble.com/shots/3012258-Solo-Cup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hiclipart.com/free-transparent-background-png-clipart-iesxa" TargetMode="External"/><Relationship Id="rId11" Type="http://schemas.openxmlformats.org/officeDocument/2006/relationships/hyperlink" Target="https://www.pinterest.com/pin/395542779746029630/" TargetMode="External"/><Relationship Id="rId5" Type="http://schemas.openxmlformats.org/officeDocument/2006/relationships/hyperlink" Target="https://www.netclipart.com/isee/iRohwRR_transparent-smiley-face-drawing/" TargetMode="External"/><Relationship Id="rId15" Type="http://schemas.openxmlformats.org/officeDocument/2006/relationships/image" Target="../media/image12.jpeg"/><Relationship Id="rId10" Type="http://schemas.openxmlformats.org/officeDocument/2006/relationships/hyperlink" Target="https://www.youtube.com/watch?v=Y5kYLOb6i5I" TargetMode="External"/><Relationship Id="rId4" Type="http://schemas.openxmlformats.org/officeDocument/2006/relationships/hyperlink" Target="https://www.youtube.com/watch?v=weqDCGg0GYs" TargetMode="External"/><Relationship Id="rId9" Type="http://schemas.openxmlformats.org/officeDocument/2006/relationships/hyperlink" Target="https://www.pngitem.com/middle/hxmoRm_closed-hand-clipart-free-clipart-image-image-hand/" TargetMode="External"/><Relationship Id="rId14" Type="http://schemas.openxmlformats.org/officeDocument/2006/relationships/hyperlink" Target="https://www.izdelam.si/stenska-nalepka-nota-o000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mSbXsFE3l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weqDCGg0GY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Y5kYLOb6i5I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jcOzqxu4JQ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LONČKOVA PESEM (</a:t>
            </a:r>
            <a:r>
              <a:rPr lang="sl-SI" dirty="0" err="1" smtClean="0"/>
              <a:t>Cup</a:t>
            </a:r>
            <a:r>
              <a:rPr lang="sl-SI" dirty="0" smtClean="0"/>
              <a:t> Song)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011888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Študentka: Anja Vaupotič</a:t>
            </a:r>
          </a:p>
          <a:p>
            <a:r>
              <a:rPr lang="sl-SI" dirty="0" smtClean="0"/>
              <a:t>Mentorica: Urška Ukmar</a:t>
            </a:r>
          </a:p>
          <a:p>
            <a:r>
              <a:rPr lang="sl-SI" dirty="0" smtClean="0"/>
              <a:t>OŠ Riharda Jakopiča; 4. </a:t>
            </a:r>
            <a:r>
              <a:rPr lang="sl-SI" dirty="0" smtClean="0"/>
              <a:t>A</a:t>
            </a:r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07" y="588498"/>
            <a:ext cx="3161607" cy="2371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800" dirty="0" smtClean="0"/>
              <a:t>USPELO TI JE! </a:t>
            </a:r>
            <a:endParaRPr lang="en-GB" sz="48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18712" y="2347793"/>
            <a:ext cx="10718864" cy="4160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i="1" dirty="0" smtClean="0"/>
              <a:t>Zdaj pa je tvoja naloga sledeča:</a:t>
            </a:r>
          </a:p>
          <a:p>
            <a:pPr marL="514350" indent="-514350">
              <a:buFont typeface="+mj-lt"/>
              <a:buAutoNum type="romanUcPeriod"/>
            </a:pPr>
            <a:r>
              <a:rPr lang="sl-SI" sz="2800" i="1" dirty="0" smtClean="0"/>
              <a:t>Povadi svojo izvedbo „</a:t>
            </a:r>
            <a:r>
              <a:rPr lang="sl-SI" sz="2800" i="1" dirty="0" err="1" smtClean="0"/>
              <a:t>Lončkove</a:t>
            </a:r>
            <a:r>
              <a:rPr lang="sl-SI" sz="2800" i="1" dirty="0" smtClean="0"/>
              <a:t> pesmi“ (ritmična spremljava in po želji tudi petje), da bo brez napak.</a:t>
            </a:r>
          </a:p>
          <a:p>
            <a:pPr marL="514350" indent="-514350">
              <a:buFont typeface="+mj-lt"/>
              <a:buAutoNum type="romanUcPeriod"/>
            </a:pPr>
            <a:r>
              <a:rPr lang="sl-SI" sz="2800" i="1" dirty="0" smtClean="0"/>
              <a:t>Pripravi nastop za svoje sostanovalce in enega prosi naj te posname. </a:t>
            </a:r>
          </a:p>
          <a:p>
            <a:pPr marL="514350" indent="-514350">
              <a:buFont typeface="+mj-lt"/>
              <a:buAutoNum type="romanUcPeriod"/>
            </a:pPr>
            <a:r>
              <a:rPr lang="sl-SI" sz="2800" i="1" dirty="0" smtClean="0"/>
              <a:t>Posnetek pošlji svoji učiteljici. Zagotovo ji boš polepšal dan in narisal nasmeh na obraz </a:t>
            </a:r>
            <a:r>
              <a:rPr lang="sl-SI" sz="2800" i="1" dirty="0" smtClean="0">
                <a:sym typeface="Wingdings" panose="05000000000000000000" pitchFamily="2" charset="2"/>
              </a:rPr>
              <a:t>.</a:t>
            </a:r>
            <a:endParaRPr lang="sl-SI" sz="2800" i="1" dirty="0" smtClean="0"/>
          </a:p>
          <a:p>
            <a:pPr marL="514350" indent="-514350">
              <a:buFont typeface="+mj-lt"/>
              <a:buAutoNum type="romanUcPeriod"/>
            </a:pPr>
            <a:endParaRPr lang="en-GB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HVALA ZA SODELOVANJE, UPAM, DA SI SE ZABAVAL/-A.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/>
              <a:t>VIRI:</a:t>
            </a:r>
            <a:endParaRPr lang="en-GB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20684" y="446088"/>
            <a:ext cx="7123081" cy="6044359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Lonček </a:t>
            </a:r>
            <a:r>
              <a:rPr lang="sl-SI" dirty="0" err="1" smtClean="0"/>
              <a:t>gif</a:t>
            </a:r>
            <a:r>
              <a:rPr lang="sl-SI" dirty="0" smtClean="0"/>
              <a:t>: </a:t>
            </a:r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dribbble.com/shots/3012258-Solo-Cup</a:t>
            </a:r>
            <a:endParaRPr lang="sl-SI" sz="1600" dirty="0" smtClean="0"/>
          </a:p>
          <a:p>
            <a:r>
              <a:rPr lang="sl-SI" dirty="0" err="1" smtClean="0"/>
              <a:t>Cup</a:t>
            </a:r>
            <a:r>
              <a:rPr lang="sl-SI" dirty="0" smtClean="0"/>
              <a:t> song:</a:t>
            </a:r>
          </a:p>
          <a:p>
            <a:pPr marL="0" indent="0">
              <a:buNone/>
            </a:pPr>
            <a:r>
              <a:rPr lang="sl-SI" dirty="0" smtClean="0"/>
              <a:t>	</a:t>
            </a:r>
            <a:r>
              <a:rPr lang="en-GB" sz="1600" dirty="0" smtClean="0">
                <a:hlinkClick r:id="rId3"/>
              </a:rPr>
              <a:t>https</a:t>
            </a:r>
            <a:r>
              <a:rPr lang="en-GB" sz="1600" dirty="0">
                <a:hlinkClick r:id="rId3"/>
              </a:rPr>
              <a:t>://</a:t>
            </a:r>
            <a:r>
              <a:rPr lang="en-GB" sz="1600" dirty="0" smtClean="0">
                <a:hlinkClick r:id="rId3"/>
              </a:rPr>
              <a:t>www.youtube.com/watch?v=cmSbXsFE3l8</a:t>
            </a:r>
            <a:r>
              <a:rPr lang="sl-SI" sz="1600" dirty="0" smtClean="0"/>
              <a:t> &amp;</a:t>
            </a:r>
          </a:p>
          <a:p>
            <a:pPr marL="0" indent="0">
              <a:buNone/>
            </a:pPr>
            <a:r>
              <a:rPr lang="sl-SI" sz="1600" dirty="0"/>
              <a:t>	</a:t>
            </a:r>
            <a:r>
              <a:rPr lang="en-GB" sz="1600" dirty="0" smtClean="0">
                <a:hlinkClick r:id="rId4"/>
              </a:rPr>
              <a:t>https</a:t>
            </a:r>
            <a:r>
              <a:rPr lang="en-GB" sz="1600" dirty="0">
                <a:hlinkClick r:id="rId4"/>
              </a:rPr>
              <a:t>://www.youtube.com/watch?v=weqDCGg0GYs</a:t>
            </a:r>
            <a:endParaRPr lang="sl-SI" sz="1600" dirty="0" smtClean="0"/>
          </a:p>
          <a:p>
            <a:r>
              <a:rPr lang="sl-SI" dirty="0" smtClean="0"/>
              <a:t>Smeško: </a:t>
            </a:r>
            <a:r>
              <a:rPr lang="en-GB" sz="1600" dirty="0" smtClean="0">
                <a:hlinkClick r:id="rId5"/>
              </a:rPr>
              <a:t>https</a:t>
            </a:r>
            <a:r>
              <a:rPr lang="en-GB" sz="1600" dirty="0">
                <a:hlinkClick r:id="rId5"/>
              </a:rPr>
              <a:t>://www.netclipart.com/isee/iRohwRR_transparent-smiley-face-drawing/</a:t>
            </a:r>
            <a:endParaRPr lang="sl-SI" sz="1600" dirty="0" smtClean="0"/>
          </a:p>
          <a:p>
            <a:r>
              <a:rPr lang="sl-SI" dirty="0" smtClean="0"/>
              <a:t>Lonček: </a:t>
            </a:r>
            <a:r>
              <a:rPr lang="en-GB" sz="1600" dirty="0">
                <a:hlinkClick r:id="rId6"/>
              </a:rPr>
              <a:t>https://www.hiclipart.com/free-transparent-background-png-clipart-iesxa</a:t>
            </a:r>
            <a:endParaRPr lang="sl-SI" sz="1600" dirty="0" smtClean="0"/>
          </a:p>
          <a:p>
            <a:r>
              <a:rPr lang="sl-SI" dirty="0" smtClean="0"/>
              <a:t>Plosk: </a:t>
            </a:r>
            <a:r>
              <a:rPr lang="en-GB" sz="1600" dirty="0">
                <a:hlinkClick r:id="rId7"/>
              </a:rPr>
              <a:t>https://</a:t>
            </a:r>
            <a:r>
              <a:rPr lang="en-GB" sz="1600" dirty="0" smtClean="0">
                <a:hlinkClick r:id="rId7"/>
              </a:rPr>
              <a:t>www.shutterstock.com/search/clap</a:t>
            </a:r>
            <a:endParaRPr lang="sl-SI" sz="1600" dirty="0" smtClean="0"/>
          </a:p>
          <a:p>
            <a:r>
              <a:rPr lang="sl-SI" dirty="0" smtClean="0"/>
              <a:t>Udarec podlage: </a:t>
            </a:r>
            <a:r>
              <a:rPr lang="en-GB" sz="1600" dirty="0">
                <a:hlinkClick r:id="rId8"/>
              </a:rPr>
              <a:t>https://www.clipart.email/clipart/hands-on-table-clipart-22962.html</a:t>
            </a:r>
            <a:endParaRPr lang="sl-SI" sz="1600" dirty="0" smtClean="0"/>
          </a:p>
          <a:p>
            <a:r>
              <a:rPr lang="sl-SI" dirty="0" smtClean="0"/>
              <a:t>Dlan: </a:t>
            </a:r>
            <a:r>
              <a:rPr lang="en-GB" sz="1600" dirty="0">
                <a:hlinkClick r:id="rId9"/>
              </a:rPr>
              <a:t>https://www.pngitem.com/middle/hxmoRm_closed-hand-clipart-free-clipart-image-image-hand/</a:t>
            </a:r>
            <a:endParaRPr lang="sl-SI" sz="1600" dirty="0" smtClean="0"/>
          </a:p>
          <a:p>
            <a:r>
              <a:rPr lang="sl-SI" dirty="0" smtClean="0"/>
              <a:t>Video ritma: </a:t>
            </a:r>
            <a:r>
              <a:rPr lang="en-GB" sz="1600" dirty="0">
                <a:hlinkClick r:id="rId10"/>
              </a:rPr>
              <a:t>https://</a:t>
            </a:r>
            <a:r>
              <a:rPr lang="en-GB" sz="1600" dirty="0" smtClean="0">
                <a:hlinkClick r:id="rId10"/>
              </a:rPr>
              <a:t>www.youtube.com/watch?v=Y5kYLOb6i5I</a:t>
            </a:r>
            <a:endParaRPr lang="sl-SI" sz="1600" dirty="0" smtClean="0"/>
          </a:p>
          <a:p>
            <a:r>
              <a:rPr lang="sl-SI" sz="1700" dirty="0" smtClean="0"/>
              <a:t>Mežik:</a:t>
            </a:r>
            <a:r>
              <a:rPr lang="sl-SI" sz="1600" dirty="0" smtClean="0"/>
              <a:t> </a:t>
            </a:r>
            <a:r>
              <a:rPr lang="en-GB" sz="1600" dirty="0">
                <a:hlinkClick r:id="rId11"/>
              </a:rPr>
              <a:t>https://www.pinterest.com/pin/395542779746029630/</a:t>
            </a:r>
            <a:endParaRPr lang="sl-SI" sz="1700" dirty="0" smtClean="0"/>
          </a:p>
          <a:p>
            <a:r>
              <a:rPr lang="sl-SI" dirty="0" smtClean="0"/>
              <a:t>Notni zapis: </a:t>
            </a:r>
            <a:r>
              <a:rPr lang="en-GB" sz="1600" dirty="0">
                <a:hlinkClick r:id="rId12"/>
              </a:rPr>
              <a:t>https://musescore.com/user/24296/scores/955891</a:t>
            </a:r>
            <a:endParaRPr lang="en-GB" sz="1600" dirty="0"/>
          </a:p>
          <a:p>
            <a:r>
              <a:rPr lang="sl-SI" dirty="0" smtClean="0"/>
              <a:t>Video z besedilom pesmi: </a:t>
            </a:r>
            <a:r>
              <a:rPr lang="en-GB" sz="1700" dirty="0">
                <a:hlinkClick r:id="rId13"/>
              </a:rPr>
              <a:t>https://www.youtube.com/watch?v=pjcOzqxu4JQ</a:t>
            </a:r>
            <a:endParaRPr lang="sl-SI" dirty="0" smtClean="0"/>
          </a:p>
          <a:p>
            <a:r>
              <a:rPr lang="sl-SI" dirty="0" smtClean="0"/>
              <a:t>Nota: </a:t>
            </a:r>
            <a:r>
              <a:rPr lang="en-GB" sz="1600" dirty="0" smtClean="0">
                <a:hlinkClick r:id="rId14"/>
              </a:rPr>
              <a:t>https</a:t>
            </a:r>
            <a:r>
              <a:rPr lang="en-GB" sz="1600" dirty="0">
                <a:hlinkClick r:id="rId14"/>
              </a:rPr>
              <a:t>://</a:t>
            </a:r>
            <a:r>
              <a:rPr lang="en-GB" sz="1600" dirty="0" smtClean="0">
                <a:hlinkClick r:id="rId14"/>
              </a:rPr>
              <a:t>www.izdelam.si/stenska-nalepka-nota-o0007</a:t>
            </a:r>
            <a:endParaRPr lang="sl-SI" sz="1600" dirty="0" smtClean="0"/>
          </a:p>
        </p:txBody>
      </p:sp>
      <p:pic>
        <p:nvPicPr>
          <p:cNvPr id="1026" name="Picture 2" descr="Stenska nalepka Nota O000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47" y="2435629"/>
            <a:ext cx="3923637" cy="3923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2"/>
          <p:cNvSpPr txBox="1"/>
          <p:nvPr/>
        </p:nvSpPr>
        <p:spPr>
          <a:xfrm>
            <a:off x="818712" y="2987058"/>
            <a:ext cx="10554574" cy="36365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charset="2"/>
              <a:buNone/>
            </a:pPr>
            <a:r>
              <a:rPr lang="sl-SI" sz="4400" i="1" dirty="0" smtClean="0"/>
              <a:t>Poglej si posnetek na povezavi!</a:t>
            </a:r>
          </a:p>
          <a:p>
            <a:pPr marL="0" indent="0">
              <a:buNone/>
            </a:pPr>
            <a:r>
              <a:rPr lang="en-GB" sz="3200" dirty="0">
                <a:hlinkClick r:id="rId2"/>
              </a:rPr>
              <a:t>https://www.youtube.com/watch?v=cmSbXsFE3l8</a:t>
            </a:r>
            <a:endParaRPr lang="sl-S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2"/>
          <p:cNvSpPr txBox="1"/>
          <p:nvPr/>
        </p:nvSpPr>
        <p:spPr>
          <a:xfrm>
            <a:off x="885214" y="1607145"/>
            <a:ext cx="11068487" cy="44445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charset="2"/>
              <a:buNone/>
            </a:pPr>
            <a:r>
              <a:rPr lang="sl-SI" sz="4400" i="1" dirty="0" smtClean="0"/>
              <a:t>Ti je bil všeč?</a:t>
            </a:r>
          </a:p>
          <a:p>
            <a:pPr marL="0" indent="0">
              <a:buNone/>
            </a:pPr>
            <a:r>
              <a:rPr lang="sl-SI" sz="4400" i="1" dirty="0" smtClean="0"/>
              <a:t>Tule je še eden: </a:t>
            </a:r>
            <a:r>
              <a:rPr lang="en-GB" sz="3500" dirty="0">
                <a:hlinkClick r:id="rId2"/>
              </a:rPr>
              <a:t>https://www.youtube.com/watch?v=weqDCGg0GYs</a:t>
            </a:r>
            <a:endParaRPr lang="sl-SI" sz="3500" dirty="0"/>
          </a:p>
          <a:p>
            <a:pPr marL="0" indent="0">
              <a:buNone/>
            </a:pPr>
            <a:endParaRPr lang="sl-SI" sz="4400" dirty="0" smtClean="0"/>
          </a:p>
          <a:p>
            <a:pPr marL="0" indent="0">
              <a:buNone/>
            </a:pPr>
            <a:endParaRPr lang="sl-SI" sz="4400" dirty="0" smtClean="0"/>
          </a:p>
          <a:p>
            <a:pPr marL="0" indent="0">
              <a:buFont typeface="Wingdings 2" panose="05020102010507070707" charset="2"/>
              <a:buNone/>
            </a:pPr>
            <a:r>
              <a:rPr lang="sl-SI" sz="4400" dirty="0" smtClean="0"/>
              <a:t>Odlomka sta iz filma …</a:t>
            </a:r>
            <a:endParaRPr lang="sl-SI" sz="3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5650" t="3708" r="5401" b="13700"/>
          <a:stretch>
            <a:fillRect/>
          </a:stretch>
        </p:blipFill>
        <p:spPr>
          <a:xfrm>
            <a:off x="5918662" y="448886"/>
            <a:ext cx="2327563" cy="2036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… PITCH PERFECT 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10000" y="2693667"/>
            <a:ext cx="10135906" cy="3920819"/>
          </a:xfrm>
        </p:spPr>
        <p:txBody>
          <a:bodyPr>
            <a:normAutofit/>
          </a:bodyPr>
          <a:lstStyle/>
          <a:p>
            <a:r>
              <a:rPr lang="sl-SI" sz="2400" dirty="0" smtClean="0"/>
              <a:t>slovensko: PRAVA NOTA (2012)</a:t>
            </a:r>
          </a:p>
          <a:p>
            <a:r>
              <a:rPr lang="sl-SI" sz="2400" dirty="0" smtClean="0"/>
              <a:t>nadaljevanje: 2. del (2015) in 3. del (2017)</a:t>
            </a:r>
          </a:p>
          <a:p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sz="2400" i="1" dirty="0" smtClean="0"/>
              <a:t>Več o filmu si lahko prebereš kasneje … ali pa si ga celo ogledaš. ;) </a:t>
            </a:r>
          </a:p>
          <a:p>
            <a:pPr marL="0" indent="0">
              <a:buNone/>
            </a:pPr>
            <a:r>
              <a:rPr lang="sl-SI" sz="2400" i="1" dirty="0" smtClean="0"/>
              <a:t>Mi pa se bomo posvetili ritmu, ki ga izvaja Bella ob petju. Skupaj se bomo naučili „</a:t>
            </a:r>
            <a:r>
              <a:rPr lang="sl-SI" sz="2400" i="1" dirty="0" err="1" smtClean="0"/>
              <a:t>Lončkovo</a:t>
            </a:r>
            <a:r>
              <a:rPr lang="sl-SI" sz="2400" i="1" dirty="0" smtClean="0"/>
              <a:t> pesem“, zato le klikaj naprej.</a:t>
            </a:r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646" y="2123511"/>
            <a:ext cx="3882292" cy="2183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POTREBUJEŠ: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2 DLANI (za ploskanje),</a:t>
            </a:r>
          </a:p>
          <a:p>
            <a:r>
              <a:rPr lang="sl-SI" sz="2400" dirty="0" smtClean="0"/>
              <a:t>MALCE PROSTORA,</a:t>
            </a:r>
          </a:p>
          <a:p>
            <a:r>
              <a:rPr lang="sl-SI" sz="2400" dirty="0" smtClean="0"/>
              <a:t>NEKAJ VOLJE IN VZTRAJNOSTI ter</a:t>
            </a:r>
          </a:p>
          <a:p>
            <a:r>
              <a:rPr lang="sl-SI" sz="2400" dirty="0" smtClean="0"/>
              <a:t>1 PLASTIČEN LONČEK.</a:t>
            </a:r>
            <a:endParaRPr lang="en-GB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-623" b="8078"/>
          <a:stretch>
            <a:fillRect/>
          </a:stretch>
        </p:blipFill>
        <p:spPr>
          <a:xfrm>
            <a:off x="6495357" y="2076043"/>
            <a:ext cx="2241320" cy="2233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38" b="925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847" y="4456082"/>
            <a:ext cx="1839012" cy="193096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3214" y="2695046"/>
            <a:ext cx="2491481" cy="2206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značba mesta vsebine 2"/>
          <p:cNvSpPr txBox="1"/>
          <p:nvPr/>
        </p:nvSpPr>
        <p:spPr>
          <a:xfrm>
            <a:off x="122609" y="3582318"/>
            <a:ext cx="11714663" cy="315306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	</a:t>
            </a:r>
            <a:r>
              <a:rPr lang="sl-SI" dirty="0" smtClean="0"/>
              <a:t>2x PLOSK		3x UDAREC PO PODLAGI (z eno roko) PLOSK  dvig in spust lončka  PLOSK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	Z leve zajemi lonček z desnico, </a:t>
            </a:r>
          </a:p>
          <a:p>
            <a:pPr marL="0" indent="0">
              <a:buNone/>
            </a:pPr>
            <a:r>
              <a:rPr lang="sl-SI" dirty="0" smtClean="0"/>
              <a:t>	dotik leve dlani, dotik podlage, preprijem v levico, z desnico ob podlago, spust lončka</a:t>
            </a:r>
            <a:endParaRPr lang="sl-SI" sz="2000" dirty="0"/>
          </a:p>
        </p:txBody>
      </p:sp>
      <p:sp>
        <p:nvSpPr>
          <p:cNvPr id="24" name="Označba mesta vsebine 2"/>
          <p:cNvSpPr txBox="1"/>
          <p:nvPr/>
        </p:nvSpPr>
        <p:spPr>
          <a:xfrm>
            <a:off x="127712" y="3588393"/>
            <a:ext cx="11714663" cy="315306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	</a:t>
            </a:r>
            <a:r>
              <a:rPr lang="sl-SI" dirty="0" smtClean="0"/>
              <a:t>2x PLOSK		3x UDAREC PO PODLAGI (z eno roko) PLOSK  dvig in spust lončka  PLOSK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	Z leve zajemi lonček z desnico, </a:t>
            </a:r>
          </a:p>
          <a:p>
            <a:pPr marL="0" indent="0">
              <a:buNone/>
            </a:pPr>
            <a:r>
              <a:rPr lang="sl-SI" dirty="0" smtClean="0"/>
              <a:t>	dotik leve dlani, dotik podlage, preprijem v levico, z desnico ob podlago, spust lončka</a:t>
            </a:r>
            <a:endParaRPr lang="sl-SI" sz="2000" dirty="0"/>
          </a:p>
        </p:txBody>
      </p:sp>
      <p:sp>
        <p:nvSpPr>
          <p:cNvPr id="2" name="Označba mesta vsebine 2"/>
          <p:cNvSpPr txBox="1"/>
          <p:nvPr/>
        </p:nvSpPr>
        <p:spPr>
          <a:xfrm>
            <a:off x="454084" y="647271"/>
            <a:ext cx="10554574" cy="1333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charset="2"/>
              <a:buNone/>
            </a:pPr>
            <a:r>
              <a:rPr lang="sl-SI" sz="3600" i="1" dirty="0" smtClean="0"/>
              <a:t>Za začetek sem ti pripravila slikovni zapis  zaporedja gibov:</a:t>
            </a:r>
            <a:endParaRPr lang="sl-SI" sz="2400" dirty="0"/>
          </a:p>
        </p:txBody>
      </p:sp>
      <p:sp>
        <p:nvSpPr>
          <p:cNvPr id="3" name="Polkrožna puščica 2"/>
          <p:cNvSpPr/>
          <p:nvPr/>
        </p:nvSpPr>
        <p:spPr>
          <a:xfrm rot="5400000">
            <a:off x="10307948" y="1529950"/>
            <a:ext cx="1689847" cy="915956"/>
          </a:xfrm>
          <a:prstGeom prst="uturnArrow">
            <a:avLst>
              <a:gd name="adj1" fmla="val 15213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-623" b="8078"/>
          <a:stretch>
            <a:fillRect/>
          </a:stretch>
        </p:blipFill>
        <p:spPr>
          <a:xfrm>
            <a:off x="1332996" y="2369310"/>
            <a:ext cx="1219165" cy="1215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ands On Table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2" t="30058" r="18380" b="44376"/>
          <a:stretch>
            <a:fillRect/>
          </a:stretch>
        </p:blipFill>
        <p:spPr bwMode="auto">
          <a:xfrm>
            <a:off x="2552161" y="2609293"/>
            <a:ext cx="1262797" cy="735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ands On Table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2" t="30058" r="18380" b="44376"/>
          <a:stretch>
            <a:fillRect/>
          </a:stretch>
        </p:blipFill>
        <p:spPr bwMode="auto">
          <a:xfrm>
            <a:off x="5077755" y="2609293"/>
            <a:ext cx="1262797" cy="735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nds On Table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2" t="30058" r="18380" b="44376"/>
          <a:stretch>
            <a:fillRect/>
          </a:stretch>
        </p:blipFill>
        <p:spPr bwMode="auto">
          <a:xfrm>
            <a:off x="3814958" y="2609293"/>
            <a:ext cx="1262797" cy="735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38" b="925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7559717" y="1981201"/>
            <a:ext cx="893074" cy="93772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38" b="925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8488516" y="2505918"/>
            <a:ext cx="893074" cy="93772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/>
          <a:srcRect t="-623" b="8078"/>
          <a:stretch>
            <a:fillRect/>
          </a:stretch>
        </p:blipFill>
        <p:spPr>
          <a:xfrm>
            <a:off x="6340552" y="2367246"/>
            <a:ext cx="1219165" cy="1215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2"/>
          <a:srcRect t="-623" b="8078"/>
          <a:stretch>
            <a:fillRect/>
          </a:stretch>
        </p:blipFill>
        <p:spPr>
          <a:xfrm>
            <a:off x="9475728" y="2367246"/>
            <a:ext cx="1219165" cy="1215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Puščica gor 12"/>
          <p:cNvSpPr/>
          <p:nvPr/>
        </p:nvSpPr>
        <p:spPr>
          <a:xfrm>
            <a:off x="7856327" y="2974782"/>
            <a:ext cx="335579" cy="412376"/>
          </a:xfrm>
          <a:prstGeom prst="up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uščica gor 13"/>
          <p:cNvSpPr/>
          <p:nvPr/>
        </p:nvSpPr>
        <p:spPr>
          <a:xfrm rot="10800000">
            <a:off x="8787750" y="2013185"/>
            <a:ext cx="335579" cy="412376"/>
          </a:xfrm>
          <a:prstGeom prst="up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2"/>
          <a:srcRect t="-623" b="8078"/>
          <a:stretch>
            <a:fillRect/>
          </a:stretch>
        </p:blipFill>
        <p:spPr>
          <a:xfrm>
            <a:off x="211945" y="2367928"/>
            <a:ext cx="1219165" cy="1215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38" b="925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63201">
            <a:off x="2855659" y="4759380"/>
            <a:ext cx="893074" cy="937728"/>
          </a:xfrm>
          <a:prstGeom prst="rect">
            <a:avLst/>
          </a:prstGeom>
        </p:spPr>
      </p:pic>
      <p:sp>
        <p:nvSpPr>
          <p:cNvPr id="20" name="Zlomljena puščica 19"/>
          <p:cNvSpPr/>
          <p:nvPr/>
        </p:nvSpPr>
        <p:spPr>
          <a:xfrm rot="2270112">
            <a:off x="2607850" y="4424942"/>
            <a:ext cx="596304" cy="433737"/>
          </a:xfrm>
          <a:prstGeom prst="bentArrow">
            <a:avLst>
              <a:gd name="adj1" fmla="val 17812"/>
              <a:gd name="adj2" fmla="val 30783"/>
              <a:gd name="adj3" fmla="val 25000"/>
              <a:gd name="adj4" fmla="val 60258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2699504" y="41241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2.</a:t>
            </a:r>
            <a:endParaRPr lang="en-GB" dirty="0"/>
          </a:p>
        </p:txBody>
      </p:sp>
      <p:pic>
        <p:nvPicPr>
          <p:cNvPr id="23" name="Slika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658" y="4610736"/>
            <a:ext cx="1080000" cy="1041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38" b="925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88648">
            <a:off x="5120920" y="4684456"/>
            <a:ext cx="893074" cy="937728"/>
          </a:xfrm>
          <a:prstGeom prst="rect">
            <a:avLst/>
          </a:prstGeom>
        </p:spPr>
      </p:pic>
      <p:pic>
        <p:nvPicPr>
          <p:cNvPr id="27" name="Picture 2" descr="Hands On Table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2" t="30058" r="18380" b="44376"/>
          <a:stretch>
            <a:fillRect/>
          </a:stretch>
        </p:blipFill>
        <p:spPr bwMode="auto">
          <a:xfrm>
            <a:off x="6987075" y="4835169"/>
            <a:ext cx="1262797" cy="735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38" b="925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9109211" y="4866042"/>
            <a:ext cx="893074" cy="937728"/>
          </a:xfrm>
          <a:prstGeom prst="rect">
            <a:avLst/>
          </a:prstGeom>
        </p:spPr>
      </p:pic>
      <p:sp>
        <p:nvSpPr>
          <p:cNvPr id="29" name="Puščica gor 28"/>
          <p:cNvSpPr/>
          <p:nvPr/>
        </p:nvSpPr>
        <p:spPr>
          <a:xfrm rot="10800000">
            <a:off x="9408445" y="4373309"/>
            <a:ext cx="335579" cy="412376"/>
          </a:xfrm>
          <a:prstGeom prst="up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Slika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260" y="4580221"/>
            <a:ext cx="1080000" cy="1041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Slika 3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38" b="925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490945">
            <a:off x="1752203" y="4577468"/>
            <a:ext cx="893074" cy="937728"/>
          </a:xfrm>
          <a:prstGeom prst="rect">
            <a:avLst/>
          </a:prstGeom>
        </p:spPr>
      </p:pic>
      <p:sp>
        <p:nvSpPr>
          <p:cNvPr id="35" name="Zlomljena puščica 34"/>
          <p:cNvSpPr/>
          <p:nvPr/>
        </p:nvSpPr>
        <p:spPr>
          <a:xfrm rot="16200000">
            <a:off x="2168500" y="5327745"/>
            <a:ext cx="380126" cy="394448"/>
          </a:xfrm>
          <a:prstGeom prst="bentArrow">
            <a:avLst>
              <a:gd name="adj1" fmla="val 25000"/>
              <a:gd name="adj2" fmla="val 29717"/>
              <a:gd name="adj3" fmla="val 25000"/>
              <a:gd name="adj4" fmla="val 60258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PoljeZBesedilom 35"/>
          <p:cNvSpPr txBox="1"/>
          <p:nvPr/>
        </p:nvSpPr>
        <p:spPr>
          <a:xfrm>
            <a:off x="2079261" y="557027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1.</a:t>
            </a:r>
            <a:endParaRPr lang="en-GB" dirty="0"/>
          </a:p>
        </p:txBody>
      </p:sp>
      <p:sp>
        <p:nvSpPr>
          <p:cNvPr id="37" name="Zlomljena puščica 36"/>
          <p:cNvSpPr/>
          <p:nvPr/>
        </p:nvSpPr>
        <p:spPr>
          <a:xfrm rot="16200000">
            <a:off x="5595349" y="5448497"/>
            <a:ext cx="380126" cy="394448"/>
          </a:xfrm>
          <a:prstGeom prst="bentArrow">
            <a:avLst>
              <a:gd name="adj1" fmla="val 25000"/>
              <a:gd name="adj2" fmla="val 29717"/>
              <a:gd name="adj3" fmla="val 25000"/>
              <a:gd name="adj4" fmla="val 60258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2"/>
          <p:cNvSpPr txBox="1"/>
          <p:nvPr/>
        </p:nvSpPr>
        <p:spPr>
          <a:xfrm>
            <a:off x="1037613" y="1060298"/>
            <a:ext cx="10446174" cy="485640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charset="2"/>
              <a:buNone/>
            </a:pPr>
            <a:r>
              <a:rPr lang="sl-SI" sz="4000" i="1" dirty="0" smtClean="0"/>
              <a:t>Le s tem zapisom bi se bilo težko naučiti </a:t>
            </a:r>
            <a:r>
              <a:rPr lang="sl-SI" sz="4000" i="1" dirty="0" smtClean="0"/>
              <a:t>spremljave </a:t>
            </a:r>
            <a:r>
              <a:rPr lang="sl-SI" sz="4000" i="1" dirty="0" smtClean="0"/>
              <a:t>za „</a:t>
            </a:r>
            <a:r>
              <a:rPr lang="sl-SI" sz="4000" i="1" dirty="0" err="1" smtClean="0"/>
              <a:t>Lončkovo</a:t>
            </a:r>
            <a:r>
              <a:rPr lang="sl-SI" sz="4000" i="1" dirty="0" smtClean="0"/>
              <a:t> pesem“, zato ti tu prilagam še video prikaz gibov.</a:t>
            </a:r>
          </a:p>
          <a:p>
            <a:pPr marL="0" indent="0">
              <a:buFont typeface="Wingdings 2" panose="05020102010507070707" charset="2"/>
              <a:buNone/>
            </a:pPr>
            <a:r>
              <a:rPr lang="sl-SI" sz="4000" i="1" dirty="0" smtClean="0"/>
              <a:t>Poskušaj jih posnemati.</a:t>
            </a:r>
          </a:p>
          <a:p>
            <a:pPr marL="0" indent="0">
              <a:buFont typeface="Wingdings 2" panose="05020102010507070707" charset="2"/>
              <a:buNone/>
            </a:pPr>
            <a:r>
              <a:rPr lang="sl-SI" sz="2800" i="1" dirty="0" smtClean="0"/>
              <a:t>Ob</a:t>
            </a:r>
            <a:r>
              <a:rPr lang="sl-SI" sz="2800" i="1" dirty="0"/>
              <a:t> </a:t>
            </a:r>
            <a:r>
              <a:rPr lang="sl-SI" sz="2800" i="1" dirty="0" smtClean="0"/>
              <a:t>videu pa boš še malce </a:t>
            </a:r>
            <a:r>
              <a:rPr lang="sl-SI" sz="2800" i="1" dirty="0" err="1" smtClean="0"/>
              <a:t>potreniral</a:t>
            </a:r>
            <a:r>
              <a:rPr lang="sl-SI" sz="2800" i="1" dirty="0" smtClean="0"/>
              <a:t>/-a </a:t>
            </a:r>
          </a:p>
          <a:p>
            <a:pPr marL="0" indent="0">
              <a:buFont typeface="Wingdings 2" panose="05020102010507070707" charset="2"/>
              <a:buNone/>
            </a:pPr>
            <a:r>
              <a:rPr lang="sl-SI" sz="2800" i="1" dirty="0" smtClean="0"/>
              <a:t>znanje angleščine.</a:t>
            </a:r>
            <a:endParaRPr lang="sl-SI" sz="3600" i="1" dirty="0" smtClean="0"/>
          </a:p>
          <a:p>
            <a:pPr marL="0" indent="0">
              <a:buFont typeface="Wingdings 2" panose="05020102010507070707" charset="2"/>
              <a:buNone/>
            </a:pPr>
            <a:endParaRPr lang="sl-SI" sz="4000" i="1" dirty="0" smtClean="0"/>
          </a:p>
          <a:p>
            <a:pPr marL="0" indent="0">
              <a:buNone/>
            </a:pPr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www.youtube.com/watch?v=Y5kYLOb6i5I</a:t>
            </a:r>
            <a:endParaRPr lang="sl-SI" sz="2800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390" y="2438875"/>
            <a:ext cx="3042397" cy="2099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67" y="2041204"/>
            <a:ext cx="8064909" cy="4011933"/>
          </a:xfrm>
          <a:prstGeom prst="rect">
            <a:avLst/>
          </a:prstGeom>
        </p:spPr>
      </p:pic>
      <p:sp>
        <p:nvSpPr>
          <p:cNvPr id="6" name="Označba mesta vsebine 2"/>
          <p:cNvSpPr txBox="1"/>
          <p:nvPr/>
        </p:nvSpPr>
        <p:spPr>
          <a:xfrm>
            <a:off x="525802" y="448086"/>
            <a:ext cx="11083492" cy="144346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charset="2"/>
              <a:buNone/>
            </a:pPr>
            <a:r>
              <a:rPr lang="sl-SI" sz="3600" i="1" dirty="0" smtClean="0"/>
              <a:t>Spodaj je še notni zapis našega ritmičnega motiva. Poskušaj ga izvesti (pomagaj si z barvnimi oznakami).</a:t>
            </a:r>
            <a:endParaRPr lang="sl-SI" sz="2400" dirty="0"/>
          </a:p>
        </p:txBody>
      </p:sp>
      <p:sp>
        <p:nvSpPr>
          <p:cNvPr id="8" name="Označba mesta vsebine 2"/>
          <p:cNvSpPr txBox="1"/>
          <p:nvPr/>
        </p:nvSpPr>
        <p:spPr>
          <a:xfrm>
            <a:off x="8420976" y="1900518"/>
            <a:ext cx="3304860" cy="45630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err="1"/>
              <a:t>c</a:t>
            </a:r>
            <a:r>
              <a:rPr lang="sl-SI" sz="2000" dirty="0" err="1" smtClean="0"/>
              <a:t>lap</a:t>
            </a:r>
            <a:r>
              <a:rPr lang="sl-SI" sz="2000" dirty="0" smtClean="0"/>
              <a:t> = PLOSK</a:t>
            </a:r>
          </a:p>
          <a:p>
            <a:r>
              <a:rPr lang="sl-SI" sz="2000" dirty="0" smtClean="0"/>
              <a:t>tap = UDAREC PO PODLAGI (z eno roko)</a:t>
            </a:r>
          </a:p>
          <a:p>
            <a:r>
              <a:rPr lang="sl-SI" sz="2000" dirty="0" smtClean="0"/>
              <a:t>lift = DVIG LONČKA</a:t>
            </a:r>
          </a:p>
          <a:p>
            <a:r>
              <a:rPr lang="sl-SI" sz="2000" dirty="0" smtClean="0"/>
              <a:t>shift = SPUST LONČKA</a:t>
            </a:r>
          </a:p>
          <a:p>
            <a:r>
              <a:rPr lang="sl-SI" sz="2000" dirty="0" smtClean="0"/>
              <a:t>grab = PRIMI LONČEK</a:t>
            </a:r>
          </a:p>
          <a:p>
            <a:r>
              <a:rPr lang="sl-SI" sz="2000" dirty="0" smtClean="0"/>
              <a:t>top = DOTIK DLANI</a:t>
            </a:r>
          </a:p>
          <a:p>
            <a:r>
              <a:rPr lang="sl-SI" sz="2000" dirty="0" err="1" smtClean="0"/>
              <a:t>but</a:t>
            </a:r>
            <a:r>
              <a:rPr lang="sl-SI" sz="2000" dirty="0" smtClean="0"/>
              <a:t> = DOTIK PODLAGE </a:t>
            </a:r>
          </a:p>
          <a:p>
            <a:r>
              <a:rPr lang="sl-SI" sz="2000" dirty="0" err="1" smtClean="0"/>
              <a:t>pass</a:t>
            </a:r>
            <a:r>
              <a:rPr lang="sl-SI" sz="2000" dirty="0" smtClean="0"/>
              <a:t> = PREPRIJEM</a:t>
            </a:r>
          </a:p>
          <a:p>
            <a:r>
              <a:rPr lang="sl-SI" sz="2000" dirty="0" err="1" smtClean="0"/>
              <a:t>hand</a:t>
            </a:r>
            <a:r>
              <a:rPr lang="sl-SI" sz="2000" dirty="0" smtClean="0"/>
              <a:t> = ROKA dol</a:t>
            </a:r>
          </a:p>
          <a:p>
            <a:r>
              <a:rPr lang="sl-SI" sz="2000" dirty="0" err="1"/>
              <a:t>d</a:t>
            </a:r>
            <a:r>
              <a:rPr lang="sl-SI" sz="2000" dirty="0" err="1" smtClean="0"/>
              <a:t>own</a:t>
            </a:r>
            <a:r>
              <a:rPr lang="sl-SI" sz="2000" dirty="0" smtClean="0"/>
              <a:t> = LONČEK dol</a:t>
            </a:r>
          </a:p>
          <a:p>
            <a:endParaRPr lang="sl-SI" sz="2000" dirty="0" smtClean="0"/>
          </a:p>
          <a:p>
            <a:pPr marL="0" indent="0">
              <a:buFont typeface="Wingdings 2" panose="05020102010507070707" charset="2"/>
              <a:buNone/>
            </a:pPr>
            <a:endParaRPr lang="sl-SI" sz="2400" dirty="0"/>
          </a:p>
        </p:txBody>
      </p:sp>
      <p:sp>
        <p:nvSpPr>
          <p:cNvPr id="10" name="Zaobljeni pravokotnik 9"/>
          <p:cNvSpPr/>
          <p:nvPr/>
        </p:nvSpPr>
        <p:spPr>
          <a:xfrm>
            <a:off x="1524001" y="4329951"/>
            <a:ext cx="304800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Zaobljeni pravokotnik 11"/>
          <p:cNvSpPr/>
          <p:nvPr/>
        </p:nvSpPr>
        <p:spPr>
          <a:xfrm>
            <a:off x="3409111" y="4329948"/>
            <a:ext cx="313764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Zaobljeni pravokotnik 12"/>
          <p:cNvSpPr/>
          <p:nvPr/>
        </p:nvSpPr>
        <p:spPr>
          <a:xfrm>
            <a:off x="1936377" y="4329950"/>
            <a:ext cx="304800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Zaobljeni pravokotnik 14"/>
          <p:cNvSpPr/>
          <p:nvPr/>
        </p:nvSpPr>
        <p:spPr>
          <a:xfrm>
            <a:off x="2367944" y="4329948"/>
            <a:ext cx="304800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Zaobljeni pravokotnik 15"/>
          <p:cNvSpPr/>
          <p:nvPr/>
        </p:nvSpPr>
        <p:spPr>
          <a:xfrm>
            <a:off x="2665041" y="4329948"/>
            <a:ext cx="304800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Zaobljeni pravokotnik 16"/>
          <p:cNvSpPr/>
          <p:nvPr/>
        </p:nvSpPr>
        <p:spPr>
          <a:xfrm>
            <a:off x="2969841" y="4329948"/>
            <a:ext cx="304800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Zaobljeni pravokotnik 17"/>
          <p:cNvSpPr/>
          <p:nvPr/>
        </p:nvSpPr>
        <p:spPr>
          <a:xfrm>
            <a:off x="7060005" y="4329948"/>
            <a:ext cx="304800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Zaobljeni pravokotnik 18"/>
          <p:cNvSpPr/>
          <p:nvPr/>
        </p:nvSpPr>
        <p:spPr>
          <a:xfrm>
            <a:off x="4968006" y="4329948"/>
            <a:ext cx="313764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Zaobljeni pravokotnik 19"/>
          <p:cNvSpPr/>
          <p:nvPr/>
        </p:nvSpPr>
        <p:spPr>
          <a:xfrm>
            <a:off x="8816449" y="2608729"/>
            <a:ext cx="1255058" cy="349624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Zaobljeni pravokotnik 20"/>
          <p:cNvSpPr/>
          <p:nvPr/>
        </p:nvSpPr>
        <p:spPr>
          <a:xfrm>
            <a:off x="9638618" y="1891554"/>
            <a:ext cx="869576" cy="340658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Zaobljeni pravokotnik 21"/>
          <p:cNvSpPr/>
          <p:nvPr/>
        </p:nvSpPr>
        <p:spPr>
          <a:xfrm>
            <a:off x="10300447" y="3397624"/>
            <a:ext cx="1165412" cy="320768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aobljeni pravokotnik 22"/>
          <p:cNvSpPr/>
          <p:nvPr/>
        </p:nvSpPr>
        <p:spPr>
          <a:xfrm>
            <a:off x="3767569" y="4329948"/>
            <a:ext cx="804964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Zaobljeni pravokotnik 23"/>
          <p:cNvSpPr/>
          <p:nvPr/>
        </p:nvSpPr>
        <p:spPr>
          <a:xfrm>
            <a:off x="5327127" y="4329947"/>
            <a:ext cx="1194060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Zaobljeni pravokotnik 24"/>
          <p:cNvSpPr/>
          <p:nvPr/>
        </p:nvSpPr>
        <p:spPr>
          <a:xfrm>
            <a:off x="7406939" y="4329947"/>
            <a:ext cx="304800" cy="510989"/>
          </a:xfrm>
          <a:prstGeom prst="roundRect">
            <a:avLst>
              <a:gd name="adj" fmla="val 20371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2"/>
          <p:cNvSpPr txBox="1"/>
          <p:nvPr/>
        </p:nvSpPr>
        <p:spPr>
          <a:xfrm>
            <a:off x="580033" y="486050"/>
            <a:ext cx="10002069" cy="56567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charset="2"/>
              <a:buNone/>
            </a:pPr>
            <a:r>
              <a:rPr lang="sl-SI" sz="3200" i="1" dirty="0" smtClean="0"/>
              <a:t>Zdaj gotovo že obvladaš, a vaje ni nikoli preveč, zato sem ti priskrbela še besedilo pesmi, ki ga najdeš na spodnji povezavi.</a:t>
            </a:r>
          </a:p>
          <a:p>
            <a:pPr marL="0" indent="0" algn="ctr">
              <a:buNone/>
            </a:pPr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www.youtube.com/watch?v=pjcOzqxu4JQ</a:t>
            </a:r>
            <a:endParaRPr lang="sl-SI" sz="2800" i="1" dirty="0"/>
          </a:p>
          <a:p>
            <a:pPr marL="0" indent="0" algn="ctr">
              <a:buNone/>
            </a:pPr>
            <a:endParaRPr lang="sl-SI" sz="3200" i="1" dirty="0"/>
          </a:p>
          <a:p>
            <a:pPr marL="0" indent="0" algn="ctr">
              <a:buFont typeface="Wingdings 2" panose="05020102010507070707" charset="2"/>
              <a:buNone/>
            </a:pPr>
            <a:r>
              <a:rPr lang="sl-SI" sz="3200" i="1" dirty="0" smtClean="0"/>
              <a:t>Daj, poskusi ob videu in svoji ritmični spremljavi še zapeti pesem.</a:t>
            </a:r>
            <a:endParaRPr lang="sl-SI" sz="2000" dirty="0"/>
          </a:p>
        </p:txBody>
      </p:sp>
      <p:sp>
        <p:nvSpPr>
          <p:cNvPr id="3" name="Oblak 2"/>
          <p:cNvSpPr/>
          <p:nvPr/>
        </p:nvSpPr>
        <p:spPr>
          <a:xfrm>
            <a:off x="7365076" y="4023360"/>
            <a:ext cx="4763193" cy="2701311"/>
          </a:xfrm>
          <a:prstGeom prst="cloudCallout">
            <a:avLst>
              <a:gd name="adj1" fmla="val -47328"/>
              <a:gd name="adj2" fmla="val -49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 smtClean="0"/>
          </a:p>
          <a:p>
            <a:pPr algn="ctr"/>
            <a:r>
              <a:rPr lang="sl-SI" dirty="0" smtClean="0"/>
              <a:t>Ritmičen motiv izvajaš z:</a:t>
            </a:r>
          </a:p>
          <a:p>
            <a:pPr marL="285750" indent="-285750" algn="ctr">
              <a:buFontTx/>
              <a:buChar char="-"/>
            </a:pPr>
            <a:r>
              <a:rPr lang="sl-SI" dirty="0"/>
              <a:t>l</a:t>
            </a:r>
            <a:r>
              <a:rPr lang="sl-SI" dirty="0" smtClean="0"/>
              <a:t>astnimi (dlani) in</a:t>
            </a:r>
          </a:p>
          <a:p>
            <a:pPr marL="285750" indent="-285750" algn="ctr">
              <a:buFontTx/>
              <a:buChar char="-"/>
            </a:pPr>
            <a:r>
              <a:rPr lang="sl-SI" dirty="0"/>
              <a:t>i</a:t>
            </a:r>
            <a:r>
              <a:rPr lang="sl-SI" dirty="0" smtClean="0"/>
              <a:t>mproviziranimi glasbili (lonček, podlaga).</a:t>
            </a:r>
          </a:p>
          <a:p>
            <a:pPr marL="285750" indent="-285750" algn="ctr">
              <a:buFontTx/>
              <a:buChar char="-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vedljivo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TM03457503[[fn=Navedljivo]]</Template>
  <TotalTime>5</TotalTime>
  <Words>402</Words>
  <Application>Microsoft Office PowerPoint</Application>
  <PresentationFormat>Širokozaslonsko</PresentationFormat>
  <Paragraphs>88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Century Gothic</vt:lpstr>
      <vt:lpstr>Wingdings</vt:lpstr>
      <vt:lpstr>Wingdings 2</vt:lpstr>
      <vt:lpstr>Navedljivo</vt:lpstr>
      <vt:lpstr>LONČKOVA PESEM (Cup Song)</vt:lpstr>
      <vt:lpstr>PowerPointova predstavitev</vt:lpstr>
      <vt:lpstr>PowerPointova predstavitev</vt:lpstr>
      <vt:lpstr>… PITCH PERFECT </vt:lpstr>
      <vt:lpstr>POTREBUJEŠ:</vt:lpstr>
      <vt:lpstr>PowerPointova predstavitev</vt:lpstr>
      <vt:lpstr>PowerPointova predstavitev</vt:lpstr>
      <vt:lpstr>PowerPointova predstavitev</vt:lpstr>
      <vt:lpstr>PowerPointova predstavitev</vt:lpstr>
      <vt:lpstr>USPELO TI JE! </vt:lpstr>
      <vt:lpstr>HVALA ZA SODELOVANJE, UPAM, DA SI SE ZABAVAL/-A.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LONČKOVA PESEM (Cup Song)</dc:title>
  <dc:creator>Anja Vaupotič</dc:creator>
  <cp:lastModifiedBy>osrj</cp:lastModifiedBy>
  <cp:revision>37</cp:revision>
  <dcterms:created xsi:type="dcterms:W3CDTF">2020-04-03T12:33:00Z</dcterms:created>
  <dcterms:modified xsi:type="dcterms:W3CDTF">2020-11-13T21:38:24Z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