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63" r:id="rId3"/>
    <p:sldId id="269" r:id="rId4"/>
    <p:sldId id="265" r:id="rId5"/>
    <p:sldId id="261" r:id="rId6"/>
    <p:sldId id="268" r:id="rId7"/>
    <p:sldId id="281" r:id="rId8"/>
    <p:sldId id="289" r:id="rId9"/>
    <p:sldId id="288" r:id="rId10"/>
    <p:sldId id="286" r:id="rId11"/>
    <p:sldId id="256" r:id="rId12"/>
    <p:sldId id="287" r:id="rId13"/>
    <p:sldId id="290" r:id="rId14"/>
    <p:sldId id="291" r:id="rId15"/>
    <p:sldId id="285" r:id="rId1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A229F-515D-42AE-A6D6-802C281403A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CA1CF-CC88-417D-92AE-8268A05A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38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CA1CF-CC88-417D-92AE-8268A05A98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99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0914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0035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8421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9327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9679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1718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43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1452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2426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9784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6959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BB56C-7CC1-453D-8030-60914AD66A7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3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ZJxWKdBG3w" TargetMode="External"/><Relationship Id="rId2" Type="http://schemas.openxmlformats.org/officeDocument/2006/relationships/hyperlink" Target="https://www.youtube.com/watch?v=6cu7oDIHA1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color Powerpoint Template at GetDrawings |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" y="0"/>
            <a:ext cx="9179241" cy="688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766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l-SI" dirty="0" smtClean="0">
                <a:latin typeface="Century Gothic" panose="020B0502020202020204" pitchFamily="34" charset="0"/>
              </a:rPr>
              <a:t>Dragi učenci!</a:t>
            </a:r>
          </a:p>
          <a:p>
            <a:pPr marL="0" indent="0" algn="ctr">
              <a:buNone/>
            </a:pPr>
            <a:endParaRPr lang="sl-SI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sl-SI" dirty="0" smtClean="0">
                <a:latin typeface="Century Gothic" panose="020B0502020202020204" pitchFamily="34" charset="0"/>
              </a:rPr>
              <a:t>V tem tednu se bomo pri DRUŽBI</a:t>
            </a:r>
          </a:p>
          <a:p>
            <a:pPr marL="0" indent="0" algn="ctr">
              <a:buNone/>
            </a:pPr>
            <a:r>
              <a:rPr lang="sl-SI" dirty="0" smtClean="0">
                <a:latin typeface="Century Gothic" panose="020B0502020202020204" pitchFamily="34" charset="0"/>
              </a:rPr>
              <a:t>ponovili učno snov </a:t>
            </a:r>
            <a:r>
              <a:rPr lang="sl-SI" b="1" dirty="0" smtClean="0">
                <a:latin typeface="Century Gothic" panose="020B0502020202020204" pitchFamily="34" charset="0"/>
              </a:rPr>
              <a:t>o </a:t>
            </a:r>
            <a:r>
              <a:rPr lang="sl-SI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PRAVICAH, DOLŽNOSTIH IN ODGOVORNOSTIH.</a:t>
            </a:r>
          </a:p>
          <a:p>
            <a:pPr marL="0" indent="0" algn="ctr">
              <a:buNone/>
            </a:pPr>
            <a:r>
              <a:rPr lang="sl-SI" dirty="0" smtClean="0">
                <a:latin typeface="Century Gothic" panose="020B0502020202020204" pitchFamily="34" charset="0"/>
              </a:rPr>
              <a:t>Spomnili se bomo tudi najbolj pomembnih </a:t>
            </a:r>
          </a:p>
          <a:p>
            <a:pPr marL="0" indent="0" algn="ctr">
              <a:buNone/>
            </a:pPr>
            <a:r>
              <a:rPr lang="sl-SI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OTROKOVIH PRAVIC, DOLŽNOSTI IN ODGOVORNOSTI</a:t>
            </a:r>
          </a:p>
          <a:p>
            <a:pPr marL="0" indent="0" algn="ctr">
              <a:buNone/>
            </a:pPr>
            <a:endParaRPr lang="sl-SI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sl-SI" dirty="0" smtClean="0">
                <a:latin typeface="Century Gothic" panose="020B0502020202020204" pitchFamily="34" charset="0"/>
              </a:rPr>
              <a:t>Pa začnimo…</a:t>
            </a:r>
          </a:p>
          <a:p>
            <a:pPr marL="0" indent="0" algn="ctr">
              <a:buNone/>
            </a:pPr>
            <a:endParaRPr lang="sl-SI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947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tx2"/>
                </a:solidFill>
                <a:latin typeface="Century Gothic" panose="020B0502020202020204" pitchFamily="34" charset="0"/>
              </a:rPr>
              <a:t>PRAVICE OTROK, DOLŽNOSTI, ODGOVORNOSTI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Spomnimo se pesmi </a:t>
            </a:r>
            <a:r>
              <a:rPr lang="sl-SI" b="1" dirty="0" smtClean="0"/>
              <a:t>Toneta Pavčka, Naše </a:t>
            </a:r>
            <a:r>
              <a:rPr lang="sl-SI" b="1" dirty="0"/>
              <a:t>p</a:t>
            </a:r>
            <a:r>
              <a:rPr lang="sl-SI" b="1" dirty="0" smtClean="0"/>
              <a:t>ravice.</a:t>
            </a:r>
          </a:p>
          <a:p>
            <a:r>
              <a:rPr lang="sl-SI" b="1" dirty="0" smtClean="0"/>
              <a:t>Katere pravice so zapisane v pesmi?</a:t>
            </a:r>
          </a:p>
          <a:p>
            <a:pPr>
              <a:buFontTx/>
              <a:buChar char="-"/>
            </a:pPr>
            <a:r>
              <a:rPr lang="sl-SI" sz="2600" dirty="0"/>
              <a:t>p</a:t>
            </a:r>
            <a:r>
              <a:rPr lang="sl-SI" sz="2600" dirty="0" smtClean="0"/>
              <a:t>ravice do igre</a:t>
            </a:r>
          </a:p>
          <a:p>
            <a:pPr>
              <a:buFontTx/>
              <a:buChar char="-"/>
            </a:pPr>
            <a:r>
              <a:rPr lang="sl-SI" sz="2600" dirty="0"/>
              <a:t>p</a:t>
            </a:r>
            <a:r>
              <a:rPr lang="sl-SI" sz="2600" dirty="0" smtClean="0"/>
              <a:t>ravice do družine</a:t>
            </a:r>
          </a:p>
          <a:p>
            <a:pPr>
              <a:buFontTx/>
              <a:buChar char="-"/>
            </a:pPr>
            <a:r>
              <a:rPr lang="sl-SI" sz="2600" dirty="0"/>
              <a:t>p</a:t>
            </a:r>
            <a:r>
              <a:rPr lang="sl-SI" sz="2600" dirty="0" smtClean="0"/>
              <a:t>ravica do ljubezni</a:t>
            </a:r>
          </a:p>
          <a:p>
            <a:pPr>
              <a:buFontTx/>
              <a:buChar char="-"/>
            </a:pPr>
            <a:r>
              <a:rPr lang="sl-SI" sz="2600" dirty="0"/>
              <a:t>p</a:t>
            </a:r>
            <a:r>
              <a:rPr lang="sl-SI" sz="2600" dirty="0" smtClean="0"/>
              <a:t>ravica do …</a:t>
            </a:r>
          </a:p>
          <a:p>
            <a:pPr marL="0" indent="0">
              <a:buNone/>
            </a:pPr>
            <a:endParaRPr lang="sl-SI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183" y="1417638"/>
            <a:ext cx="3168352" cy="51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6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32656"/>
            <a:ext cx="4392487" cy="6335214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323528" y="0"/>
            <a:ext cx="4104456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 smtClean="0"/>
              <a:t>Oglej si sličice:</a:t>
            </a:r>
          </a:p>
          <a:p>
            <a:endParaRPr lang="sl-SI" b="1" dirty="0" smtClean="0"/>
          </a:p>
          <a:p>
            <a:r>
              <a:rPr lang="sl-SI" b="1" dirty="0" smtClean="0"/>
              <a:t>V zvezek zapiši naslov:</a:t>
            </a:r>
          </a:p>
          <a:p>
            <a:r>
              <a:rPr lang="sl-SI" b="1" dirty="0" smtClean="0">
                <a:solidFill>
                  <a:srgbClr val="FF0000"/>
                </a:solidFill>
              </a:rPr>
              <a:t>OTROKOVE PRAVICE, DOLŽNOSTI IN ODGOVORNOSTI</a:t>
            </a:r>
          </a:p>
          <a:p>
            <a:r>
              <a:rPr lang="sl-SI" b="1" dirty="0" smtClean="0"/>
              <a:t>(sličice lahko narišeš, lahko jih natisneš ali pa si jih samo ogledaš). Zapiši vsaj 1 pravico in 1 dolžnost, odgovornost (pomagaj si z učbenikom).</a:t>
            </a:r>
          </a:p>
          <a:p>
            <a:pPr marL="342900" indent="-342900">
              <a:buAutoNum type="arabicPeriod"/>
            </a:pPr>
            <a:r>
              <a:rPr lang="sl-SI" b="1" dirty="0" smtClean="0"/>
              <a:t>slika: </a:t>
            </a:r>
          </a:p>
          <a:p>
            <a:r>
              <a:rPr lang="sl-SI" b="1" dirty="0" smtClean="0"/>
              <a:t>PRAVICE:</a:t>
            </a:r>
          </a:p>
          <a:p>
            <a:r>
              <a:rPr lang="sl-SI" b="1" dirty="0" smtClean="0"/>
              <a:t>DOLŽNOSTI/ODGOVORNOSTI:</a:t>
            </a:r>
          </a:p>
          <a:p>
            <a:endParaRPr lang="sl-SI" b="1" dirty="0"/>
          </a:p>
          <a:p>
            <a:r>
              <a:rPr lang="sl-SI" b="1" dirty="0" smtClean="0"/>
              <a:t>2. slika:</a:t>
            </a:r>
          </a:p>
          <a:p>
            <a:r>
              <a:rPr lang="sl-SI" b="1" dirty="0"/>
              <a:t>PRAVICE:</a:t>
            </a:r>
          </a:p>
          <a:p>
            <a:r>
              <a:rPr lang="sl-SI" b="1" dirty="0"/>
              <a:t>DOLŽNOSTI/ODGOVORNOSTI:</a:t>
            </a:r>
          </a:p>
          <a:p>
            <a:endParaRPr lang="sl-SI" b="1" dirty="0"/>
          </a:p>
          <a:p>
            <a:r>
              <a:rPr lang="sl-SI" b="1" dirty="0" smtClean="0"/>
              <a:t>3. slika:</a:t>
            </a:r>
          </a:p>
          <a:p>
            <a:r>
              <a:rPr lang="sl-SI" b="1" dirty="0"/>
              <a:t>PRAVICE:</a:t>
            </a:r>
          </a:p>
          <a:p>
            <a:r>
              <a:rPr lang="sl-SI" b="1" dirty="0"/>
              <a:t>DOLŽNOSTI/ODGOVORNOSTI:</a:t>
            </a:r>
          </a:p>
          <a:p>
            <a:endParaRPr lang="sl-SI" b="1" dirty="0" smtClean="0"/>
          </a:p>
          <a:p>
            <a:r>
              <a:rPr lang="sl-SI" b="1" dirty="0" smtClean="0"/>
              <a:t>4. slika:</a:t>
            </a:r>
          </a:p>
          <a:p>
            <a:r>
              <a:rPr lang="sl-SI" b="1" dirty="0"/>
              <a:t>PRAVICE:</a:t>
            </a:r>
          </a:p>
          <a:p>
            <a:r>
              <a:rPr lang="sl-SI" b="1" dirty="0"/>
              <a:t>DOLŽNOSTI/ODGOVORNOSTI:</a:t>
            </a:r>
          </a:p>
          <a:p>
            <a:endParaRPr lang="sl-SI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b="1" dirty="0" smtClean="0"/>
          </a:p>
          <a:p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320726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PRAVICA DO IZOBRAŽEVANJA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10578" y="1403028"/>
            <a:ext cx="5601582" cy="3816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b="1" dirty="0" smtClean="0"/>
              <a:t>Vsi otroci imajo pravico do izobraževanja</a:t>
            </a:r>
            <a:r>
              <a:rPr lang="sl-SI" sz="2400" dirty="0" smtClean="0"/>
              <a:t>, kar pomeni, da bi morali obiskovati osnovno šolo.</a:t>
            </a:r>
          </a:p>
          <a:p>
            <a:pPr marL="0" indent="0">
              <a:buNone/>
            </a:pPr>
            <a:r>
              <a:rPr lang="sl-SI" sz="2400" b="1" dirty="0" smtClean="0"/>
              <a:t>V Sloveniji je osnovno šolanje obvezno.</a:t>
            </a:r>
          </a:p>
          <a:p>
            <a:pPr marL="0" indent="0">
              <a:buNone/>
            </a:pPr>
            <a:r>
              <a:rPr lang="sl-SI" sz="2400" dirty="0" smtClean="0"/>
              <a:t>Mnoge gospodarsko manj razvite države ne spoštujejo in varujejo pravice otrok (</a:t>
            </a:r>
            <a:r>
              <a:rPr lang="sl-SI" sz="2400" b="1" dirty="0" smtClean="0"/>
              <a:t>revni otroci morajo delati</a:t>
            </a:r>
            <a:r>
              <a:rPr lang="sl-SI" sz="2400" dirty="0" smtClean="0"/>
              <a:t>, da pomagajo družinam zaslužiti denar).</a:t>
            </a:r>
          </a:p>
          <a:p>
            <a:pPr marL="0" indent="0">
              <a:buNone/>
            </a:pPr>
            <a:r>
              <a:rPr lang="sl-SI" sz="2400" dirty="0" smtClean="0"/>
              <a:t>Oglej si posnetka: </a:t>
            </a:r>
            <a:r>
              <a:rPr lang="sl-SI" sz="2000" dirty="0">
                <a:hlinkClick r:id="rId2"/>
              </a:rPr>
              <a:t>https://</a:t>
            </a:r>
            <a:r>
              <a:rPr lang="sl-SI" sz="2000" dirty="0" smtClean="0">
                <a:hlinkClick r:id="rId2"/>
              </a:rPr>
              <a:t>www.youtube.com/watch?v=6cu7oDIHA1Y</a:t>
            </a:r>
            <a:r>
              <a:rPr lang="sl-SI" sz="2000" dirty="0" smtClean="0"/>
              <a:t> </a:t>
            </a:r>
          </a:p>
          <a:p>
            <a:pPr marL="0" indent="0">
              <a:buNone/>
            </a:pPr>
            <a:r>
              <a:rPr lang="sl-SI" sz="2000" dirty="0" smtClean="0">
                <a:hlinkClick r:id="rId3"/>
              </a:rPr>
              <a:t>https</a:t>
            </a:r>
            <a:r>
              <a:rPr lang="sl-SI" sz="2000" dirty="0">
                <a:hlinkClick r:id="rId3"/>
              </a:rPr>
              <a:t>://</a:t>
            </a:r>
            <a:r>
              <a:rPr lang="sl-SI" sz="2000" dirty="0" smtClean="0">
                <a:hlinkClick r:id="rId3"/>
              </a:rPr>
              <a:t>www.youtube.com/watch?v=YZJxWKdBG3w</a:t>
            </a:r>
            <a:r>
              <a:rPr lang="sl-SI" sz="2000" dirty="0" smtClean="0"/>
              <a:t> 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6588224" y="1196753"/>
            <a:ext cx="2376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rgbClr val="FF0000"/>
                </a:solidFill>
              </a:rPr>
              <a:t>Dolžnosti otrok so:</a:t>
            </a:r>
          </a:p>
          <a:p>
            <a:pPr marL="285750" indent="-285750">
              <a:buFontTx/>
              <a:buChar char="-"/>
            </a:pPr>
            <a:r>
              <a:rPr lang="sl-SI" sz="2000" b="1" dirty="0" smtClean="0">
                <a:solidFill>
                  <a:srgbClr val="FF0000"/>
                </a:solidFill>
              </a:rPr>
              <a:t>da </a:t>
            </a:r>
            <a:r>
              <a:rPr lang="sl-SI" sz="2000" b="1" dirty="0">
                <a:solidFill>
                  <a:srgbClr val="FF0000"/>
                </a:solidFill>
              </a:rPr>
              <a:t>redno hodijo v šolo, </a:t>
            </a:r>
            <a:endParaRPr lang="sl-SI" sz="2000" b="1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sl-SI" sz="2000" b="1" dirty="0">
                <a:solidFill>
                  <a:srgbClr val="FF0000"/>
                </a:solidFill>
              </a:rPr>
              <a:t>d</a:t>
            </a:r>
            <a:r>
              <a:rPr lang="sl-SI" sz="2000" b="1" dirty="0" smtClean="0">
                <a:solidFill>
                  <a:srgbClr val="FF0000"/>
                </a:solidFill>
              </a:rPr>
              <a:t>a se učijo, pišejo domače naloge,</a:t>
            </a:r>
          </a:p>
          <a:p>
            <a:pPr marL="285750" indent="-285750">
              <a:buFontTx/>
              <a:buChar char="-"/>
            </a:pPr>
            <a:r>
              <a:rPr lang="sl-SI" sz="2000" b="1" dirty="0">
                <a:solidFill>
                  <a:srgbClr val="FF0000"/>
                </a:solidFill>
              </a:rPr>
              <a:t>d</a:t>
            </a:r>
            <a:r>
              <a:rPr lang="sl-SI" sz="2000" b="1" dirty="0" smtClean="0">
                <a:solidFill>
                  <a:srgbClr val="FF0000"/>
                </a:solidFill>
              </a:rPr>
              <a:t>a sodelujejo pri pouku,</a:t>
            </a:r>
          </a:p>
          <a:p>
            <a:pPr marL="285750" indent="-285750">
              <a:buFontTx/>
              <a:buChar char="-"/>
            </a:pPr>
            <a:r>
              <a:rPr lang="sl-SI" sz="2000" b="1" dirty="0">
                <a:solidFill>
                  <a:srgbClr val="FF0000"/>
                </a:solidFill>
              </a:rPr>
              <a:t>d</a:t>
            </a:r>
            <a:r>
              <a:rPr lang="sl-SI" sz="2000" b="1" dirty="0" smtClean="0">
                <a:solidFill>
                  <a:srgbClr val="FF0000"/>
                </a:solidFill>
              </a:rPr>
              <a:t>a upoštevajo </a:t>
            </a:r>
            <a:r>
              <a:rPr lang="sl-SI" sz="2000" b="1" dirty="0">
                <a:solidFill>
                  <a:srgbClr val="FF0000"/>
                </a:solidFill>
              </a:rPr>
              <a:t>šolska pravila</a:t>
            </a:r>
            <a:r>
              <a:rPr lang="sl-SI" sz="2000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1835696" y="5716100"/>
            <a:ext cx="6878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/>
              <a:t>Rekli smo, da imajo otroci poleg pravic tudi DOLŽNOSTI.</a:t>
            </a:r>
          </a:p>
          <a:p>
            <a:r>
              <a:rPr lang="sl-SI" sz="2000" b="1" dirty="0" smtClean="0"/>
              <a:t>V zvezek zapiši naslov </a:t>
            </a:r>
            <a:r>
              <a:rPr lang="sl-SI" sz="2000" b="1" dirty="0" smtClean="0">
                <a:solidFill>
                  <a:schemeClr val="accent2">
                    <a:lumMod val="75000"/>
                  </a:schemeClr>
                </a:solidFill>
              </a:rPr>
              <a:t>PRAVICA DO IZOBRAŽEVANJA (dolžnosti) </a:t>
            </a:r>
            <a:r>
              <a:rPr lang="sl-SI" sz="2000" b="1" dirty="0" smtClean="0"/>
              <a:t>in prepiši dolžnosti šoloobveznih otrok:</a:t>
            </a:r>
          </a:p>
        </p:txBody>
      </p:sp>
      <p:sp>
        <p:nvSpPr>
          <p:cNvPr id="7" name="Puščica dol 6"/>
          <p:cNvSpPr/>
          <p:nvPr/>
        </p:nvSpPr>
        <p:spPr>
          <a:xfrm rot="13557730">
            <a:off x="6516449" y="3778322"/>
            <a:ext cx="300730" cy="1931183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5071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ORGANIZACIJE ZA VARSTVO OTROKOVIH PRAVIC</a:t>
            </a:r>
            <a:endParaRPr lang="sl-SI" dirty="0"/>
          </a:p>
        </p:txBody>
      </p:sp>
      <p:pic>
        <p:nvPicPr>
          <p:cNvPr id="1026" name="Picture 2" descr="UNICEF Slovenij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74" y="1391920"/>
            <a:ext cx="2850032" cy="174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avice otrok v Rusiji. Varstvo otrokovih pravic v Rusiji - Poslovni por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10362"/>
            <a:ext cx="206692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1534460"/>
            <a:ext cx="2386608" cy="1004887"/>
          </a:xfrm>
          <a:prstGeom prst="rect">
            <a:avLst/>
          </a:prstGeom>
        </p:spPr>
      </p:pic>
      <p:sp>
        <p:nvSpPr>
          <p:cNvPr id="8" name="AutoShape 6" descr="Varuh človekovih pravic 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0994" y="5450862"/>
            <a:ext cx="5648325" cy="80962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192" y="2810362"/>
            <a:ext cx="2592388" cy="2489870"/>
          </a:xfrm>
          <a:prstGeom prst="rect">
            <a:avLst/>
          </a:prstGeom>
        </p:spPr>
      </p:pic>
      <p:sp>
        <p:nvSpPr>
          <p:cNvPr id="12" name="PoljeZBesedilom 11"/>
          <p:cNvSpPr txBox="1"/>
          <p:nvPr/>
        </p:nvSpPr>
        <p:spPr>
          <a:xfrm>
            <a:off x="307975" y="2734756"/>
            <a:ext cx="28322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Oglej si nekaj organizacij za varstvo otrokovih pravic in če želiš, jih lahko zapišeš v zvezek. Lahko si jih ogledaš tudi na spletu.</a:t>
            </a:r>
            <a:endParaRPr lang="sl-SI" sz="2400" b="1" dirty="0"/>
          </a:p>
        </p:txBody>
      </p:sp>
    </p:spTree>
    <p:extLst>
      <p:ext uri="{BB962C8B-B14F-4D97-AF65-F5344CB8AC3E}">
        <p14:creationId xmlns:p14="http://schemas.microsoft.com/office/powerpoint/2010/main" val="1475024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 smtClean="0"/>
              <a:t>Dobro opravljeno delo</a:t>
            </a:r>
            <a:endParaRPr lang="sl-SI" b="1" dirty="0"/>
          </a:p>
        </p:txBody>
      </p:sp>
      <p:sp>
        <p:nvSpPr>
          <p:cNvPr id="8" name="AutoShape 6" descr="Varuh človekovih pravic 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03648" y="1645196"/>
            <a:ext cx="6984776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Po dobro opravljeni nalogi, imaš </a:t>
            </a:r>
            <a:r>
              <a:rPr lang="sl-SI" b="1" dirty="0" smtClean="0"/>
              <a:t>pravico do počitka</a:t>
            </a:r>
            <a:r>
              <a:rPr lang="sl-SI" dirty="0" smtClean="0"/>
              <a:t>….le vzemi si jo, ker si si zaslužil/-a.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b="1" dirty="0" smtClean="0"/>
              <a:t>Lep </a:t>
            </a:r>
            <a:r>
              <a:rPr lang="sl-SI" b="1" dirty="0"/>
              <a:t>odgovoren in spoštljiv pozdrav.</a:t>
            </a: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2" y="2996952"/>
            <a:ext cx="22002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64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Radovednih 5, učbenik za družbo za 4. razred</a:t>
            </a:r>
          </a:p>
          <a:p>
            <a:r>
              <a:rPr lang="sl-SI" sz="2400" dirty="0"/>
              <a:t>Radovednih 5, </a:t>
            </a:r>
            <a:r>
              <a:rPr lang="sl-SI" sz="2400" dirty="0" smtClean="0"/>
              <a:t>samostojni delovni zvezek za družbo za 4. r</a:t>
            </a:r>
          </a:p>
          <a:p>
            <a:r>
              <a:rPr lang="sl-SI" sz="2400" dirty="0" smtClean="0"/>
              <a:t>Internet (Ustava RS, </a:t>
            </a:r>
            <a:r>
              <a:rPr lang="sl-SI" sz="2400" dirty="0" err="1" smtClean="0"/>
              <a:t>Amnesty</a:t>
            </a:r>
            <a:r>
              <a:rPr lang="sl-SI" sz="2400" dirty="0" smtClean="0"/>
              <a:t> </a:t>
            </a:r>
            <a:r>
              <a:rPr lang="sl-SI" sz="2400" dirty="0" err="1" smtClean="0"/>
              <a:t>International</a:t>
            </a:r>
            <a:r>
              <a:rPr lang="sl-SI" sz="2400" dirty="0" smtClean="0"/>
              <a:t>…)</a:t>
            </a:r>
          </a:p>
          <a:p>
            <a:endParaRPr lang="sl-SI" sz="2400" dirty="0"/>
          </a:p>
          <a:p>
            <a:endParaRPr lang="sl-SI" sz="2400" dirty="0" smtClean="0"/>
          </a:p>
        </p:txBody>
      </p:sp>
    </p:spTree>
    <p:extLst>
      <p:ext uri="{BB962C8B-B14F-4D97-AF65-F5344CB8AC3E}">
        <p14:creationId xmlns:p14="http://schemas.microsoft.com/office/powerpoint/2010/main" val="108935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PONOVIMO</a:t>
            </a:r>
            <a:endParaRPr lang="en-US" sz="48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03017" y="1168255"/>
            <a:ext cx="4797540" cy="1468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1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Kateri je najpomembnejši akt, ki govori o človekovih pravicah?</a:t>
            </a:r>
          </a:p>
          <a:p>
            <a:pPr marL="0" indent="0">
              <a:buNone/>
            </a:pPr>
            <a:r>
              <a:rPr lang="sl-SI" sz="1800" dirty="0" smtClean="0">
                <a:latin typeface="Century Gothic" panose="020B0502020202020204" pitchFamily="34" charset="0"/>
              </a:rPr>
              <a:t>Najpomembnejši </a:t>
            </a:r>
            <a:r>
              <a:rPr lang="sl-SI" sz="1800" dirty="0">
                <a:latin typeface="Century Gothic" panose="020B0502020202020204" pitchFamily="34" charset="0"/>
              </a:rPr>
              <a:t>pravni akt je </a:t>
            </a:r>
            <a:r>
              <a:rPr lang="sl-SI" sz="1800" b="1" dirty="0">
                <a:latin typeface="Century Gothic" panose="020B0502020202020204" pitchFamily="34" charset="0"/>
              </a:rPr>
              <a:t>Splošna deklaracija o človekovih predpisih. (slika na naslednji strani)</a:t>
            </a:r>
          </a:p>
          <a:p>
            <a:pPr marL="0" indent="0">
              <a:buNone/>
            </a:pPr>
            <a:endParaRPr lang="sl-SI" sz="1800" b="1" dirty="0" smtClean="0">
              <a:latin typeface="Century Gothic" panose="020B0502020202020204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143443" y="1187702"/>
            <a:ext cx="3898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  <a:latin typeface="Century Gothic" panose="020B0502020202020204" pitchFamily="34" charset="0"/>
              </a:rPr>
              <a:t>Kaj </a:t>
            </a:r>
            <a:r>
              <a:rPr lang="sl-SI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je pravica?</a:t>
            </a:r>
          </a:p>
          <a:p>
            <a:r>
              <a:rPr lang="sl-SI" b="1" dirty="0">
                <a:latin typeface="Century Gothic" panose="020B0502020202020204" pitchFamily="34" charset="0"/>
              </a:rPr>
              <a:t>PRAVICA je predpis (akt), ki opisuje obvezno pravilo obnašanja do ljudi</a:t>
            </a:r>
            <a:r>
              <a:rPr lang="sl-SI" b="1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sl-SI" dirty="0">
                <a:latin typeface="Century Gothic" panose="020B0502020202020204" pitchFamily="34" charset="0"/>
              </a:rPr>
              <a:t>Vsi ljudje se rodimo svobodni in imamo enake pravice ne glede na spol, barvo kože, narodnost, vero ali premoženje. </a:t>
            </a:r>
          </a:p>
          <a:p>
            <a:r>
              <a:rPr lang="sl-SI" dirty="0">
                <a:latin typeface="Century Gothic" panose="020B0502020202020204" pitchFamily="34" charset="0"/>
              </a:rPr>
              <a:t>Govorimo </a:t>
            </a:r>
            <a:r>
              <a:rPr lang="sl-SI" b="1" dirty="0">
                <a:latin typeface="Century Gothic" panose="020B0502020202020204" pitchFamily="34" charset="0"/>
              </a:rPr>
              <a:t>o človekovih pravicah</a:t>
            </a:r>
            <a:r>
              <a:rPr lang="sl-SI" b="1" dirty="0" smtClean="0">
                <a:latin typeface="Century Gothic" panose="020B0502020202020204" pitchFamily="34" charset="0"/>
              </a:rPr>
              <a:t>.</a:t>
            </a:r>
            <a:endParaRPr lang="sl-SI" b="1" dirty="0">
              <a:latin typeface="Century Gothic" panose="020B0502020202020204" pitchFamily="34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-276752" y="5934670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rgbClr val="FF0000"/>
                </a:solidFill>
                <a:latin typeface="Century Gothic" panose="020B0502020202020204" pitchFamily="34" charset="0"/>
              </a:rPr>
              <a:t>Kje so zapisane pravice?</a:t>
            </a:r>
          </a:p>
          <a:p>
            <a:pPr algn="ctr"/>
            <a:r>
              <a:rPr lang="sl-SI" dirty="0">
                <a:latin typeface="Century Gothic" panose="020B0502020202020204" pitchFamily="34" charset="0"/>
              </a:rPr>
              <a:t>Človekove pravice so urejene v </a:t>
            </a:r>
            <a:r>
              <a:rPr lang="sl-SI" b="1" dirty="0">
                <a:latin typeface="Century Gothic" panose="020B0502020202020204" pitchFamily="34" charset="0"/>
              </a:rPr>
              <a:t>pravnih aktih </a:t>
            </a:r>
            <a:r>
              <a:rPr lang="sl-SI" dirty="0">
                <a:latin typeface="Century Gothic" panose="020B0502020202020204" pitchFamily="34" charset="0"/>
              </a:rPr>
              <a:t>oz. predpisih</a:t>
            </a:r>
            <a:r>
              <a:rPr lang="sl-SI" dirty="0" smtClean="0"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sl-SI" dirty="0" smtClean="0">
                <a:latin typeface="Century Gothic" panose="020B0502020202020204" pitchFamily="34" charset="0"/>
              </a:rPr>
              <a:t>(v Ustavi) </a:t>
            </a:r>
          </a:p>
          <a:p>
            <a:pPr algn="ctr"/>
            <a:r>
              <a:rPr lang="sl-SI" dirty="0" smtClean="0">
                <a:latin typeface="Century Gothic" panose="020B0502020202020204" pitchFamily="34" charset="0"/>
              </a:rPr>
              <a:t> </a:t>
            </a:r>
            <a:endParaRPr lang="sl-SI" dirty="0">
              <a:latin typeface="Century Gothic" panose="020B050202020202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688" y="4658096"/>
            <a:ext cx="2085013" cy="877900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143443" y="4100308"/>
            <a:ext cx="3250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  <a:latin typeface="Century Gothic" panose="020B0502020202020204" pitchFamily="34" charset="0"/>
              </a:rPr>
              <a:t>Zakaj pravimo, da so pravice UNIVERZALNE?</a:t>
            </a:r>
          </a:p>
          <a:p>
            <a:r>
              <a:rPr lang="sl-SI" dirty="0">
                <a:latin typeface="Century Gothic" panose="020B0502020202020204" pitchFamily="34" charset="0"/>
              </a:rPr>
              <a:t>Pravice pripadajo vsem ljudem (so </a:t>
            </a:r>
            <a:r>
              <a:rPr lang="sl-SI" b="1" dirty="0">
                <a:latin typeface="Century Gothic" panose="020B0502020202020204" pitchFamily="34" charset="0"/>
              </a:rPr>
              <a:t>univerzalne</a:t>
            </a:r>
            <a:r>
              <a:rPr lang="sl-SI" dirty="0">
                <a:latin typeface="Century Gothic" panose="020B0502020202020204" pitchFamily="34" charset="0"/>
              </a:rPr>
              <a:t>) in nihče nam jih ne more vzeti (so </a:t>
            </a:r>
            <a:r>
              <a:rPr lang="sl-SI" b="1" dirty="0">
                <a:latin typeface="Century Gothic" panose="020B0502020202020204" pitchFamily="34" charset="0"/>
              </a:rPr>
              <a:t>neodtujljive</a:t>
            </a:r>
            <a:r>
              <a:rPr lang="sl-SI" dirty="0">
                <a:latin typeface="Century Gothic" panose="020B0502020202020204" pitchFamily="34" charset="0"/>
              </a:rPr>
              <a:t>).</a:t>
            </a:r>
          </a:p>
          <a:p>
            <a:endParaRPr lang="sl-SI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548" y="2311255"/>
            <a:ext cx="1852264" cy="2533440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4028364" y="2625363"/>
            <a:ext cx="24191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  <a:latin typeface="Century Gothic" panose="020B0502020202020204" pitchFamily="34" charset="0"/>
              </a:rPr>
              <a:t>Kaj je </a:t>
            </a:r>
            <a:r>
              <a:rPr lang="sl-SI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Amnesty</a:t>
            </a:r>
            <a:r>
              <a:rPr lang="sl-SI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sl-SI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International</a:t>
            </a:r>
            <a:r>
              <a:rPr lang="sl-SI" b="1" dirty="0">
                <a:solidFill>
                  <a:srgbClr val="FF0000"/>
                </a:solidFill>
                <a:latin typeface="Century Gothic" panose="020B0502020202020204" pitchFamily="34" charset="0"/>
              </a:rPr>
              <a:t>? </a:t>
            </a:r>
            <a:endParaRPr lang="sl-SI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sl-SI" dirty="0" err="1">
                <a:latin typeface="arial" panose="020B0604020202020204" pitchFamily="34" charset="0"/>
              </a:rPr>
              <a:t>Amnesty</a:t>
            </a:r>
            <a:r>
              <a:rPr lang="sl-SI" dirty="0">
                <a:latin typeface="arial" panose="020B0604020202020204" pitchFamily="34" charset="0"/>
              </a:rPr>
              <a:t> </a:t>
            </a:r>
            <a:r>
              <a:rPr lang="sl-SI" dirty="0" err="1">
                <a:latin typeface="arial" panose="020B0604020202020204" pitchFamily="34" charset="0"/>
              </a:rPr>
              <a:t>International</a:t>
            </a:r>
            <a:r>
              <a:rPr lang="sl-SI" dirty="0">
                <a:latin typeface="arial" panose="020B0604020202020204" pitchFamily="34" charset="0"/>
              </a:rPr>
              <a:t> predstavlja enega najmočnejših glasov za zaščito človekovih pravic.</a:t>
            </a:r>
            <a:endParaRPr lang="sl-SI" b="1" dirty="0">
              <a:latin typeface="Century Gothic" panose="020B0502020202020204" pitchFamily="34" charset="0"/>
            </a:endParaRPr>
          </a:p>
          <a:p>
            <a:endParaRPr lang="sl-SI" dirty="0"/>
          </a:p>
        </p:txBody>
      </p:sp>
      <p:pic>
        <p:nvPicPr>
          <p:cNvPr id="12" name="Picture 2" descr="Od oblikovanja Pisateljske ustave mineva 30 let - Del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787" y="5269057"/>
            <a:ext cx="3048273" cy="160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665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-155574" y="4569362"/>
            <a:ext cx="5491040" cy="33281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l-SI" sz="28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sz="28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sz="28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sz="28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sz="28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sz="28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sz="28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sz="28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/>
          </a:p>
          <a:p>
            <a:pPr marL="514350" indent="-514350">
              <a:buAutoNum type="arabicPeriod"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/>
          </a:p>
          <a:p>
            <a:pPr marL="514350" indent="-514350">
              <a:buAutoNum type="arabicPeriod"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/>
          </a:p>
          <a:p>
            <a:pPr marL="514350" indent="-514350">
              <a:buAutoNum type="arabicPeriod"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2050" name="Picture 2" descr="Splošna deklaracija človekovih pravic | Amnesty Sloven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68" y="-82686"/>
            <a:ext cx="5132996" cy="725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SPLOŠNA DEKLARACIJA ČLOVEKOVIH PRAV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" name="AutoShape 6" descr="SPLOŠNA DEKLARACIJA ČLOVEKOVIH PRAVI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160337"/>
            <a:ext cx="2485831" cy="3091189"/>
          </a:xfrm>
          <a:prstGeom prst="rect">
            <a:avLst/>
          </a:prstGeom>
        </p:spPr>
      </p:pic>
      <p:pic>
        <p:nvPicPr>
          <p:cNvPr id="12" name="Picture 2" descr="Danes obeležujemo mednarodni dan človekovih pravic - Pomurec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463" y="4293096"/>
            <a:ext cx="3114953" cy="184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269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48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Kaj je dolžnost in kaj odgovornost?</a:t>
            </a:r>
            <a:endParaRPr lang="en-US" sz="48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7504" y="1556792"/>
            <a:ext cx="5760639" cy="576064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sz="3800" dirty="0" smtClean="0">
                <a:latin typeface="Century Gothic" panose="020B0502020202020204" pitchFamily="34" charset="0"/>
              </a:rPr>
              <a:t>Življenje je družbi prinaša poleg pravic tudi </a:t>
            </a:r>
            <a:r>
              <a:rPr lang="sl-SI" sz="3800" b="1" dirty="0" smtClean="0">
                <a:latin typeface="Century Gothic" panose="020B0502020202020204" pitchFamily="34" charset="0"/>
              </a:rPr>
              <a:t>dolžnosti in odgovornosti. 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3800" dirty="0" smtClean="0">
                <a:latin typeface="Century Gothic" panose="020B0502020202020204" pitchFamily="34" charset="0"/>
              </a:rPr>
              <a:t>Najprej moramo biti odgovorni do samih sebe (spoštujemo sebe, razvijamo svoje sposobnosti…).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3800" b="1" dirty="0" smtClean="0">
                <a:latin typeface="Century Gothic" panose="020B0502020202020204" pitchFamily="34" charset="0"/>
              </a:rPr>
              <a:t>Vsi imamo dolžnost spoštovati pravice do drugih ljudi</a:t>
            </a:r>
            <a:r>
              <a:rPr lang="sl-SI" sz="3800" dirty="0" smtClean="0">
                <a:latin typeface="Century Gothic" panose="020B0502020202020204" pitchFamily="34" charset="0"/>
              </a:rPr>
              <a:t>. Pravimo, da je </a:t>
            </a:r>
            <a:r>
              <a:rPr lang="sl-SI" sz="3800" u="sng" dirty="0" smtClean="0">
                <a:latin typeface="Century Gothic" panose="020B0502020202020204" pitchFamily="34" charset="0"/>
              </a:rPr>
              <a:t>pravica posameznika omejena s pravico drugega posameznika.</a:t>
            </a:r>
          </a:p>
          <a:p>
            <a:pPr marL="742950" indent="-742950">
              <a:buFont typeface="+mj-lt"/>
              <a:buAutoNum type="arabicPeriod"/>
            </a:pPr>
            <a:r>
              <a:rPr lang="sl-SI" sz="3800" dirty="0" smtClean="0">
                <a:latin typeface="Century Gothic" panose="020B0502020202020204" pitchFamily="34" charset="0"/>
              </a:rPr>
              <a:t>Naučiti se moramo živeti </a:t>
            </a:r>
            <a:r>
              <a:rPr lang="sl-SI" sz="3800" b="1" dirty="0" smtClean="0">
                <a:latin typeface="Century Gothic" panose="020B0502020202020204" pitchFamily="34" charset="0"/>
              </a:rPr>
              <a:t>odgovorno</a:t>
            </a:r>
            <a:r>
              <a:rPr lang="sl-SI" sz="3800" dirty="0" smtClean="0">
                <a:latin typeface="Century Gothic" panose="020B0502020202020204" pitchFamily="34" charset="0"/>
              </a:rPr>
              <a:t>, da ne kršimo pravic.</a:t>
            </a:r>
            <a:r>
              <a:rPr lang="sl-SI" sz="3800" dirty="0">
                <a:latin typeface="Century Gothic" panose="020B0502020202020204" pitchFamily="34" charset="0"/>
              </a:rPr>
              <a:t> </a:t>
            </a:r>
            <a:endParaRPr lang="sl-SI" sz="3800" dirty="0" smtClean="0">
              <a:latin typeface="Century Gothic" panose="020B0502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sl-SI" sz="3800" dirty="0" smtClean="0">
                <a:latin typeface="Century Gothic" panose="020B0502020202020204" pitchFamily="34" charset="0"/>
              </a:rPr>
              <a:t>Za vsakega posameznika v družbi se pričakuje, da bo ravnal odgovorno in da ne bo kršil človekovih pravic drugih ljudi</a:t>
            </a:r>
            <a:r>
              <a:rPr lang="sl-SI" sz="2800" dirty="0" smtClean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9" y="2295278"/>
            <a:ext cx="3331436" cy="290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11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032" y="227111"/>
            <a:ext cx="9144000" cy="868958"/>
          </a:xfrm>
        </p:spPr>
        <p:txBody>
          <a:bodyPr>
            <a:normAutofit fontScale="90000"/>
          </a:bodyPr>
          <a:lstStyle/>
          <a:p>
            <a:r>
              <a:rPr lang="sl-SI" sz="28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/>
            </a:r>
            <a:br>
              <a:rPr lang="sl-SI" sz="28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r>
              <a:rPr lang="sl-SI" sz="28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V zvezek smo zapisali nekaj o pravicah, odgovornostih in dolžnostih.</a:t>
            </a:r>
            <a:br>
              <a:rPr lang="sl-SI" sz="28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</a:br>
            <a:endParaRPr lang="en-US" sz="28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306045"/>
            <a:ext cx="8229600" cy="5551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Naslov</a:t>
            </a:r>
            <a:r>
              <a:rPr lang="sl-SI" dirty="0">
                <a:solidFill>
                  <a:srgbClr val="7030A0"/>
                </a:solidFill>
                <a:latin typeface="Century Gothic" panose="020B0502020202020204" pitchFamily="34" charset="0"/>
              </a:rPr>
              <a:t>: </a:t>
            </a:r>
            <a:r>
              <a:rPr lang="sl-SI" b="1" dirty="0" smtClean="0">
                <a:latin typeface="Century Gothic" panose="020B0502020202020204" pitchFamily="34" charset="0"/>
              </a:rPr>
              <a:t>NAJPOMEMBNEJŠE </a:t>
            </a:r>
            <a:r>
              <a:rPr lang="sl-SI" b="1" dirty="0">
                <a:latin typeface="Century Gothic" panose="020B0502020202020204" pitchFamily="34" charset="0"/>
              </a:rPr>
              <a:t>ČLOVEKOVE PRAVICE</a:t>
            </a:r>
            <a:endParaRPr lang="sl-SI" b="1" dirty="0" smtClean="0"/>
          </a:p>
          <a:p>
            <a:r>
              <a:rPr lang="sl-SI" dirty="0" smtClean="0"/>
              <a:t>V učbeniku, str. 24, imamo naštetih </a:t>
            </a:r>
            <a:r>
              <a:rPr lang="sl-SI" b="1" dirty="0" smtClean="0"/>
              <a:t>nekaj pravic</a:t>
            </a:r>
            <a:r>
              <a:rPr lang="sl-SI" dirty="0" smtClean="0"/>
              <a:t>. Preberi vse pravice, nato pa si izberi 4 in jih prepiši v zvezek. (če nimaš učbenika, poglej naslednjo stran).</a:t>
            </a:r>
          </a:p>
          <a:p>
            <a:pPr marL="0" indent="0">
              <a:buNone/>
            </a:pPr>
            <a:endParaRPr lang="sl-SI" dirty="0"/>
          </a:p>
        </p:txBody>
      </p:sp>
      <p:grpSp>
        <p:nvGrpSpPr>
          <p:cNvPr id="4" name="Skupina 3"/>
          <p:cNvGrpSpPr/>
          <p:nvPr/>
        </p:nvGrpSpPr>
        <p:grpSpPr>
          <a:xfrm>
            <a:off x="5652120" y="4509120"/>
            <a:ext cx="2556198" cy="1144166"/>
            <a:chOff x="407048" y="593433"/>
            <a:chExt cx="2606569" cy="1371107"/>
          </a:xfrm>
        </p:grpSpPr>
        <p:sp>
          <p:nvSpPr>
            <p:cNvPr id="5" name="Elipsa 4"/>
            <p:cNvSpPr/>
            <p:nvPr/>
          </p:nvSpPr>
          <p:spPr>
            <a:xfrm>
              <a:off x="407048" y="593433"/>
              <a:ext cx="2606569" cy="137110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Elipsa 4"/>
            <p:cNvSpPr/>
            <p:nvPr/>
          </p:nvSpPr>
          <p:spPr>
            <a:xfrm>
              <a:off x="700755" y="633833"/>
              <a:ext cx="1843123" cy="969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000" dirty="0" smtClean="0">
                  <a:latin typeface="Century Gothic" panose="020B0502020202020204" pitchFamily="34" charset="0"/>
                </a:rPr>
                <a:t>Delo z učbenikom</a:t>
              </a:r>
              <a:endParaRPr lang="en-US" sz="2000" kern="12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1751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ODLOMEK IZ BERILA</a:t>
            </a:r>
            <a:endParaRPr lang="en-US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sl-SI" dirty="0" smtClean="0">
                <a:latin typeface="Century Gothic" panose="020B0502020202020204" pitchFamily="34" charset="0"/>
              </a:rPr>
              <a:t>V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24944" y="-387424"/>
            <a:ext cx="17947605" cy="804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71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8229600" cy="1143000"/>
          </a:xfrm>
        </p:spPr>
        <p:txBody>
          <a:bodyPr>
            <a:noAutofit/>
          </a:bodyPr>
          <a:lstStyle/>
          <a:p>
            <a:r>
              <a:rPr lang="sl-SI" b="1" dirty="0" smtClean="0"/>
              <a:t>PRAVICE OTROK, DOLŽNOSTI IN ODGOVORNOSTI</a:t>
            </a:r>
            <a:br>
              <a:rPr lang="sl-SI" b="1" dirty="0" smtClean="0"/>
            </a:br>
            <a:endParaRPr lang="en-US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43608" y="3140968"/>
            <a:ext cx="7365504" cy="2908920"/>
          </a:xfrm>
        </p:spPr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b="1" dirty="0" smtClean="0"/>
              <a:t>  </a:t>
            </a:r>
            <a:endParaRPr lang="en-US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991388"/>
            <a:ext cx="7653536" cy="363629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455294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/>
              <a:t>Tudi otroci imajo svoje pravice in dolžnosti</a:t>
            </a:r>
            <a:endParaRPr lang="sl-SI" b="1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383704" y="1973977"/>
            <a:ext cx="4042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Otroci so odvisni od odraslih. Starši naj bi poskrbeli, da se otroci počutijo varne, da živijo v ustreznih življenjskih razmerah, da imajo možnost izobrazbe…. Vse to so </a:t>
            </a:r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</a:rPr>
              <a:t>OTROKOVE pravice.</a:t>
            </a:r>
            <a:endParaRPr lang="sl-SI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457200" y="40590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 učbeniku, stran 26, preberi še nekaj otrokovih pravic. 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4951849" y="2069266"/>
            <a:ext cx="4042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Poleg pravic imajo otroci tudi </a:t>
            </a:r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</a:rPr>
              <a:t>DOLŽNOSTI.</a:t>
            </a:r>
          </a:p>
          <a:p>
            <a:endParaRPr lang="sl-SI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sl-SI" b="1" dirty="0" smtClean="0"/>
          </a:p>
          <a:p>
            <a:endParaRPr lang="sl-SI" b="1" dirty="0"/>
          </a:p>
        </p:txBody>
      </p:sp>
      <p:sp>
        <p:nvSpPr>
          <p:cNvPr id="6" name="Puščica dol 5"/>
          <p:cNvSpPr/>
          <p:nvPr/>
        </p:nvSpPr>
        <p:spPr>
          <a:xfrm>
            <a:off x="1969968" y="3504683"/>
            <a:ext cx="432048" cy="576064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FF0000"/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58" y="4705331"/>
            <a:ext cx="2664183" cy="1249788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1043608" y="1628800"/>
            <a:ext cx="273630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OTROKOVE PRAVICE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5220072" y="1675230"/>
            <a:ext cx="273630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OTROKOVE DOLŽNOSTI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611560" y="5105551"/>
            <a:ext cx="5133738" cy="963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Ali veš?....Otrokove pravice se nahajajo v listini, ki se imenuje KONVENCIJA OTROKOVIH PRAVIC.</a:t>
            </a:r>
            <a:endParaRPr lang="sl-SI" dirty="0"/>
          </a:p>
        </p:txBody>
      </p:sp>
      <p:sp>
        <p:nvSpPr>
          <p:cNvPr id="11" name="Puščica dol 10"/>
          <p:cNvSpPr/>
          <p:nvPr/>
        </p:nvSpPr>
        <p:spPr>
          <a:xfrm>
            <a:off x="6300192" y="2768157"/>
            <a:ext cx="432048" cy="576064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FF0000"/>
              </a:solidFill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5029200" y="3298274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 učbeniku, stran 26, preberi še nekaj o otrokovih dolžnostih.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46403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8" grpId="0"/>
      <p:bldP spid="9" grpId="0"/>
      <p:bldP spid="10" grpId="0" animBg="1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8229600" cy="1143000"/>
          </a:xfrm>
        </p:spPr>
        <p:txBody>
          <a:bodyPr>
            <a:noAutofit/>
          </a:bodyPr>
          <a:lstStyle/>
          <a:p>
            <a:r>
              <a:rPr lang="sl-SI" b="1" dirty="0" smtClean="0"/>
              <a:t/>
            </a:r>
            <a:br>
              <a:rPr lang="sl-SI" b="1" dirty="0" smtClean="0"/>
            </a:br>
            <a:endParaRPr lang="en-US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43608" y="3140968"/>
            <a:ext cx="7365504" cy="2908920"/>
          </a:xfrm>
        </p:spPr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b="1" dirty="0" smtClean="0"/>
              <a:t>  </a:t>
            </a:r>
            <a:endParaRPr lang="en-US" b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-273471"/>
            <a:ext cx="5060168" cy="703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48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719</Words>
  <Application>Microsoft Office PowerPoint</Application>
  <PresentationFormat>Diaprojekcija na zaslonu (4:3)</PresentationFormat>
  <Paragraphs>125</Paragraphs>
  <Slides>15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0" baseType="lpstr">
      <vt:lpstr>arial</vt:lpstr>
      <vt:lpstr>arial</vt:lpstr>
      <vt:lpstr>Calibri</vt:lpstr>
      <vt:lpstr>Century Gothic</vt:lpstr>
      <vt:lpstr>Officeova tema</vt:lpstr>
      <vt:lpstr>PowerPointova predstavitev</vt:lpstr>
      <vt:lpstr>PONOVIMO</vt:lpstr>
      <vt:lpstr>PowerPointova predstavitev</vt:lpstr>
      <vt:lpstr>Kaj je dolžnost in kaj odgovornost?</vt:lpstr>
      <vt:lpstr> V zvezek smo zapisali nekaj o pravicah, odgovornostih in dolžnostih. </vt:lpstr>
      <vt:lpstr>ODLOMEK IZ BERILA</vt:lpstr>
      <vt:lpstr>PRAVICE OTROK, DOLŽNOSTI IN ODGOVORNOSTI </vt:lpstr>
      <vt:lpstr>Tudi otroci imajo svoje pravice in dolžnosti</vt:lpstr>
      <vt:lpstr> </vt:lpstr>
      <vt:lpstr>PRAVICE OTROK, DOLŽNOSTI, ODGOVORNOSTI</vt:lpstr>
      <vt:lpstr>PowerPointova predstavitev</vt:lpstr>
      <vt:lpstr>PRAVICA DO IZOBRAŽEVANJA</vt:lpstr>
      <vt:lpstr>ORGANIZACIJE ZA VARSTVO OTROKOVIH PRAVIC</vt:lpstr>
      <vt:lpstr>Dobro opravljeno delo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KOSOVIRJA NA LETEČI ŽLICI</dc:title>
  <dc:creator>AljaP</dc:creator>
  <cp:lastModifiedBy>osrj</cp:lastModifiedBy>
  <cp:revision>78</cp:revision>
  <dcterms:created xsi:type="dcterms:W3CDTF">2020-05-18T10:52:53Z</dcterms:created>
  <dcterms:modified xsi:type="dcterms:W3CDTF">2020-11-05T22:27:35Z</dcterms:modified>
</cp:coreProperties>
</file>