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9" r:id="rId4"/>
    <p:sldId id="265" r:id="rId5"/>
    <p:sldId id="281" r:id="rId6"/>
    <p:sldId id="289" r:id="rId7"/>
    <p:sldId id="288" r:id="rId8"/>
    <p:sldId id="286" r:id="rId9"/>
    <p:sldId id="256" r:id="rId10"/>
    <p:sldId id="287" r:id="rId11"/>
    <p:sldId id="290" r:id="rId12"/>
    <p:sldId id="291" r:id="rId13"/>
    <p:sldId id="285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229F-515D-42AE-A6D6-802C281403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A1CF-CC88-417D-92AE-8268A05A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3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A1CF-CC88-417D-92AE-8268A05A98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914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03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42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32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67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718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4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45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42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784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95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JxWKdBG3w" TargetMode="External"/><Relationship Id="rId2" Type="http://schemas.openxmlformats.org/officeDocument/2006/relationships/hyperlink" Target="https://www.youtube.com/watch?v=6cu7oDIHA1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Dragi učenci!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V tem </a:t>
            </a:r>
            <a:r>
              <a:rPr lang="sl-SI" dirty="0" smtClean="0">
                <a:latin typeface="Century Gothic" panose="020B0502020202020204" pitchFamily="34" charset="0"/>
              </a:rPr>
              <a:t>tednu </a:t>
            </a:r>
            <a:r>
              <a:rPr lang="sl-SI" dirty="0" smtClean="0">
                <a:latin typeface="Century Gothic" panose="020B0502020202020204" pitchFamily="34" charset="0"/>
              </a:rPr>
              <a:t>bomo pri DRUŽBI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ponovili učno snov o</a:t>
            </a:r>
            <a:r>
              <a:rPr lang="sl-SI" b="1" dirty="0" smtClean="0">
                <a:latin typeface="Century Gothic" panose="020B0502020202020204" pitchFamily="34" charset="0"/>
              </a:rPr>
              <a:t> </a:t>
            </a:r>
            <a:endParaRPr lang="sl-SI" b="1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PRAVICAH</a:t>
            </a:r>
            <a:r>
              <a:rPr lang="sl-SI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DOLŽNOSTIH IN ODGOVORNOSTIH.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Spomnili se bomo tudi najbolj pomembnih 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OTROKOVIH PRAVIC, DOLŽNOSTI IN ODGOVORNOSTI</a:t>
            </a: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Pa začnimo…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4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PRAVICA DO IZOBRAŽEVANJA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0578" y="1403028"/>
            <a:ext cx="560158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 smtClean="0"/>
              <a:t>Vsi otroci imajo pravico do izobraževanja</a:t>
            </a:r>
            <a:r>
              <a:rPr lang="sl-SI" sz="2400" dirty="0" smtClean="0"/>
              <a:t>, kar pomeni, da bi morali obiskovati osnovno šolo.</a:t>
            </a:r>
          </a:p>
          <a:p>
            <a:pPr marL="0" indent="0">
              <a:buNone/>
            </a:pPr>
            <a:r>
              <a:rPr lang="sl-SI" sz="2400" b="1" dirty="0" smtClean="0"/>
              <a:t>V Sloveniji je osnovno šolanje obvezno.</a:t>
            </a:r>
          </a:p>
          <a:p>
            <a:pPr marL="0" indent="0">
              <a:buNone/>
            </a:pPr>
            <a:r>
              <a:rPr lang="sl-SI" sz="2400" dirty="0" smtClean="0"/>
              <a:t>Mnoge gospodarsko manj razvite države ne spoštujejo in varujejo pravice otrok (</a:t>
            </a:r>
            <a:r>
              <a:rPr lang="sl-SI" sz="2400" b="1" dirty="0" smtClean="0"/>
              <a:t>revni otroci morajo delati</a:t>
            </a:r>
            <a:r>
              <a:rPr lang="sl-SI" sz="2400" dirty="0" smtClean="0"/>
              <a:t>, da pomagajo družinam zaslužiti denar).</a:t>
            </a:r>
          </a:p>
          <a:p>
            <a:pPr marL="0" indent="0">
              <a:buNone/>
            </a:pPr>
            <a:r>
              <a:rPr lang="sl-SI" sz="2400" dirty="0" smtClean="0"/>
              <a:t>Oglej si posnetka: </a:t>
            </a:r>
            <a:r>
              <a:rPr lang="sl-SI" sz="2000" dirty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www.youtube.com/watch?v=6cu7oDIHA1Y</a:t>
            </a:r>
            <a:r>
              <a:rPr lang="sl-SI" sz="2000" dirty="0" smtClean="0"/>
              <a:t> </a:t>
            </a:r>
          </a:p>
          <a:p>
            <a:pPr marL="0" indent="0">
              <a:buNone/>
            </a:pPr>
            <a:r>
              <a:rPr lang="sl-SI" sz="2000" dirty="0" smtClean="0">
                <a:hlinkClick r:id="rId3"/>
              </a:rPr>
              <a:t>https</a:t>
            </a:r>
            <a:r>
              <a:rPr lang="sl-SI" sz="2000" dirty="0">
                <a:hlinkClick r:id="rId3"/>
              </a:rPr>
              <a:t>://</a:t>
            </a:r>
            <a:r>
              <a:rPr lang="sl-SI" sz="2000" dirty="0" smtClean="0">
                <a:hlinkClick r:id="rId3"/>
              </a:rPr>
              <a:t>www.youtube.com/watch?v=YZJxWKdBG3w</a:t>
            </a:r>
            <a:r>
              <a:rPr lang="sl-SI" sz="2000" dirty="0" smtClean="0"/>
              <a:t>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588224" y="1315610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Dolžnosti otrok so: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>
                <a:solidFill>
                  <a:srgbClr val="FF0000"/>
                </a:solidFill>
              </a:rPr>
              <a:t>da </a:t>
            </a:r>
            <a:r>
              <a:rPr lang="sl-SI" sz="2000" b="1" dirty="0">
                <a:solidFill>
                  <a:srgbClr val="FF0000"/>
                </a:solidFill>
              </a:rPr>
              <a:t>redno hodijo v šolo, </a:t>
            </a:r>
            <a:endParaRPr lang="sl-SI" sz="20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d</a:t>
            </a:r>
            <a:r>
              <a:rPr lang="sl-SI" sz="2000" b="1" dirty="0" smtClean="0">
                <a:solidFill>
                  <a:srgbClr val="FF0000"/>
                </a:solidFill>
              </a:rPr>
              <a:t>a se učijo, pišejo domače naloge,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d</a:t>
            </a:r>
            <a:r>
              <a:rPr lang="sl-SI" sz="2000" b="1" dirty="0" smtClean="0">
                <a:solidFill>
                  <a:srgbClr val="FF0000"/>
                </a:solidFill>
              </a:rPr>
              <a:t>a sodelujejo pri pouku,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d</a:t>
            </a:r>
            <a:r>
              <a:rPr lang="sl-SI" sz="2000" b="1" dirty="0" smtClean="0">
                <a:solidFill>
                  <a:srgbClr val="FF0000"/>
                </a:solidFill>
              </a:rPr>
              <a:t>a upoštevajo </a:t>
            </a:r>
            <a:r>
              <a:rPr lang="sl-SI" sz="2000" b="1" dirty="0">
                <a:solidFill>
                  <a:srgbClr val="FF0000"/>
                </a:solidFill>
              </a:rPr>
              <a:t>šolska pravila</a:t>
            </a:r>
            <a:r>
              <a:rPr lang="sl-SI" sz="20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808521" y="6147787"/>
            <a:ext cx="6878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Rekli smo, da imajo otroci poleg pravic tudi DOLŽNOSTI</a:t>
            </a:r>
            <a:r>
              <a:rPr lang="sl-SI" sz="2000" b="1" dirty="0" smtClean="0"/>
              <a:t>.</a:t>
            </a:r>
            <a:endParaRPr lang="sl-SI" sz="2000" b="1" dirty="0" smtClean="0"/>
          </a:p>
        </p:txBody>
      </p:sp>
      <p:sp>
        <p:nvSpPr>
          <p:cNvPr id="7" name="Puščica dol 6"/>
          <p:cNvSpPr/>
          <p:nvPr/>
        </p:nvSpPr>
        <p:spPr>
          <a:xfrm rot="12135778">
            <a:off x="6825928" y="4159498"/>
            <a:ext cx="272643" cy="1880224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507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ORGANIZACIJE ZA VARSTVO OTROKOVIH PRAVIC</a:t>
            </a:r>
            <a:endParaRPr lang="sl-SI" dirty="0"/>
          </a:p>
        </p:txBody>
      </p:sp>
      <p:pic>
        <p:nvPicPr>
          <p:cNvPr id="1026" name="Picture 2" descr="UNICEF Sloven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4" y="1391920"/>
            <a:ext cx="2850032" cy="17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avice otrok v Rusiji. Varstvo otrokovih pravic v Rusiji - Poslovni por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0362"/>
            <a:ext cx="20669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534460"/>
            <a:ext cx="2386608" cy="1004887"/>
          </a:xfrm>
          <a:prstGeom prst="rect">
            <a:avLst/>
          </a:prstGeom>
        </p:spPr>
      </p:pic>
      <p:sp>
        <p:nvSpPr>
          <p:cNvPr id="8" name="AutoShape 6" descr="Varuh človekovih pravic 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354" y="5593766"/>
            <a:ext cx="5648325" cy="8096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2810362"/>
            <a:ext cx="2592388" cy="248987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285310" y="3320922"/>
            <a:ext cx="28322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To je nekaj </a:t>
            </a:r>
            <a:r>
              <a:rPr lang="sl-SI" sz="2400" b="1" dirty="0" smtClean="0"/>
              <a:t>organizacij za varstvo otrokovih </a:t>
            </a:r>
            <a:r>
              <a:rPr lang="sl-SI" sz="2400" b="1" dirty="0" smtClean="0"/>
              <a:t>pravic. Zapiši jih </a:t>
            </a:r>
            <a:r>
              <a:rPr lang="sl-SI" sz="2400" b="1" dirty="0" smtClean="0"/>
              <a:t>v zvezek. Lahko si jih ogledaš tudi na spletu.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1475024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Dobro opravljeno delo</a:t>
            </a:r>
            <a:endParaRPr lang="sl-SI" b="1" dirty="0"/>
          </a:p>
        </p:txBody>
      </p:sp>
      <p:sp>
        <p:nvSpPr>
          <p:cNvPr id="8" name="AutoShape 6" descr="Varuh človekovih pravic 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03648" y="1645196"/>
            <a:ext cx="698477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Po dobro opravljeni nalogi, imaš </a:t>
            </a:r>
            <a:r>
              <a:rPr lang="sl-SI" b="1" dirty="0" smtClean="0"/>
              <a:t>pravico do počitka</a:t>
            </a:r>
            <a:r>
              <a:rPr lang="sl-SI" dirty="0" smtClean="0"/>
              <a:t>….le vzemi si jo, ker si si zaslužil/-a.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b="1" dirty="0" smtClean="0"/>
              <a:t>Lep, </a:t>
            </a:r>
            <a:r>
              <a:rPr lang="sl-SI" b="1" dirty="0"/>
              <a:t>odgovoren in spoštljiv pozdrav.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2" y="2996952"/>
            <a:ext cx="22002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Radovednih 5, učbenik za družbo za 4. razred</a:t>
            </a:r>
          </a:p>
          <a:p>
            <a:r>
              <a:rPr lang="sl-SI" sz="2400" dirty="0"/>
              <a:t>Radovednih 5, </a:t>
            </a:r>
            <a:r>
              <a:rPr lang="sl-SI" sz="2400" dirty="0" smtClean="0"/>
              <a:t>samostojni delovni zvezek za družbo za 4. r</a:t>
            </a:r>
          </a:p>
          <a:p>
            <a:r>
              <a:rPr lang="sl-SI" sz="2400" dirty="0" smtClean="0"/>
              <a:t>Internet (Ustava RS, </a:t>
            </a:r>
            <a:r>
              <a:rPr lang="sl-SI" sz="2400" dirty="0" err="1" smtClean="0"/>
              <a:t>Amnesty</a:t>
            </a:r>
            <a:r>
              <a:rPr lang="sl-SI" sz="2400" dirty="0" smtClean="0"/>
              <a:t> </a:t>
            </a:r>
            <a:r>
              <a:rPr lang="sl-SI" sz="2400" dirty="0" err="1" smtClean="0"/>
              <a:t>International</a:t>
            </a:r>
            <a:r>
              <a:rPr lang="sl-SI" sz="2400" dirty="0" smtClean="0"/>
              <a:t>…)</a:t>
            </a:r>
          </a:p>
          <a:p>
            <a:endParaRPr lang="sl-SI" sz="2400" dirty="0"/>
          </a:p>
          <a:p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108935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PONOVIMO</a:t>
            </a:r>
            <a:endParaRPr lang="en-US" sz="4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03017" y="1168255"/>
            <a:ext cx="4797540" cy="1468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Kateri je najpomembnejši akt, ki govori o človekovih pravicah?</a:t>
            </a:r>
          </a:p>
          <a:p>
            <a:pPr marL="0" indent="0">
              <a:buNone/>
            </a:pPr>
            <a:r>
              <a:rPr lang="sl-SI" sz="1800" dirty="0" smtClean="0">
                <a:latin typeface="Century Gothic" panose="020B0502020202020204" pitchFamily="34" charset="0"/>
              </a:rPr>
              <a:t>Najpomembnejši </a:t>
            </a:r>
            <a:r>
              <a:rPr lang="sl-SI" sz="1800" dirty="0">
                <a:latin typeface="Century Gothic" panose="020B0502020202020204" pitchFamily="34" charset="0"/>
              </a:rPr>
              <a:t>pravni akt je </a:t>
            </a:r>
            <a:r>
              <a:rPr lang="sl-SI" sz="1800" b="1" dirty="0">
                <a:latin typeface="Century Gothic" panose="020B0502020202020204" pitchFamily="34" charset="0"/>
              </a:rPr>
              <a:t>Splošna deklaracija o človekovih predpisih. (slika na naslednji strani)</a:t>
            </a:r>
          </a:p>
          <a:p>
            <a:pPr marL="0" indent="0">
              <a:buNone/>
            </a:pPr>
            <a:endParaRPr lang="sl-SI" sz="1800" b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43443" y="1187702"/>
            <a:ext cx="3898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Kaj </a:t>
            </a:r>
            <a:r>
              <a:rPr lang="sl-SI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je pravica?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PRAVICA je predpis (akt), ki opisuje obvezno pravilo obnašanja do ljudi</a:t>
            </a:r>
            <a:r>
              <a:rPr lang="sl-SI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sl-SI" dirty="0">
                <a:latin typeface="Century Gothic" panose="020B0502020202020204" pitchFamily="34" charset="0"/>
              </a:rPr>
              <a:t>Vsi ljudje se rodimo svobodni in imamo enake pravice ne glede na spol, barvo kože, narodnost, vero ali premoženje. </a:t>
            </a:r>
          </a:p>
          <a:p>
            <a:r>
              <a:rPr lang="sl-SI" dirty="0">
                <a:latin typeface="Century Gothic" panose="020B0502020202020204" pitchFamily="34" charset="0"/>
              </a:rPr>
              <a:t>Govorimo </a:t>
            </a:r>
            <a:r>
              <a:rPr lang="sl-SI" b="1" dirty="0">
                <a:latin typeface="Century Gothic" panose="020B0502020202020204" pitchFamily="34" charset="0"/>
              </a:rPr>
              <a:t>o človekovih pravicah</a:t>
            </a:r>
            <a:r>
              <a:rPr lang="sl-SI" b="1" dirty="0" smtClean="0">
                <a:latin typeface="Century Gothic" panose="020B0502020202020204" pitchFamily="34" charset="0"/>
              </a:rPr>
              <a:t>.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-276752" y="59346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Kje so zapisane pravice?</a:t>
            </a:r>
          </a:p>
          <a:p>
            <a:pPr algn="ctr"/>
            <a:r>
              <a:rPr lang="sl-SI" dirty="0">
                <a:latin typeface="Century Gothic" panose="020B0502020202020204" pitchFamily="34" charset="0"/>
              </a:rPr>
              <a:t>Človekove pravice so urejene v </a:t>
            </a:r>
            <a:r>
              <a:rPr lang="sl-SI" b="1" dirty="0">
                <a:latin typeface="Century Gothic" panose="020B0502020202020204" pitchFamily="34" charset="0"/>
              </a:rPr>
              <a:t>pravnih aktih </a:t>
            </a:r>
            <a:endParaRPr lang="sl-SI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dirty="0" smtClean="0">
                <a:latin typeface="Century Gothic" panose="020B0502020202020204" pitchFamily="34" charset="0"/>
              </a:rPr>
              <a:t>oz</a:t>
            </a:r>
            <a:r>
              <a:rPr lang="sl-SI" dirty="0">
                <a:latin typeface="Century Gothic" panose="020B0502020202020204" pitchFamily="34" charset="0"/>
              </a:rPr>
              <a:t>. </a:t>
            </a:r>
            <a:r>
              <a:rPr lang="sl-SI" dirty="0" smtClean="0">
                <a:latin typeface="Century Gothic" panose="020B0502020202020204" pitchFamily="34" charset="0"/>
              </a:rPr>
              <a:t>predpisih (</a:t>
            </a:r>
            <a:r>
              <a:rPr lang="sl-SI" dirty="0" smtClean="0">
                <a:latin typeface="Century Gothic" panose="020B0502020202020204" pitchFamily="34" charset="0"/>
              </a:rPr>
              <a:t>v Ustavi</a:t>
            </a:r>
            <a:r>
              <a:rPr lang="sl-SI" dirty="0" smtClean="0">
                <a:latin typeface="Century Gothic" panose="020B0502020202020204" pitchFamily="34" charset="0"/>
              </a:rPr>
              <a:t>).</a:t>
            </a:r>
            <a:endParaRPr lang="sl-SI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dirty="0" smtClean="0">
                <a:latin typeface="Century Gothic" panose="020B0502020202020204" pitchFamily="34" charset="0"/>
              </a:rPr>
              <a:t> </a:t>
            </a:r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198" y="4693402"/>
            <a:ext cx="2085013" cy="8779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43443" y="4100308"/>
            <a:ext cx="3250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Zakaj pravimo, da so pravice UNIVERZALNE?</a:t>
            </a:r>
          </a:p>
          <a:p>
            <a:r>
              <a:rPr lang="sl-SI" dirty="0">
                <a:latin typeface="Century Gothic" panose="020B0502020202020204" pitchFamily="34" charset="0"/>
              </a:rPr>
              <a:t>Pravice pripadajo vsem ljudem (so </a:t>
            </a:r>
            <a:r>
              <a:rPr lang="sl-SI" b="1" dirty="0">
                <a:latin typeface="Century Gothic" panose="020B0502020202020204" pitchFamily="34" charset="0"/>
              </a:rPr>
              <a:t>univerzalne</a:t>
            </a:r>
            <a:r>
              <a:rPr lang="sl-SI" dirty="0">
                <a:latin typeface="Century Gothic" panose="020B0502020202020204" pitchFamily="34" charset="0"/>
              </a:rPr>
              <a:t>) in nihče nam jih ne more vzeti (so </a:t>
            </a:r>
            <a:r>
              <a:rPr lang="sl-SI" b="1" dirty="0">
                <a:latin typeface="Century Gothic" panose="020B0502020202020204" pitchFamily="34" charset="0"/>
              </a:rPr>
              <a:t>neodtujljive</a:t>
            </a:r>
            <a:r>
              <a:rPr lang="sl-SI" dirty="0">
                <a:latin typeface="Century Gothic" panose="020B0502020202020204" pitchFamily="34" charset="0"/>
              </a:rPr>
              <a:t>).</a:t>
            </a:r>
          </a:p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48" y="2311255"/>
            <a:ext cx="1852264" cy="253344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028364" y="2625363"/>
            <a:ext cx="2635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Kaj je </a:t>
            </a:r>
            <a:r>
              <a:rPr lang="sl-SI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Amnesty</a:t>
            </a:r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sl-SI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International</a:t>
            </a:r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? </a:t>
            </a:r>
            <a:endParaRPr lang="sl-SI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sl-SI" dirty="0" err="1">
                <a:latin typeface="Century Gothic" panose="020B0502020202020204" pitchFamily="34" charset="0"/>
              </a:rPr>
              <a:t>Amnesty</a:t>
            </a:r>
            <a:r>
              <a:rPr lang="sl-SI" dirty="0">
                <a:latin typeface="Century Gothic" panose="020B0502020202020204" pitchFamily="34" charset="0"/>
              </a:rPr>
              <a:t> </a:t>
            </a:r>
            <a:r>
              <a:rPr lang="sl-SI" dirty="0" err="1">
                <a:latin typeface="Century Gothic" panose="020B0502020202020204" pitchFamily="34" charset="0"/>
              </a:rPr>
              <a:t>International</a:t>
            </a:r>
            <a:r>
              <a:rPr lang="sl-SI" dirty="0">
                <a:latin typeface="Century Gothic" panose="020B0502020202020204" pitchFamily="34" charset="0"/>
              </a:rPr>
              <a:t> predstavlja enega najmočnejših glasov za zaščito človekovih pravic.</a:t>
            </a:r>
            <a:endParaRPr lang="sl-SI" b="1" dirty="0">
              <a:latin typeface="Century Gothic" panose="020B0502020202020204" pitchFamily="34" charset="0"/>
            </a:endParaRPr>
          </a:p>
          <a:p>
            <a:endParaRPr lang="sl-SI" dirty="0"/>
          </a:p>
        </p:txBody>
      </p:sp>
      <p:pic>
        <p:nvPicPr>
          <p:cNvPr id="12" name="Picture 2" descr="Od oblikovanja Pisateljske ustave mineva 30 let - De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44" y="5265536"/>
            <a:ext cx="3048273" cy="16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6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-155574" y="4569362"/>
            <a:ext cx="5491040" cy="3328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050" name="Picture 2" descr="Splošna deklaracija človekovih pravic | Amnesty Sloven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8" y="63356"/>
            <a:ext cx="5132996" cy="70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SPLOŠNA DEKLARACIJA ČLOVEKOVIH PRAV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6" descr="SPLOŠNA DEKLARACIJA ČLOVEKOVIH PRAV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88" y="312738"/>
            <a:ext cx="2485831" cy="3091189"/>
          </a:xfrm>
          <a:prstGeom prst="rect">
            <a:avLst/>
          </a:prstGeom>
        </p:spPr>
      </p:pic>
      <p:pic>
        <p:nvPicPr>
          <p:cNvPr id="12" name="Picture 2" descr="Danes obeležujemo mednarodni dan človekovih pravic - Pomurec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91" y="3645024"/>
            <a:ext cx="37594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69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Kaj je dolžnost in kaj odgovornost?</a:t>
            </a:r>
            <a:endParaRPr lang="en-US" sz="4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556792"/>
            <a:ext cx="7200800" cy="576064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100" dirty="0" smtClean="0">
                <a:latin typeface="Century Gothic" panose="020B0502020202020204" pitchFamily="34" charset="0"/>
              </a:rPr>
              <a:t>Življenje je družbi prinaša poleg pravic tudi </a:t>
            </a:r>
            <a:endParaRPr lang="sl-SI" sz="21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sl-SI" sz="2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</a:t>
            </a:r>
            <a:r>
              <a:rPr lang="sl-SI" sz="2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dolžnosti </a:t>
            </a:r>
            <a:r>
              <a:rPr lang="sl-SI" sz="2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 odgovornosti. </a:t>
            </a:r>
          </a:p>
          <a:p>
            <a:pPr marL="0" indent="0">
              <a:buNone/>
            </a:pPr>
            <a:r>
              <a:rPr lang="sl-SI" sz="2100" dirty="0" smtClean="0">
                <a:latin typeface="Century Gothic" panose="020B0502020202020204" pitchFamily="34" charset="0"/>
              </a:rPr>
              <a:t>2.    Najprej </a:t>
            </a:r>
            <a:r>
              <a:rPr lang="sl-SI" sz="2100" dirty="0" smtClean="0">
                <a:latin typeface="Century Gothic" panose="020B0502020202020204" pitchFamily="34" charset="0"/>
              </a:rPr>
              <a:t>moramo biti odgovorni do samih sebe </a:t>
            </a:r>
            <a:endParaRPr lang="sl-SI" sz="21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2100" dirty="0">
                <a:latin typeface="Century Gothic" panose="020B0502020202020204" pitchFamily="34" charset="0"/>
              </a:rPr>
              <a:t> </a:t>
            </a:r>
            <a:r>
              <a:rPr lang="sl-SI" sz="2100" dirty="0" smtClean="0">
                <a:latin typeface="Century Gothic" panose="020B0502020202020204" pitchFamily="34" charset="0"/>
              </a:rPr>
              <a:t>      </a:t>
            </a:r>
            <a:r>
              <a:rPr lang="sl-SI" sz="2100" dirty="0" smtClean="0">
                <a:latin typeface="Century Gothic" panose="020B0502020202020204" pitchFamily="34" charset="0"/>
              </a:rPr>
              <a:t>(</a:t>
            </a:r>
            <a:r>
              <a:rPr lang="sl-SI" sz="2100" dirty="0" smtClean="0">
                <a:latin typeface="Century Gothic" panose="020B0502020202020204" pitchFamily="34" charset="0"/>
              </a:rPr>
              <a:t>spoštujemo sebe, razvijamo svoje sposobnosti…).</a:t>
            </a:r>
          </a:p>
          <a:p>
            <a:pPr marL="0" indent="0">
              <a:buNone/>
            </a:pPr>
            <a:r>
              <a:rPr lang="sl-SI" sz="2100" dirty="0" smtClean="0">
                <a:latin typeface="Century Gothic" panose="020B0502020202020204" pitchFamily="34" charset="0"/>
              </a:rPr>
              <a:t>3.    </a:t>
            </a:r>
            <a:r>
              <a:rPr lang="sl-SI" sz="2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Vsi </a:t>
            </a:r>
            <a:r>
              <a:rPr lang="sl-SI" sz="2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imamo dolžnost spoštovati pravice do drugih </a:t>
            </a:r>
            <a:r>
              <a:rPr lang="sl-SI" sz="2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sl-SI" sz="2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</a:t>
            </a:r>
            <a:r>
              <a:rPr lang="sl-SI" sz="2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ljudi</a:t>
            </a:r>
            <a:r>
              <a:rPr lang="sl-SI" sz="21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  <a:r>
              <a:rPr lang="sl-SI" sz="2100" dirty="0" smtClean="0">
                <a:latin typeface="Century Gothic" panose="020B0502020202020204" pitchFamily="34" charset="0"/>
              </a:rPr>
              <a:t>Pravimo, da je </a:t>
            </a:r>
            <a:r>
              <a:rPr lang="sl-SI" sz="2100" u="sng" dirty="0" smtClean="0">
                <a:latin typeface="Century Gothic" panose="020B0502020202020204" pitchFamily="34" charset="0"/>
              </a:rPr>
              <a:t>pravica posameznika </a:t>
            </a:r>
            <a:r>
              <a:rPr lang="sl-SI" sz="2100" u="sng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2100" dirty="0">
                <a:latin typeface="Century Gothic" panose="020B0502020202020204" pitchFamily="34" charset="0"/>
              </a:rPr>
              <a:t> </a:t>
            </a:r>
            <a:r>
              <a:rPr lang="sl-SI" sz="2100" dirty="0" smtClean="0">
                <a:latin typeface="Century Gothic" panose="020B0502020202020204" pitchFamily="34" charset="0"/>
              </a:rPr>
              <a:t>      </a:t>
            </a:r>
            <a:r>
              <a:rPr lang="sl-SI" sz="2100" u="sng" dirty="0" smtClean="0">
                <a:latin typeface="Century Gothic" panose="020B0502020202020204" pitchFamily="34" charset="0"/>
              </a:rPr>
              <a:t>omejena </a:t>
            </a:r>
            <a:r>
              <a:rPr lang="sl-SI" sz="2100" u="sng" dirty="0" smtClean="0">
                <a:latin typeface="Century Gothic" panose="020B0502020202020204" pitchFamily="34" charset="0"/>
              </a:rPr>
              <a:t>s pravico drugega posameznika.</a:t>
            </a:r>
          </a:p>
          <a:p>
            <a:pPr marL="0" indent="0">
              <a:buNone/>
            </a:pPr>
            <a:r>
              <a:rPr lang="sl-SI" sz="2100" dirty="0" smtClean="0">
                <a:latin typeface="Century Gothic" panose="020B0502020202020204" pitchFamily="34" charset="0"/>
              </a:rPr>
              <a:t>4.   Naučiti </a:t>
            </a:r>
            <a:r>
              <a:rPr lang="sl-SI" sz="2100" dirty="0" smtClean="0">
                <a:latin typeface="Century Gothic" panose="020B0502020202020204" pitchFamily="34" charset="0"/>
              </a:rPr>
              <a:t>se moramo živeti </a:t>
            </a:r>
            <a:r>
              <a:rPr lang="sl-SI" sz="2100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2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odgovorno</a:t>
            </a:r>
            <a:r>
              <a:rPr lang="sl-SI" sz="2100" dirty="0" smtClean="0">
                <a:latin typeface="Century Gothic" panose="020B0502020202020204" pitchFamily="34" charset="0"/>
              </a:rPr>
              <a:t>, da ne kršimo pravic.</a:t>
            </a:r>
            <a:r>
              <a:rPr lang="sl-SI" sz="2100" dirty="0">
                <a:latin typeface="Century Gothic" panose="020B0502020202020204" pitchFamily="34" charset="0"/>
              </a:rPr>
              <a:t> </a:t>
            </a:r>
            <a:endParaRPr lang="sl-SI" sz="21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2100" dirty="0" smtClean="0">
                <a:latin typeface="Century Gothic" panose="020B0502020202020204" pitchFamily="34" charset="0"/>
              </a:rPr>
              <a:t>5.   Za </a:t>
            </a:r>
            <a:r>
              <a:rPr lang="sl-SI" sz="2100" dirty="0" smtClean="0">
                <a:latin typeface="Century Gothic" panose="020B0502020202020204" pitchFamily="34" charset="0"/>
              </a:rPr>
              <a:t>vsakega posameznika v družbi </a:t>
            </a:r>
            <a:endParaRPr lang="sl-SI" sz="21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2100" dirty="0" smtClean="0">
                <a:latin typeface="Century Gothic" panose="020B0502020202020204" pitchFamily="34" charset="0"/>
              </a:rPr>
              <a:t>      se </a:t>
            </a:r>
            <a:r>
              <a:rPr lang="sl-SI" sz="2100" dirty="0" smtClean="0">
                <a:latin typeface="Century Gothic" panose="020B0502020202020204" pitchFamily="34" charset="0"/>
              </a:rPr>
              <a:t>pričakuje, da bo ravnal </a:t>
            </a:r>
            <a:r>
              <a:rPr lang="sl-SI" sz="2100" dirty="0" smtClean="0">
                <a:latin typeface="Century Gothic" panose="020B0502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sl-SI" sz="2100" dirty="0">
                <a:latin typeface="Century Gothic" panose="020B0502020202020204" pitchFamily="34" charset="0"/>
              </a:rPr>
              <a:t> </a:t>
            </a:r>
            <a:r>
              <a:rPr lang="sl-SI" sz="2100" dirty="0" smtClean="0">
                <a:latin typeface="Century Gothic" panose="020B0502020202020204" pitchFamily="34" charset="0"/>
              </a:rPr>
              <a:t>     </a:t>
            </a:r>
            <a:r>
              <a:rPr lang="sl-SI" sz="2100" dirty="0" smtClean="0">
                <a:latin typeface="Century Gothic" panose="020B0502020202020204" pitchFamily="34" charset="0"/>
              </a:rPr>
              <a:t>odgovorno </a:t>
            </a:r>
            <a:r>
              <a:rPr lang="sl-SI" sz="2100" dirty="0" smtClean="0">
                <a:latin typeface="Century Gothic" panose="020B0502020202020204" pitchFamily="34" charset="0"/>
              </a:rPr>
              <a:t>in da ne bo kršil človekovih pravic </a:t>
            </a:r>
            <a:r>
              <a:rPr lang="sl-SI" sz="2100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2100" dirty="0">
                <a:latin typeface="Century Gothic" panose="020B0502020202020204" pitchFamily="34" charset="0"/>
              </a:rPr>
              <a:t> </a:t>
            </a:r>
            <a:r>
              <a:rPr lang="sl-SI" sz="2100" dirty="0" smtClean="0">
                <a:latin typeface="Century Gothic" panose="020B0502020202020204" pitchFamily="34" charset="0"/>
              </a:rPr>
              <a:t>     </a:t>
            </a:r>
            <a:r>
              <a:rPr lang="sl-SI" sz="2100" dirty="0" smtClean="0">
                <a:latin typeface="Century Gothic" panose="020B0502020202020204" pitchFamily="34" charset="0"/>
              </a:rPr>
              <a:t>drugih </a:t>
            </a:r>
            <a:r>
              <a:rPr lang="sl-SI" sz="2100" dirty="0" smtClean="0">
                <a:latin typeface="Century Gothic" panose="020B0502020202020204" pitchFamily="34" charset="0"/>
              </a:rPr>
              <a:t>ljudi.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322" t="10326" r="11380" b="18220"/>
          <a:stretch/>
        </p:blipFill>
        <p:spPr>
          <a:xfrm>
            <a:off x="6335688" y="3573016"/>
            <a:ext cx="2808312" cy="20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1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8229600" cy="1143000"/>
          </a:xfrm>
        </p:spPr>
        <p:txBody>
          <a:bodyPr>
            <a:noAutofit/>
          </a:bodyPr>
          <a:lstStyle/>
          <a:p>
            <a:r>
              <a:rPr lang="sl-SI" b="1" dirty="0" smtClean="0"/>
              <a:t>PRAVICE OTROK, DOLŽNOSTI IN ODGOVORNOSTI</a:t>
            </a:r>
            <a:br>
              <a:rPr lang="sl-SI" b="1" dirty="0" smtClean="0"/>
            </a:b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3140968"/>
            <a:ext cx="7365504" cy="2908920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  </a:t>
            </a:r>
            <a:endParaRPr lang="en-US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2991388"/>
            <a:ext cx="7653536" cy="36362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55294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Tudi otroci imajo svoje pravice in dolžnosti</a:t>
            </a:r>
            <a:endParaRPr lang="sl-SI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83704" y="1973977"/>
            <a:ext cx="4042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Otroci so odvisni od odraslih. Starši naj bi poskrbeli, da se otroci počutijo varne, da živijo v ustreznih življenjskih razmerah, da imajo možnost izobrazbe…. Vse to so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OTROKOVE pravice.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57200" y="4059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učbeniku, stran 26, preberi še nekaj otrokovih pravic.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951849" y="2069266"/>
            <a:ext cx="404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Poleg pravic imajo otroci tudi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DOLŽNOSTI.</a:t>
            </a:r>
          </a:p>
          <a:p>
            <a:endParaRPr lang="sl-SI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b="1" dirty="0" smtClean="0"/>
          </a:p>
          <a:p>
            <a:endParaRPr lang="sl-SI" b="1" dirty="0"/>
          </a:p>
        </p:txBody>
      </p:sp>
      <p:sp>
        <p:nvSpPr>
          <p:cNvPr id="6" name="Puščica dol 5"/>
          <p:cNvSpPr/>
          <p:nvPr/>
        </p:nvSpPr>
        <p:spPr>
          <a:xfrm>
            <a:off x="1969968" y="3504683"/>
            <a:ext cx="432048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58" y="4705331"/>
            <a:ext cx="2664183" cy="124978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043608" y="1628800"/>
            <a:ext cx="27363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OTROKOVE PRAVICE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220072" y="1675230"/>
            <a:ext cx="27363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OTROKOVE DOLŽNOSTI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611560" y="5105551"/>
            <a:ext cx="5133738" cy="963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Ali veš?....Otrokove pravice se nahajajo v listini, ki se imenuje KONVENCIJA OTROKOVIH PRAVIC.</a:t>
            </a:r>
            <a:endParaRPr lang="sl-SI" dirty="0"/>
          </a:p>
        </p:txBody>
      </p:sp>
      <p:sp>
        <p:nvSpPr>
          <p:cNvPr id="11" name="Puščica dol 10"/>
          <p:cNvSpPr/>
          <p:nvPr/>
        </p:nvSpPr>
        <p:spPr>
          <a:xfrm>
            <a:off x="6300192" y="2768157"/>
            <a:ext cx="432048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029200" y="329827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učbeniku, stran 26, preberi še nekaj o otrokovih dolžnostih.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6403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  <p:bldP spid="9" grpId="0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8229600" cy="1143000"/>
          </a:xfrm>
        </p:spPr>
        <p:txBody>
          <a:bodyPr>
            <a:noAutofit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3140968"/>
            <a:ext cx="7365504" cy="2908920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  </a:t>
            </a:r>
            <a:endParaRPr lang="en-US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0"/>
            <a:ext cx="5060168" cy="70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2"/>
                </a:solidFill>
                <a:latin typeface="Century Gothic" panose="020B0502020202020204" pitchFamily="34" charset="0"/>
              </a:rPr>
              <a:t>PRAVICE OTROK, DOLŽNOSTI, ODGOVORNOSTI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Spomnimo se pesmi </a:t>
            </a:r>
            <a:r>
              <a:rPr lang="sl-SI" b="1" dirty="0" smtClean="0"/>
              <a:t>Toneta Pavčka, Naše </a:t>
            </a:r>
            <a:r>
              <a:rPr lang="sl-SI" b="1" dirty="0"/>
              <a:t>p</a:t>
            </a:r>
            <a:r>
              <a:rPr lang="sl-SI" b="1" dirty="0" smtClean="0"/>
              <a:t>ravice.</a:t>
            </a:r>
          </a:p>
          <a:p>
            <a:r>
              <a:rPr lang="sl-SI" b="1" dirty="0" smtClean="0"/>
              <a:t>Katere pravice so zapisane v pesmi?</a:t>
            </a:r>
          </a:p>
          <a:p>
            <a:pPr>
              <a:buFontTx/>
              <a:buChar char="-"/>
            </a:pPr>
            <a:r>
              <a:rPr lang="sl-SI" sz="2600" dirty="0"/>
              <a:t>p</a:t>
            </a:r>
            <a:r>
              <a:rPr lang="sl-SI" sz="2600" dirty="0" smtClean="0"/>
              <a:t>ravice do igre</a:t>
            </a:r>
          </a:p>
          <a:p>
            <a:pPr>
              <a:buFontTx/>
              <a:buChar char="-"/>
            </a:pPr>
            <a:r>
              <a:rPr lang="sl-SI" sz="2600" dirty="0"/>
              <a:t>p</a:t>
            </a:r>
            <a:r>
              <a:rPr lang="sl-SI" sz="2600" dirty="0" smtClean="0"/>
              <a:t>ravice do družine</a:t>
            </a:r>
          </a:p>
          <a:p>
            <a:pPr>
              <a:buFontTx/>
              <a:buChar char="-"/>
            </a:pPr>
            <a:r>
              <a:rPr lang="sl-SI" sz="2600" dirty="0"/>
              <a:t>p</a:t>
            </a:r>
            <a:r>
              <a:rPr lang="sl-SI" sz="2600" dirty="0" smtClean="0"/>
              <a:t>ravica do ljubezni</a:t>
            </a:r>
          </a:p>
          <a:p>
            <a:pPr>
              <a:buFontTx/>
              <a:buChar char="-"/>
            </a:pPr>
            <a:r>
              <a:rPr lang="sl-SI" sz="2600" dirty="0"/>
              <a:t>p</a:t>
            </a:r>
            <a:r>
              <a:rPr lang="sl-SI" sz="2600" dirty="0" smtClean="0"/>
              <a:t>ravica do …</a:t>
            </a:r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83" y="1417638"/>
            <a:ext cx="3168352" cy="51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6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819" r="50820" b="68175"/>
          <a:stretch/>
        </p:blipFill>
        <p:spPr>
          <a:xfrm>
            <a:off x="1557896" y="3451312"/>
            <a:ext cx="2160240" cy="158417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30897" y="0"/>
            <a:ext cx="435597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 smtClean="0">
              <a:latin typeface="Century Gothic" panose="020B0502020202020204" pitchFamily="34" charset="0"/>
            </a:endParaRPr>
          </a:p>
          <a:p>
            <a:r>
              <a:rPr lang="sl-SI" dirty="0" smtClean="0">
                <a:latin typeface="Century Gothic" panose="020B0502020202020204" pitchFamily="34" charset="0"/>
              </a:rPr>
              <a:t>V zvezek zapiši naslov:</a:t>
            </a:r>
          </a:p>
          <a:p>
            <a:r>
              <a:rPr lang="sl-SI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OTROKOVE PRAVICE, DOLŽNOSTI IN </a:t>
            </a:r>
            <a:r>
              <a:rPr lang="sl-SI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ODGOVORNOSTI</a:t>
            </a:r>
          </a:p>
          <a:p>
            <a:endParaRPr lang="sl-SI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sl-SI" dirty="0" smtClean="0">
                <a:latin typeface="Century Gothic" panose="020B0502020202020204" pitchFamily="34" charset="0"/>
              </a:rPr>
              <a:t>Oglej si sličice.</a:t>
            </a:r>
          </a:p>
          <a:p>
            <a:endParaRPr lang="sl-SI" dirty="0" smtClean="0">
              <a:latin typeface="Century Gothic" panose="020B0502020202020204" pitchFamily="34" charset="0"/>
            </a:endParaRPr>
          </a:p>
          <a:p>
            <a:r>
              <a:rPr lang="sl-SI" dirty="0" smtClean="0">
                <a:latin typeface="Century Gothic" panose="020B0502020202020204" pitchFamily="34" charset="0"/>
              </a:rPr>
              <a:t>Za vsako sličico v zvezek zapiši vsaj </a:t>
            </a:r>
          </a:p>
          <a:p>
            <a:r>
              <a:rPr lang="sl-SI" dirty="0" smtClean="0">
                <a:latin typeface="Century Gothic" panose="020B0502020202020204" pitchFamily="34" charset="0"/>
              </a:rPr>
              <a:t>1 pravico in </a:t>
            </a:r>
            <a:r>
              <a:rPr lang="sl-SI" dirty="0" smtClean="0">
                <a:latin typeface="Century Gothic" panose="020B0502020202020204" pitchFamily="34" charset="0"/>
              </a:rPr>
              <a:t>1 dolžnost.</a:t>
            </a:r>
          </a:p>
          <a:p>
            <a:endParaRPr lang="sl-SI" dirty="0" smtClean="0">
              <a:latin typeface="Century Gothic" panose="020B0502020202020204" pitchFamily="34" charset="0"/>
            </a:endParaRPr>
          </a:p>
          <a:p>
            <a:r>
              <a:rPr lang="sl-SI" dirty="0" smtClean="0">
                <a:latin typeface="Century Gothic" panose="020B0502020202020204" pitchFamily="34" charset="0"/>
              </a:rPr>
              <a:t>Sličice lahko  tudi narišeš.</a:t>
            </a:r>
          </a:p>
          <a:p>
            <a:endParaRPr lang="sl-SI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sl-SI" sz="1600" dirty="0" smtClean="0">
                <a:latin typeface="Century Gothic" panose="020B0502020202020204" pitchFamily="34" charset="0"/>
              </a:rPr>
              <a:t>slika: </a:t>
            </a:r>
            <a:endParaRPr lang="sl-SI" sz="16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sl-SI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sl-SI" sz="16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sl-SI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>
              <a:latin typeface="Century Gothic" panose="020B0502020202020204" pitchFamily="34" charset="0"/>
            </a:endParaRPr>
          </a:p>
          <a:p>
            <a:r>
              <a:rPr lang="sl-SI" sz="1600" dirty="0" smtClean="0">
                <a:latin typeface="Century Gothic" panose="020B0502020202020204" pitchFamily="34" charset="0"/>
              </a:rPr>
              <a:t>PRAVICE</a:t>
            </a:r>
            <a:r>
              <a:rPr lang="sl-SI" sz="1600" dirty="0" smtClean="0">
                <a:latin typeface="Century Gothic" panose="020B0502020202020204" pitchFamily="34" charset="0"/>
              </a:rPr>
              <a:t>:</a:t>
            </a:r>
          </a:p>
          <a:p>
            <a:r>
              <a:rPr lang="sl-SI" sz="1600" dirty="0" smtClean="0">
                <a:latin typeface="Century Gothic" panose="020B0502020202020204" pitchFamily="34" charset="0"/>
              </a:rPr>
              <a:t>DOLŽNOSTI:</a:t>
            </a:r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541" t="6819" b="70448"/>
          <a:stretch/>
        </p:blipFill>
        <p:spPr>
          <a:xfrm>
            <a:off x="6116308" y="188640"/>
            <a:ext cx="2056094" cy="12850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8875" r="50820" b="26119"/>
          <a:stretch/>
        </p:blipFill>
        <p:spPr>
          <a:xfrm>
            <a:off x="6197189" y="2311832"/>
            <a:ext cx="1975212" cy="144848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541" t="48875" b="26119"/>
          <a:stretch/>
        </p:blipFill>
        <p:spPr>
          <a:xfrm>
            <a:off x="6154441" y="4598454"/>
            <a:ext cx="2017960" cy="1387348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5220072" y="-180452"/>
            <a:ext cx="435597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 smtClean="0">
              <a:latin typeface="Century Gothic" panose="020B0502020202020204" pitchFamily="34" charset="0"/>
            </a:endParaRPr>
          </a:p>
          <a:p>
            <a:r>
              <a:rPr lang="sl-SI" sz="1600" dirty="0" smtClean="0">
                <a:latin typeface="Century Gothic" panose="020B0502020202020204" pitchFamily="34" charset="0"/>
              </a:rPr>
              <a:t>2</a:t>
            </a:r>
            <a:r>
              <a:rPr lang="sl-SI" sz="1600" dirty="0" smtClean="0">
                <a:latin typeface="Century Gothic" panose="020B0502020202020204" pitchFamily="34" charset="0"/>
              </a:rPr>
              <a:t>. slika:</a:t>
            </a: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r>
              <a:rPr lang="sl-SI" sz="1600" dirty="0" smtClean="0">
                <a:latin typeface="Century Gothic" panose="020B0502020202020204" pitchFamily="34" charset="0"/>
              </a:rPr>
              <a:t>PRAVICE</a:t>
            </a:r>
            <a:r>
              <a:rPr lang="sl-SI" sz="1600" dirty="0">
                <a:latin typeface="Century Gothic" panose="020B0502020202020204" pitchFamily="34" charset="0"/>
              </a:rPr>
              <a:t>:</a:t>
            </a:r>
          </a:p>
          <a:p>
            <a:r>
              <a:rPr lang="sl-SI" sz="1600" dirty="0" smtClean="0">
                <a:latin typeface="Century Gothic" panose="020B0502020202020204" pitchFamily="34" charset="0"/>
              </a:rPr>
              <a:t>DOLŽNOSTI:</a:t>
            </a:r>
            <a:endParaRPr lang="sl-SI" sz="1600" dirty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r>
              <a:rPr lang="sl-SI" sz="1600" dirty="0" smtClean="0">
                <a:latin typeface="Century Gothic" panose="020B0502020202020204" pitchFamily="34" charset="0"/>
              </a:rPr>
              <a:t>3</a:t>
            </a:r>
            <a:r>
              <a:rPr lang="sl-SI" sz="1600" dirty="0" smtClean="0">
                <a:latin typeface="Century Gothic" panose="020B0502020202020204" pitchFamily="34" charset="0"/>
              </a:rPr>
              <a:t>. slika</a:t>
            </a:r>
            <a:r>
              <a:rPr lang="sl-SI" sz="1600" dirty="0" smtClean="0">
                <a:latin typeface="Century Gothic" panose="020B0502020202020204" pitchFamily="34" charset="0"/>
              </a:rPr>
              <a:t>:</a:t>
            </a:r>
          </a:p>
          <a:p>
            <a:endParaRPr lang="sl-SI" sz="1600" dirty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r>
              <a:rPr lang="sl-SI" sz="1600" dirty="0" smtClean="0">
                <a:latin typeface="Century Gothic" panose="020B0502020202020204" pitchFamily="34" charset="0"/>
              </a:rPr>
              <a:t>PRAVICE</a:t>
            </a:r>
            <a:r>
              <a:rPr lang="sl-SI" sz="1600" dirty="0">
                <a:latin typeface="Century Gothic" panose="020B0502020202020204" pitchFamily="34" charset="0"/>
              </a:rPr>
              <a:t>:</a:t>
            </a:r>
          </a:p>
          <a:p>
            <a:r>
              <a:rPr lang="sl-SI" sz="1600" dirty="0" smtClean="0">
                <a:latin typeface="Century Gothic" panose="020B0502020202020204" pitchFamily="34" charset="0"/>
              </a:rPr>
              <a:t>DOLŽNOSTI:</a:t>
            </a:r>
            <a:endParaRPr lang="sl-SI" sz="1600" dirty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r>
              <a:rPr lang="sl-SI" sz="1600" dirty="0" smtClean="0">
                <a:latin typeface="Century Gothic" panose="020B0502020202020204" pitchFamily="34" charset="0"/>
              </a:rPr>
              <a:t>4. </a:t>
            </a:r>
            <a:r>
              <a:rPr lang="sl-SI" sz="1600" dirty="0" smtClean="0">
                <a:latin typeface="Century Gothic" panose="020B0502020202020204" pitchFamily="34" charset="0"/>
              </a:rPr>
              <a:t>slika:</a:t>
            </a: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 smtClean="0">
              <a:latin typeface="Century Gothic" panose="020B0502020202020204" pitchFamily="34" charset="0"/>
            </a:endParaRPr>
          </a:p>
          <a:p>
            <a:r>
              <a:rPr lang="sl-SI" sz="1600" dirty="0" smtClean="0">
                <a:latin typeface="Century Gothic" panose="020B0502020202020204" pitchFamily="34" charset="0"/>
              </a:rPr>
              <a:t>PRAVICE</a:t>
            </a:r>
            <a:r>
              <a:rPr lang="sl-SI" sz="1600" dirty="0">
                <a:latin typeface="Century Gothic" panose="020B0502020202020204" pitchFamily="34" charset="0"/>
              </a:rPr>
              <a:t>:</a:t>
            </a:r>
          </a:p>
          <a:p>
            <a:r>
              <a:rPr lang="sl-SI" sz="1600" dirty="0" smtClean="0">
                <a:latin typeface="Century Gothic" panose="020B0502020202020204" pitchFamily="34" charset="0"/>
              </a:rPr>
              <a:t>DOLŽNOSTI:</a:t>
            </a:r>
            <a:endParaRPr lang="sl-SI" sz="1600" dirty="0" smtClean="0">
              <a:latin typeface="Century Gothic" panose="020B0502020202020204" pitchFamily="34" charset="0"/>
            </a:endParaRPr>
          </a:p>
          <a:p>
            <a:endParaRPr lang="sl-SI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26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654</Words>
  <Application>Microsoft Office PowerPoint</Application>
  <PresentationFormat>Diaprojekcija na zaslonu (4:3)</PresentationFormat>
  <Paragraphs>156</Paragraphs>
  <Slides>13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Officeova tema</vt:lpstr>
      <vt:lpstr>PowerPointova predstavitev</vt:lpstr>
      <vt:lpstr>PONOVIMO</vt:lpstr>
      <vt:lpstr>PowerPointova predstavitev</vt:lpstr>
      <vt:lpstr>Kaj je dolžnost in kaj odgovornost?</vt:lpstr>
      <vt:lpstr>PRAVICE OTROK, DOLŽNOSTI IN ODGOVORNOSTI </vt:lpstr>
      <vt:lpstr>Tudi otroci imajo svoje pravice in dolžnosti</vt:lpstr>
      <vt:lpstr> </vt:lpstr>
      <vt:lpstr>PRAVICE OTROK, DOLŽNOSTI, ODGOVORNOSTI</vt:lpstr>
      <vt:lpstr>PowerPointova predstavitev</vt:lpstr>
      <vt:lpstr>PRAVICA DO IZOBRAŽEVANJA</vt:lpstr>
      <vt:lpstr>ORGANIZACIJE ZA VARSTVO OTROKOVIH PRAVIC</vt:lpstr>
      <vt:lpstr>Dobro opravljeno delo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KOSOVIRJA NA LETEČI ŽLICI</dc:title>
  <dc:creator>AljaP</dc:creator>
  <cp:lastModifiedBy>osrj</cp:lastModifiedBy>
  <cp:revision>82</cp:revision>
  <dcterms:created xsi:type="dcterms:W3CDTF">2020-05-18T10:52:53Z</dcterms:created>
  <dcterms:modified xsi:type="dcterms:W3CDTF">2020-11-05T23:00:18Z</dcterms:modified>
</cp:coreProperties>
</file>