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302" r:id="rId3"/>
    <p:sldId id="303" r:id="rId4"/>
    <p:sldId id="301" r:id="rId5"/>
    <p:sldId id="304" r:id="rId6"/>
    <p:sldId id="262" r:id="rId7"/>
    <p:sldId id="265" r:id="rId8"/>
    <p:sldId id="267" r:id="rId9"/>
    <p:sldId id="268" r:id="rId10"/>
    <p:sldId id="270" r:id="rId11"/>
    <p:sldId id="289" r:id="rId12"/>
    <p:sldId id="290" r:id="rId13"/>
    <p:sldId id="277" r:id="rId14"/>
    <p:sldId id="272" r:id="rId15"/>
    <p:sldId id="273" r:id="rId16"/>
    <p:sldId id="287" r:id="rId17"/>
    <p:sldId id="288" r:id="rId18"/>
    <p:sldId id="306" r:id="rId19"/>
    <p:sldId id="305" r:id="rId20"/>
    <p:sldId id="307" r:id="rId21"/>
    <p:sldId id="278" r:id="rId22"/>
    <p:sldId id="276" r:id="rId23"/>
    <p:sldId id="292" r:id="rId24"/>
    <p:sldId id="293" r:id="rId25"/>
    <p:sldId id="279" r:id="rId26"/>
    <p:sldId id="280" r:id="rId27"/>
    <p:sldId id="295" r:id="rId28"/>
    <p:sldId id="296" r:id="rId29"/>
    <p:sldId id="282" r:id="rId30"/>
    <p:sldId id="281" r:id="rId31"/>
    <p:sldId id="283" r:id="rId32"/>
    <p:sldId id="298" r:id="rId33"/>
    <p:sldId id="299" r:id="rId34"/>
    <p:sldId id="308" r:id="rId3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599EA-53AC-405F-BD9C-9ADBD94981E5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FAD56-2240-4E94-B7D4-6ED1E48AA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5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FAD56-2240-4E94-B7D4-6ED1E48AA8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8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6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83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1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5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5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47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9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5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5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6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7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762BE-2AF9-4D9A-823A-6A23E2D50E7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4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8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karmen.mlinaric@guest.arnes.si" TargetMode="External"/><Relationship Id="rId2" Type="http://schemas.openxmlformats.org/officeDocument/2006/relationships/hyperlink" Target="mailto:alja.premoze@guest.arnes.s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54.png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Photo | Summer tropical leaves with blank paper on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2" y="0"/>
            <a:ext cx="91645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99592" y="1556792"/>
            <a:ext cx="7772400" cy="1470025"/>
          </a:xfrm>
        </p:spPr>
        <p:txBody>
          <a:bodyPr>
            <a:normAutofit/>
          </a:bodyPr>
          <a:lstStyle/>
          <a:p>
            <a:r>
              <a:rPr lang="sl-SI" sz="3200" b="1" dirty="0" smtClean="0">
                <a:solidFill>
                  <a:schemeClr val="bg2">
                    <a:lumMod val="50000"/>
                  </a:schemeClr>
                </a:solidFill>
              </a:rPr>
              <a:t>HELLO, HELLO! </a:t>
            </a:r>
            <a:br>
              <a:rPr lang="sl-SI" sz="32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sl-SI" sz="3200" b="1" dirty="0" smtClean="0">
                <a:solidFill>
                  <a:schemeClr val="bg2">
                    <a:lumMod val="50000"/>
                  </a:schemeClr>
                </a:solidFill>
              </a:rPr>
              <a:t>IT‘S ENGLISH TIME.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84791"/>
            <a:ext cx="3289548" cy="3289548"/>
          </a:xfrm>
          <a:prstGeom prst="rect">
            <a:avLst/>
          </a:prstGeom>
        </p:spPr>
      </p:pic>
      <p:pic>
        <p:nvPicPr>
          <p:cNvPr id="4099" name="Picture 3" descr="F:\prenosi\myAvat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543">
            <a:off x="6623431" y="4204349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 rot="19090831">
            <a:off x="6257482" y="3236280"/>
            <a:ext cx="1063162" cy="1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2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02940" y="5373216"/>
            <a:ext cx="8229600" cy="118499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GUESS WHAT ANIMAL IS MISSING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sl-SI" sz="2000" dirty="0" smtClean="0"/>
              <a:t>Ugani, katera žival manjka.</a:t>
            </a:r>
            <a:endParaRPr lang="en-US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8" y="1916831"/>
            <a:ext cx="8676456" cy="307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1547664" y="1844824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ravokotnik 5"/>
          <p:cNvSpPr/>
          <p:nvPr/>
        </p:nvSpPr>
        <p:spPr>
          <a:xfrm>
            <a:off x="2627784" y="1879815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5892940" y="3490245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ravokotnik 7"/>
          <p:cNvSpPr/>
          <p:nvPr/>
        </p:nvSpPr>
        <p:spPr>
          <a:xfrm>
            <a:off x="6941368" y="3491524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avokotnik 8"/>
          <p:cNvSpPr/>
          <p:nvPr/>
        </p:nvSpPr>
        <p:spPr>
          <a:xfrm>
            <a:off x="8028384" y="3509392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ravokotnik 9"/>
          <p:cNvSpPr/>
          <p:nvPr/>
        </p:nvSpPr>
        <p:spPr>
          <a:xfrm>
            <a:off x="3707904" y="1879811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avokotnik 10"/>
          <p:cNvSpPr/>
          <p:nvPr/>
        </p:nvSpPr>
        <p:spPr>
          <a:xfrm>
            <a:off x="4779016" y="1879812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ravokotnik 11"/>
          <p:cNvSpPr/>
          <p:nvPr/>
        </p:nvSpPr>
        <p:spPr>
          <a:xfrm>
            <a:off x="5868144" y="1879813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ravokotnik 12"/>
          <p:cNvSpPr/>
          <p:nvPr/>
        </p:nvSpPr>
        <p:spPr>
          <a:xfrm>
            <a:off x="6941368" y="1898571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ravokotnik 13"/>
          <p:cNvSpPr/>
          <p:nvPr/>
        </p:nvSpPr>
        <p:spPr>
          <a:xfrm>
            <a:off x="8028384" y="1916830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ravokotnik 14"/>
          <p:cNvSpPr/>
          <p:nvPr/>
        </p:nvSpPr>
        <p:spPr>
          <a:xfrm>
            <a:off x="3707904" y="3518689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ravokotnik 15"/>
          <p:cNvSpPr/>
          <p:nvPr/>
        </p:nvSpPr>
        <p:spPr>
          <a:xfrm>
            <a:off x="2627784" y="3520146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ravokotnik 16"/>
          <p:cNvSpPr/>
          <p:nvPr/>
        </p:nvSpPr>
        <p:spPr>
          <a:xfrm>
            <a:off x="1547664" y="3520146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ravokotnik 17"/>
          <p:cNvSpPr/>
          <p:nvPr/>
        </p:nvSpPr>
        <p:spPr>
          <a:xfrm>
            <a:off x="440788" y="3509391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ravokotnik 18"/>
          <p:cNvSpPr/>
          <p:nvPr/>
        </p:nvSpPr>
        <p:spPr>
          <a:xfrm>
            <a:off x="4810057" y="3501565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ravokotnik 19"/>
          <p:cNvSpPr/>
          <p:nvPr/>
        </p:nvSpPr>
        <p:spPr>
          <a:xfrm>
            <a:off x="467544" y="1844824"/>
            <a:ext cx="100811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3968" y="2401585"/>
            <a:ext cx="3947347" cy="44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WORKBOOK – P. 16</a:t>
            </a:r>
            <a:endParaRPr lang="en-US" sz="2800" dirty="0"/>
          </a:p>
        </p:txBody>
      </p:sp>
      <p:sp>
        <p:nvSpPr>
          <p:cNvPr id="7" name="Ograda vsebine 2"/>
          <p:cNvSpPr>
            <a:spLocks noGrp="1"/>
          </p:cNvSpPr>
          <p:nvPr>
            <p:ph idx="1"/>
          </p:nvPr>
        </p:nvSpPr>
        <p:spPr>
          <a:xfrm>
            <a:off x="257250" y="1412776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OPEN YOUR WORKBOOK 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ON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PAGE 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16. DO </a:t>
            </a:r>
            <a:r>
              <a:rPr lang="en-AU" sz="2800" dirty="0" smtClean="0">
                <a:solidFill>
                  <a:schemeClr val="bg2">
                    <a:lumMod val="50000"/>
                  </a:schemeClr>
                </a:solidFill>
              </a:rPr>
              <a:t>THE EXERCISE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Odpri </a:t>
            </a:r>
            <a:r>
              <a:rPr lang="sl-SI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delovni zvezek na stani </a:t>
            </a:r>
            <a:r>
              <a:rPr lang="sl-SI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16. Reši nalogi.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2" descr="Rezultat iskanja slik za my sails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1944216" cy="24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61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CHECK THE ANSWERS.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sl-SI" sz="1400" dirty="0" smtClean="0"/>
              <a:t>Preveri odgovore. </a:t>
            </a:r>
          </a:p>
          <a:p>
            <a:pPr marL="0" indent="0">
              <a:buNone/>
            </a:pPr>
            <a:endParaRPr lang="sl-SI" sz="1000" dirty="0"/>
          </a:p>
          <a:p>
            <a:pPr marL="0" indent="0">
              <a:buNone/>
            </a:pPr>
            <a:r>
              <a:rPr lang="sl-SI" sz="2400" dirty="0" err="1" smtClean="0"/>
              <a:t>Page</a:t>
            </a:r>
            <a:r>
              <a:rPr lang="sl-SI" sz="2400" dirty="0" smtClean="0"/>
              <a:t> 16, </a:t>
            </a:r>
            <a:r>
              <a:rPr lang="sl-SI" sz="2400" dirty="0" err="1" smtClean="0"/>
              <a:t>ex</a:t>
            </a:r>
            <a:r>
              <a:rPr lang="sl-SI" sz="2400" dirty="0" smtClean="0"/>
              <a:t>. 1					Page 16, </a:t>
            </a:r>
            <a:r>
              <a:rPr lang="sl-SI" sz="2400" dirty="0" err="1" smtClean="0"/>
              <a:t>ex</a:t>
            </a:r>
            <a:r>
              <a:rPr lang="sl-SI" sz="2400" dirty="0" smtClean="0"/>
              <a:t>. 2</a:t>
            </a:r>
            <a:endParaRPr lang="en-US" sz="24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WORKBOOK – P. 16</a:t>
            </a:r>
            <a:endParaRPr lang="en-US" sz="28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996952"/>
            <a:ext cx="4937876" cy="294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395" y="2996952"/>
            <a:ext cx="32289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03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BOOK – P. 23</a:t>
            </a:r>
            <a:endParaRPr lang="en-US" sz="28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5868144" y="1628800"/>
            <a:ext cx="34563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2000" b="1" dirty="0" smtClean="0">
                <a:solidFill>
                  <a:schemeClr val="bg2">
                    <a:lumMod val="50000"/>
                  </a:schemeClr>
                </a:solidFill>
              </a:rPr>
              <a:t>READ LOOK AND ANSWER.</a:t>
            </a:r>
          </a:p>
          <a:p>
            <a:r>
              <a:rPr lang="sl-SI" dirty="0" smtClean="0"/>
              <a:t>      Preberi, poglej in odgovori.</a:t>
            </a:r>
          </a:p>
          <a:p>
            <a:endParaRPr lang="sl-SI" dirty="0" smtClean="0"/>
          </a:p>
          <a:p>
            <a:endParaRPr lang="sl-SI" dirty="0"/>
          </a:p>
          <a:p>
            <a:endParaRPr lang="sl-SI" dirty="0"/>
          </a:p>
          <a:p>
            <a:r>
              <a:rPr lang="sl-SI" b="1" dirty="0" smtClean="0">
                <a:solidFill>
                  <a:schemeClr val="bg2">
                    <a:lumMod val="50000"/>
                  </a:schemeClr>
                </a:solidFill>
              </a:rPr>
              <a:t>2.   LISTEN AND CHECK.</a:t>
            </a:r>
          </a:p>
          <a:p>
            <a:r>
              <a:rPr lang="sl-SI" dirty="0" smtClean="0"/>
              <a:t>      Poslušaj in preveri. </a:t>
            </a:r>
            <a:endParaRPr lang="sl-SI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1412775"/>
            <a:ext cx="5840198" cy="518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31 Skladba 3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7746" y="4173485"/>
            <a:ext cx="1328670" cy="131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4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4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1587" y="1145853"/>
            <a:ext cx="9059866" cy="1143000"/>
          </a:xfrm>
        </p:spPr>
        <p:txBody>
          <a:bodyPr>
            <a:normAutofit/>
          </a:bodyPr>
          <a:lstStyle/>
          <a:p>
            <a:r>
              <a:rPr lang="sl-SI" sz="3100" b="1" dirty="0" smtClean="0">
                <a:solidFill>
                  <a:schemeClr val="bg2">
                    <a:lumMod val="50000"/>
                  </a:schemeClr>
                </a:solidFill>
              </a:rPr>
              <a:t>ASK AND ANSWER.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1600" dirty="0" smtClean="0"/>
              <a:t>Vprašaj in odgovori.</a:t>
            </a:r>
            <a:endParaRPr lang="en-US" sz="16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90019" y="2348880"/>
            <a:ext cx="6996435" cy="424847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sz="2400" dirty="0" smtClean="0"/>
              <a:t>Is </a:t>
            </a:r>
            <a:r>
              <a:rPr lang="en-US" sz="2400" dirty="0" smtClean="0"/>
              <a:t>this </a:t>
            </a:r>
            <a:r>
              <a:rPr lang="en-US" sz="2400" u="sng" dirty="0" smtClean="0"/>
              <a:t>a bug</a:t>
            </a:r>
            <a:r>
              <a:rPr lang="en-US" sz="2400" dirty="0" smtClean="0"/>
              <a:t>? 			No, it is a fly.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/>
              <a:t>Is this </a:t>
            </a:r>
            <a:r>
              <a:rPr lang="en-US" sz="2400" u="sng" dirty="0" smtClean="0">
                <a:solidFill>
                  <a:srgbClr val="C00000"/>
                </a:solidFill>
              </a:rPr>
              <a:t>an</a:t>
            </a:r>
            <a:r>
              <a:rPr lang="en-US" sz="2400" u="sng" dirty="0" smtClean="0"/>
              <a:t> octopus</a:t>
            </a:r>
            <a:r>
              <a:rPr lang="en-US" sz="2400" dirty="0" smtClean="0"/>
              <a:t>? 		Yes, it is </a:t>
            </a:r>
            <a:r>
              <a:rPr lang="en-US" sz="2400" dirty="0" smtClean="0">
                <a:solidFill>
                  <a:srgbClr val="C00000"/>
                </a:solidFill>
              </a:rPr>
              <a:t>an</a:t>
            </a:r>
            <a:r>
              <a:rPr lang="en-US" sz="2400" dirty="0" smtClean="0"/>
              <a:t> octopus.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2400" dirty="0" smtClean="0"/>
              <a:t>Is </a:t>
            </a:r>
            <a:r>
              <a:rPr lang="sl-SI" sz="2400" dirty="0" err="1" smtClean="0"/>
              <a:t>this</a:t>
            </a:r>
            <a:r>
              <a:rPr lang="sl-SI" sz="2400" dirty="0" smtClean="0"/>
              <a:t> __ _________?		</a:t>
            </a:r>
            <a:r>
              <a:rPr lang="sl-SI" sz="2400" dirty="0" err="1" smtClean="0"/>
              <a:t>Yes</a:t>
            </a:r>
            <a:r>
              <a:rPr lang="sl-SI" sz="2400" dirty="0" smtClean="0"/>
              <a:t>, ________________.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2400" dirty="0" smtClean="0"/>
              <a:t>Is </a:t>
            </a:r>
            <a:r>
              <a:rPr lang="sl-SI" sz="2400" dirty="0" err="1" smtClean="0"/>
              <a:t>this</a:t>
            </a:r>
            <a:r>
              <a:rPr lang="sl-SI" sz="2400" dirty="0" smtClean="0"/>
              <a:t> __ _________? 		No, _____________.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2400" dirty="0" smtClean="0"/>
              <a:t>Is </a:t>
            </a:r>
            <a:r>
              <a:rPr lang="sl-SI" sz="2400" dirty="0" err="1" smtClean="0"/>
              <a:t>this</a:t>
            </a:r>
            <a:r>
              <a:rPr lang="sl-SI" sz="2400" dirty="0" smtClean="0"/>
              <a:t> ___ _________?		</a:t>
            </a:r>
            <a:r>
              <a:rPr lang="sl-SI" sz="2400" dirty="0" err="1" smtClean="0"/>
              <a:t>Yes</a:t>
            </a:r>
            <a:r>
              <a:rPr lang="sl-SI" sz="2400" dirty="0" smtClean="0"/>
              <a:t>, __________________.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2400" dirty="0" smtClean="0"/>
              <a:t>Is </a:t>
            </a:r>
            <a:r>
              <a:rPr lang="sl-SI" sz="2400" dirty="0" err="1" smtClean="0"/>
              <a:t>this</a:t>
            </a:r>
            <a:r>
              <a:rPr lang="sl-SI" sz="2400" dirty="0" smtClean="0"/>
              <a:t> __ _________? 		No, __________________.</a:t>
            </a:r>
            <a:endParaRPr lang="en-US" sz="24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sl-SI" sz="2400" dirty="0" smtClean="0"/>
              <a:t>Is </a:t>
            </a:r>
            <a:r>
              <a:rPr lang="sl-SI" sz="2400" dirty="0" err="1" smtClean="0"/>
              <a:t>this</a:t>
            </a:r>
            <a:r>
              <a:rPr lang="sl-SI" sz="2400" dirty="0" smtClean="0"/>
              <a:t> __ _________?		</a:t>
            </a:r>
            <a:r>
              <a:rPr lang="sl-SI" sz="2400" dirty="0" err="1" smtClean="0"/>
              <a:t>Yes</a:t>
            </a:r>
            <a:r>
              <a:rPr lang="sl-SI" sz="2400" dirty="0" smtClean="0"/>
              <a:t>, _____________.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2400" dirty="0" smtClean="0"/>
              <a:t>Is </a:t>
            </a:r>
            <a:r>
              <a:rPr lang="sl-SI" sz="2400" dirty="0" err="1" smtClean="0"/>
              <a:t>this</a:t>
            </a:r>
            <a:r>
              <a:rPr lang="sl-SI" sz="2400" dirty="0" smtClean="0"/>
              <a:t> __ _________? 		No, _______________.</a:t>
            </a:r>
            <a:endParaRPr lang="en-US" sz="24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9" y="2288853"/>
            <a:ext cx="559735" cy="70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5" y="2852936"/>
            <a:ext cx="559699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Duck clipart, Duck Transparent FREE for download on WebStockReview 20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60" y="5205615"/>
            <a:ext cx="772827" cy="67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3" y="3861048"/>
            <a:ext cx="646563" cy="4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7" y="3429000"/>
            <a:ext cx="771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77272"/>
            <a:ext cx="6953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Free Elephant Animations - Elephant Clipart - Gif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0" y="4221088"/>
            <a:ext cx="754286" cy="56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60" y="4880511"/>
            <a:ext cx="733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1664925" y="3261419"/>
            <a:ext cx="25470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a  rooster	         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a  dog		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C00000"/>
                </a:solidFill>
              </a:rPr>
              <a:t>an</a:t>
            </a:r>
            <a:r>
              <a:rPr lang="en-US" sz="2200" dirty="0" smtClean="0"/>
              <a:t> elephant	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a  hippo	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a  duck	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a  horse	</a:t>
            </a:r>
            <a:endParaRPr lang="en-US" sz="2200" dirty="0"/>
          </a:p>
        </p:txBody>
      </p:sp>
      <p:sp>
        <p:nvSpPr>
          <p:cNvPr id="6" name="Pravokotnik 5"/>
          <p:cNvSpPr/>
          <p:nvPr/>
        </p:nvSpPr>
        <p:spPr>
          <a:xfrm>
            <a:off x="5059618" y="3261419"/>
            <a:ext cx="31127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it is a rooster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it is </a:t>
            </a:r>
            <a:r>
              <a:rPr lang="en-US" sz="2200" dirty="0" smtClean="0">
                <a:solidFill>
                  <a:srgbClr val="C00000"/>
                </a:solidFill>
              </a:rPr>
              <a:t>an</a:t>
            </a:r>
            <a:r>
              <a:rPr lang="en-US" sz="2200" dirty="0" smtClean="0"/>
              <a:t> ant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it is </a:t>
            </a:r>
            <a:r>
              <a:rPr lang="en-US" sz="2200" dirty="0" smtClean="0">
                <a:solidFill>
                  <a:srgbClr val="C00000"/>
                </a:solidFill>
              </a:rPr>
              <a:t>an</a:t>
            </a:r>
            <a:r>
              <a:rPr lang="en-US" sz="2200" dirty="0" smtClean="0"/>
              <a:t> elephant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it is a crocodile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it is a duck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it is a donkey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2387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7401" y="3212600"/>
            <a:ext cx="6833330" cy="364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slov 1"/>
          <p:cNvSpPr txBox="1">
            <a:spLocks/>
          </p:cNvSpPr>
          <p:nvPr/>
        </p:nvSpPr>
        <p:spPr>
          <a:xfrm>
            <a:off x="84134" y="1124744"/>
            <a:ext cx="90598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100" b="1" dirty="0" smtClean="0">
                <a:solidFill>
                  <a:schemeClr val="bg2">
                    <a:lumMod val="50000"/>
                  </a:schemeClr>
                </a:solidFill>
              </a:rPr>
              <a:t>WRITE QUESTIONS AND ANSWERS INTO YOUR NOTEBOOK.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1800" dirty="0" smtClean="0"/>
              <a:t>Napiši vprašanja in odgovore v zvezek.</a:t>
            </a:r>
            <a:endParaRPr lang="en-US" sz="1800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5891871" y="156957"/>
            <a:ext cx="295232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NOTEBOOK</a:t>
            </a:r>
            <a:endParaRPr lang="en-US" sz="28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3234051" y="2611153"/>
            <a:ext cx="276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 smtClean="0">
                <a:solidFill>
                  <a:srgbClr val="C00000"/>
                </a:solidFill>
              </a:rPr>
              <a:t>ANIMALS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2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WORKBOOK – P. 17</a:t>
            </a:r>
            <a:endParaRPr lang="en-US" sz="2800" dirty="0"/>
          </a:p>
        </p:txBody>
      </p:sp>
      <p:sp>
        <p:nvSpPr>
          <p:cNvPr id="7" name="Ograda vsebine 2"/>
          <p:cNvSpPr>
            <a:spLocks noGrp="1"/>
          </p:cNvSpPr>
          <p:nvPr>
            <p:ph idx="1"/>
          </p:nvPr>
        </p:nvSpPr>
        <p:spPr>
          <a:xfrm>
            <a:off x="257250" y="1412776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OPEN YOUR WORKBOOK 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ON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PAGE 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17. DO </a:t>
            </a:r>
            <a:r>
              <a:rPr lang="en-AU" sz="2800" dirty="0" smtClean="0">
                <a:solidFill>
                  <a:schemeClr val="bg2">
                    <a:lumMod val="50000"/>
                  </a:schemeClr>
                </a:solidFill>
              </a:rPr>
              <a:t>THE EXERCISE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Odpri </a:t>
            </a:r>
            <a:r>
              <a:rPr lang="sl-SI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delovni zvezek na stani </a:t>
            </a:r>
            <a:r>
              <a:rPr lang="sl-SI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17. Reši nalogi.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2" descr="Rezultat iskanja slik za my sails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1944216" cy="24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74" y="2051728"/>
            <a:ext cx="359092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61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CHECK THE ANSWERS.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sl-SI" sz="1400" dirty="0" smtClean="0"/>
              <a:t>Preveri odgovore. </a:t>
            </a:r>
          </a:p>
          <a:p>
            <a:pPr marL="0" indent="0">
              <a:buNone/>
            </a:pPr>
            <a:endParaRPr lang="sl-SI" sz="1000" dirty="0"/>
          </a:p>
          <a:p>
            <a:pPr marL="0" indent="0">
              <a:buNone/>
            </a:pPr>
            <a:r>
              <a:rPr lang="sl-SI" sz="2400" dirty="0" smtClean="0"/>
              <a:t>	</a:t>
            </a:r>
            <a:r>
              <a:rPr lang="sl-SI" sz="2400" dirty="0" err="1" smtClean="0"/>
              <a:t>Page</a:t>
            </a:r>
            <a:r>
              <a:rPr lang="sl-SI" sz="2400" dirty="0" smtClean="0"/>
              <a:t> 17, </a:t>
            </a:r>
            <a:r>
              <a:rPr lang="sl-SI" sz="2400" dirty="0" err="1" smtClean="0"/>
              <a:t>ex</a:t>
            </a:r>
            <a:r>
              <a:rPr lang="sl-SI" sz="2400" dirty="0" smtClean="0"/>
              <a:t>. 3					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 smtClean="0"/>
              <a:t>	</a:t>
            </a:r>
            <a:r>
              <a:rPr lang="sl-SI" sz="2400" dirty="0" err="1" smtClean="0"/>
              <a:t>Page</a:t>
            </a:r>
            <a:r>
              <a:rPr lang="sl-SI" sz="2400" dirty="0" smtClean="0"/>
              <a:t> 17, </a:t>
            </a:r>
            <a:r>
              <a:rPr lang="sl-SI" sz="2400" dirty="0" err="1" smtClean="0"/>
              <a:t>ex</a:t>
            </a:r>
            <a:r>
              <a:rPr lang="sl-SI" sz="2400" dirty="0" smtClean="0"/>
              <a:t>. 4</a:t>
            </a:r>
            <a:endParaRPr lang="en-US" sz="24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WORKBOOK – P. 17</a:t>
            </a:r>
            <a:endParaRPr lang="en-US" sz="28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47690"/>
            <a:ext cx="5544616" cy="263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7" y="4314825"/>
            <a:ext cx="62388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58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01 asleep on the job | Voices from Russ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2195736" y="638132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TIME TO TAKE A BREAK!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36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Yoga Po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97" y="1412776"/>
            <a:ext cx="7488832" cy="531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BREAK!!!!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486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dirty="0" smtClean="0"/>
              <a:t>Dragi učenec/-</a:t>
            </a:r>
            <a:r>
              <a:rPr lang="sl-SI" dirty="0" err="1" smtClean="0"/>
              <a:t>ka</a:t>
            </a:r>
            <a:r>
              <a:rPr lang="sl-SI" dirty="0" smtClean="0"/>
              <a:t>!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Za vas sva učiteljici pripravili gradivo, ki vas bo popeljalo skozi uri angleščine v tem tednu.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Pripravi:</a:t>
            </a:r>
          </a:p>
          <a:p>
            <a:pPr>
              <a:buFontTx/>
              <a:buChar char="-"/>
            </a:pPr>
            <a:r>
              <a:rPr lang="sl-SI" dirty="0" smtClean="0"/>
              <a:t>delovni zvezek (</a:t>
            </a:r>
            <a:r>
              <a:rPr lang="sl-SI" dirty="0" err="1" smtClean="0"/>
              <a:t>workbook</a:t>
            </a:r>
            <a:r>
              <a:rPr lang="sl-SI" dirty="0" smtClean="0"/>
              <a:t>), </a:t>
            </a:r>
          </a:p>
          <a:p>
            <a:pPr>
              <a:buFontTx/>
              <a:buChar char="-"/>
            </a:pPr>
            <a:r>
              <a:rPr lang="sl-SI" dirty="0" smtClean="0"/>
              <a:t>knjigo (</a:t>
            </a:r>
            <a:r>
              <a:rPr lang="sl-SI" dirty="0" err="1" smtClean="0"/>
              <a:t>book</a:t>
            </a:r>
            <a:r>
              <a:rPr lang="sl-SI" dirty="0" smtClean="0"/>
              <a:t>), </a:t>
            </a:r>
            <a:endParaRPr lang="sl-SI" dirty="0"/>
          </a:p>
          <a:p>
            <a:pPr>
              <a:buFontTx/>
              <a:buChar char="-"/>
            </a:pPr>
            <a:r>
              <a:rPr lang="sl-SI" dirty="0" smtClean="0"/>
              <a:t>zvezek (</a:t>
            </a:r>
            <a:r>
              <a:rPr lang="sl-SI" dirty="0" err="1" smtClean="0"/>
              <a:t>notebook</a:t>
            </a:r>
            <a:r>
              <a:rPr lang="sl-SI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0663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Three kids with sign ready set go - Download Free Vectors, Clipart Graphics  &amp; Vecto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hree kids with sign ready set go - Download Free Vectors, Clipart Graphics  &amp; Vector 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Three kids with sign ready set go - Download Free Vectors, Clipart Graphics  &amp; Vector Ar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Three kids with sign ready set go - Download Free Vectors, Clipart Graphics  &amp; Vector Ar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10" name="Picture 10" descr="Three kids with sign ready set go Royalty Free Vecto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616" y="1678674"/>
            <a:ext cx="6506947" cy="304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04" y="4540630"/>
            <a:ext cx="2317369" cy="231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PETS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sl-SI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DOMAČE ŽIVALI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4192" y="1916832"/>
            <a:ext cx="8652608" cy="392129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l-SI" dirty="0" smtClean="0"/>
              <a:t>Do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have</a:t>
            </a:r>
            <a:r>
              <a:rPr lang="sl-SI" dirty="0" smtClean="0"/>
              <a:t> </a:t>
            </a:r>
            <a:r>
              <a:rPr lang="sl-SI" dirty="0" err="1" smtClean="0"/>
              <a:t>any</a:t>
            </a:r>
            <a:r>
              <a:rPr lang="sl-SI" dirty="0" smtClean="0"/>
              <a:t> </a:t>
            </a:r>
            <a:r>
              <a:rPr lang="sl-SI" dirty="0" err="1" smtClean="0"/>
              <a:t>pets</a:t>
            </a:r>
            <a:r>
              <a:rPr lang="sl-SI" dirty="0" smtClean="0"/>
              <a:t>?	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err="1" smtClean="0"/>
              <a:t>How</a:t>
            </a:r>
            <a:r>
              <a:rPr lang="sl-SI" dirty="0" smtClean="0"/>
              <a:t> </a:t>
            </a:r>
            <a:r>
              <a:rPr lang="sl-SI" dirty="0" err="1" smtClean="0"/>
              <a:t>many</a:t>
            </a:r>
            <a:r>
              <a:rPr lang="sl-SI" dirty="0" smtClean="0"/>
              <a:t>?			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W</a:t>
            </a:r>
            <a:r>
              <a:rPr lang="en-US" dirty="0" smtClean="0"/>
              <a:t>hat animal would you like to have as a pet</a:t>
            </a:r>
            <a:r>
              <a:rPr lang="sl-SI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err="1" smtClean="0"/>
              <a:t>Why</a:t>
            </a:r>
            <a:r>
              <a:rPr lang="sl-SI" dirty="0" smtClean="0"/>
              <a:t>?</a:t>
            </a:r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0" y="5224251"/>
            <a:ext cx="22335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/>
              <a:t>1. Imaš domačo žival? </a:t>
            </a:r>
          </a:p>
          <a:p>
            <a:r>
              <a:rPr lang="sl-SI" sz="1600" dirty="0" smtClean="0"/>
              <a:t>2. Koliko? </a:t>
            </a:r>
          </a:p>
          <a:p>
            <a:r>
              <a:rPr lang="sl-SI" sz="1600" dirty="0" smtClean="0"/>
              <a:t>3. Katero žival bi rad imel za „domačo žival“? </a:t>
            </a:r>
          </a:p>
          <a:p>
            <a:r>
              <a:rPr lang="sl-SI" sz="1600" dirty="0" smtClean="0"/>
              <a:t>4. Zakaj?</a:t>
            </a:r>
          </a:p>
          <a:p>
            <a:endParaRPr lang="en-US" dirty="0"/>
          </a:p>
        </p:txBody>
      </p:sp>
      <p:pic>
        <p:nvPicPr>
          <p:cNvPr id="21506" name="Picture 2" descr="My Lovely Pets – Spletna trgovina za živali – CBD izdel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051" y="3573016"/>
            <a:ext cx="762000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69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4"/>
          <a:stretch/>
        </p:blipFill>
        <p:spPr bwMode="auto">
          <a:xfrm>
            <a:off x="179512" y="2074460"/>
            <a:ext cx="6010275" cy="476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BOOK – P. 24, </a:t>
            </a:r>
            <a:r>
              <a:rPr lang="sl-SI" sz="2800" dirty="0" err="1" smtClean="0"/>
              <a:t>ex</a:t>
            </a:r>
            <a:r>
              <a:rPr lang="sl-SI" sz="2800" dirty="0" smtClean="0"/>
              <a:t>. 4</a:t>
            </a:r>
            <a:endParaRPr lang="en-US" sz="2800" dirty="0"/>
          </a:p>
        </p:txBody>
      </p:sp>
      <p:sp>
        <p:nvSpPr>
          <p:cNvPr id="4" name="Pravokotnik 3"/>
          <p:cNvSpPr/>
          <p:nvPr/>
        </p:nvSpPr>
        <p:spPr>
          <a:xfrm>
            <a:off x="1331640" y="5445224"/>
            <a:ext cx="43204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4572000" y="5651884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ravokotnik 7"/>
          <p:cNvSpPr/>
          <p:nvPr/>
        </p:nvSpPr>
        <p:spPr>
          <a:xfrm>
            <a:off x="885925" y="6165304"/>
            <a:ext cx="576064" cy="162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avokotnik 8"/>
          <p:cNvSpPr/>
          <p:nvPr/>
        </p:nvSpPr>
        <p:spPr>
          <a:xfrm>
            <a:off x="1835696" y="6165304"/>
            <a:ext cx="576064" cy="162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ravokotnik 9"/>
          <p:cNvSpPr/>
          <p:nvPr/>
        </p:nvSpPr>
        <p:spPr>
          <a:xfrm>
            <a:off x="3203848" y="6165304"/>
            <a:ext cx="576064" cy="162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avokotnik 10"/>
          <p:cNvSpPr/>
          <p:nvPr/>
        </p:nvSpPr>
        <p:spPr>
          <a:xfrm>
            <a:off x="4631532" y="5931278"/>
            <a:ext cx="576064" cy="162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Pravokotnik 11"/>
          <p:cNvSpPr/>
          <p:nvPr/>
        </p:nvSpPr>
        <p:spPr>
          <a:xfrm>
            <a:off x="899592" y="6381328"/>
            <a:ext cx="576064" cy="162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ravokotnik 12"/>
          <p:cNvSpPr/>
          <p:nvPr/>
        </p:nvSpPr>
        <p:spPr>
          <a:xfrm>
            <a:off x="2267744" y="6398713"/>
            <a:ext cx="576064" cy="162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oljeZBesedilom 14"/>
          <p:cNvSpPr txBox="1"/>
          <p:nvPr/>
        </p:nvSpPr>
        <p:spPr>
          <a:xfrm>
            <a:off x="357048" y="1445295"/>
            <a:ext cx="73817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>
                <a:solidFill>
                  <a:schemeClr val="bg2">
                    <a:lumMod val="50000"/>
                  </a:schemeClr>
                </a:solidFill>
              </a:rPr>
              <a:t>LISTEN AND COMPLETE THE TEXT. USE THE WORDS IN THE PICTURE.</a:t>
            </a:r>
          </a:p>
          <a:p>
            <a:r>
              <a:rPr lang="sl-SI" sz="1400" dirty="0" smtClean="0"/>
              <a:t>Poslušaj in dopolni besedilo. Uporabi besede s slike.</a:t>
            </a:r>
            <a:endParaRPr lang="en-US" sz="1400" dirty="0"/>
          </a:p>
        </p:txBody>
      </p:sp>
      <p:pic>
        <p:nvPicPr>
          <p:cNvPr id="17" name="32 Skladba 3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2708920"/>
            <a:ext cx="609600" cy="609600"/>
          </a:xfrm>
          <a:prstGeom prst="rect">
            <a:avLst/>
          </a:prstGeom>
        </p:spPr>
      </p:pic>
      <p:sp>
        <p:nvSpPr>
          <p:cNvPr id="19" name="Pravokotnik 18"/>
          <p:cNvSpPr/>
          <p:nvPr/>
        </p:nvSpPr>
        <p:spPr>
          <a:xfrm>
            <a:off x="4427984" y="6165304"/>
            <a:ext cx="576064" cy="162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506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1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5364088" y="156957"/>
            <a:ext cx="367240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WORKBOOK – P. 18, 19</a:t>
            </a:r>
            <a:endParaRPr lang="en-US" sz="2800" dirty="0"/>
          </a:p>
        </p:txBody>
      </p:sp>
      <p:sp>
        <p:nvSpPr>
          <p:cNvPr id="7" name="Ograda vsebine 2"/>
          <p:cNvSpPr>
            <a:spLocks noGrp="1"/>
          </p:cNvSpPr>
          <p:nvPr>
            <p:ph idx="1"/>
          </p:nvPr>
        </p:nvSpPr>
        <p:spPr>
          <a:xfrm>
            <a:off x="257250" y="1412776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OPEN YOUR WORKBOOK 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ON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PAGE 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18 AND 19. </a:t>
            </a:r>
          </a:p>
          <a:p>
            <a:pPr marL="68580" indent="0">
              <a:buNone/>
            </a:pP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DO </a:t>
            </a:r>
            <a:r>
              <a:rPr lang="en-AU" sz="2800" dirty="0" smtClean="0">
                <a:solidFill>
                  <a:schemeClr val="bg2">
                    <a:lumMod val="50000"/>
                  </a:schemeClr>
                </a:solidFill>
              </a:rPr>
              <a:t>THE EXERCISE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Odpri </a:t>
            </a:r>
            <a:r>
              <a:rPr lang="sl-SI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delovni zvezek na stani </a:t>
            </a:r>
            <a:r>
              <a:rPr lang="sl-SI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18 in 19.  Reši naloge.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2" descr="Rezultat iskanja slik za my sails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1944216" cy="24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03704"/>
            <a:ext cx="2898604" cy="381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93" y="2780928"/>
            <a:ext cx="2761303" cy="376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76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CHECK THE ANSWERS.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sl-SI" sz="1400" dirty="0" smtClean="0"/>
              <a:t>Preveri odgovore. </a:t>
            </a:r>
          </a:p>
          <a:p>
            <a:pPr marL="0" indent="0">
              <a:buNone/>
            </a:pPr>
            <a:endParaRPr lang="sl-SI" sz="1000" dirty="0"/>
          </a:p>
          <a:p>
            <a:pPr marL="0" indent="0">
              <a:buNone/>
            </a:pPr>
            <a:r>
              <a:rPr lang="sl-SI" sz="2400" dirty="0" smtClean="0"/>
              <a:t>	</a:t>
            </a:r>
            <a:r>
              <a:rPr lang="sl-SI" sz="2400" dirty="0" err="1" smtClean="0"/>
              <a:t>Page</a:t>
            </a:r>
            <a:r>
              <a:rPr lang="sl-SI" sz="2400" dirty="0" smtClean="0"/>
              <a:t> 18, </a:t>
            </a:r>
            <a:r>
              <a:rPr lang="sl-SI" sz="2400" dirty="0" err="1" smtClean="0"/>
              <a:t>ex</a:t>
            </a:r>
            <a:r>
              <a:rPr lang="sl-SI" sz="2400" dirty="0" smtClean="0"/>
              <a:t>. 5					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 smtClean="0"/>
              <a:t>	</a:t>
            </a:r>
            <a:r>
              <a:rPr lang="sl-SI" sz="2400" dirty="0" err="1" smtClean="0"/>
              <a:t>Page</a:t>
            </a:r>
            <a:r>
              <a:rPr lang="sl-SI" sz="2400" dirty="0" smtClean="0"/>
              <a:t> 19, </a:t>
            </a:r>
            <a:r>
              <a:rPr lang="sl-SI" sz="2400" dirty="0" err="1" smtClean="0"/>
              <a:t>ex</a:t>
            </a:r>
            <a:r>
              <a:rPr lang="sl-SI" sz="2400" dirty="0" smtClean="0"/>
              <a:t>. 6</a:t>
            </a:r>
            <a:endParaRPr lang="en-US" sz="24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5220072" y="156957"/>
            <a:ext cx="362412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WORKBOOK – P. 18, 19</a:t>
            </a:r>
            <a:endParaRPr lang="en-US" sz="28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20713"/>
            <a:ext cx="4867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6" y="4293096"/>
            <a:ext cx="81248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9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2800" b="1" dirty="0" smtClean="0">
                <a:solidFill>
                  <a:schemeClr val="bg2">
                    <a:lumMod val="50000"/>
                  </a:schemeClr>
                </a:solidFill>
              </a:rPr>
              <a:t>LISTEN AND WRITE THE NUMBERS.</a:t>
            </a:r>
          </a:p>
          <a:p>
            <a:pPr marL="0" indent="0">
              <a:buNone/>
            </a:pPr>
            <a:r>
              <a:rPr lang="sl-SI" sz="1400" dirty="0" smtClean="0"/>
              <a:t>Poslušaj in zapiši številke.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503" y="2780928"/>
            <a:ext cx="867269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BOOK – P. 24, </a:t>
            </a:r>
            <a:r>
              <a:rPr lang="sl-SI" sz="2800" dirty="0" err="1" smtClean="0"/>
              <a:t>ex</a:t>
            </a:r>
            <a:r>
              <a:rPr lang="sl-SI" sz="2800" dirty="0" smtClean="0"/>
              <a:t>. 5</a:t>
            </a:r>
            <a:endParaRPr lang="en-US" sz="2800" dirty="0"/>
          </a:p>
        </p:txBody>
      </p:sp>
      <p:pic>
        <p:nvPicPr>
          <p:cNvPr id="4" name="33 Skladba 3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987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4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1451917"/>
            <a:ext cx="8964488" cy="4785395"/>
          </a:xfrm>
        </p:spPr>
        <p:txBody>
          <a:bodyPr/>
          <a:lstStyle/>
          <a:p>
            <a:pPr marL="0" indent="0">
              <a:buNone/>
            </a:pPr>
            <a:r>
              <a:rPr lang="sl-SI" sz="2000" b="1" dirty="0" smtClean="0">
                <a:solidFill>
                  <a:schemeClr val="bg2">
                    <a:lumMod val="50000"/>
                  </a:schemeClr>
                </a:solidFill>
              </a:rPr>
              <a:t>NOW CHECK THE NUMBERS AND WRITE 4 EXAMPLES IN YOUR NOTEBOOK. </a:t>
            </a:r>
          </a:p>
          <a:p>
            <a:pPr marL="0" indent="0">
              <a:buNone/>
            </a:pPr>
            <a:r>
              <a:rPr lang="sl-SI" sz="1600" dirty="0" smtClean="0"/>
              <a:t>Zdaj preveri številke in zapiši štiri primere (povedi)  v zvezek.</a:t>
            </a:r>
            <a:endParaRPr lang="en-US" sz="16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5580112" y="20479"/>
            <a:ext cx="326408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BOOK – P. 24, </a:t>
            </a:r>
            <a:r>
              <a:rPr lang="sl-SI" sz="2800" dirty="0" err="1" smtClean="0"/>
              <a:t>ex</a:t>
            </a:r>
            <a:r>
              <a:rPr lang="sl-SI" sz="2800" dirty="0" smtClean="0"/>
              <a:t>. 5</a:t>
            </a:r>
          </a:p>
          <a:p>
            <a:pPr algn="ctr"/>
            <a:r>
              <a:rPr lang="sl-SI" sz="2800" dirty="0" smtClean="0"/>
              <a:t>NOTEBOOK</a:t>
            </a:r>
            <a:endParaRPr lang="en-US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04" y="2132856"/>
            <a:ext cx="69627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382328" y="4205140"/>
            <a:ext cx="74417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/>
              <a:t>Primer zapisa v zvezku</a:t>
            </a:r>
          </a:p>
          <a:p>
            <a:pPr algn="ctr"/>
            <a:r>
              <a:rPr lang="sl-SI" sz="3200" b="1" dirty="0" smtClean="0">
                <a:solidFill>
                  <a:srgbClr val="C00000"/>
                </a:solidFill>
              </a:rPr>
              <a:t>PETS</a:t>
            </a:r>
          </a:p>
          <a:p>
            <a:r>
              <a:rPr lang="sl-SI" sz="1600" dirty="0" smtClean="0"/>
              <a:t>BOOK P. 24, EX. 5</a:t>
            </a:r>
          </a:p>
          <a:p>
            <a:endParaRPr lang="sl-SI" sz="1600" dirty="0" smtClean="0"/>
          </a:p>
          <a:p>
            <a:pPr marL="342900" indent="-342900">
              <a:buAutoNum type="arabicPeriod"/>
            </a:pPr>
            <a:r>
              <a:rPr lang="sl-SI" sz="2000" dirty="0" err="1" smtClean="0"/>
              <a:t>Hello</a:t>
            </a:r>
            <a:r>
              <a:rPr lang="sl-SI" sz="2000" dirty="0" smtClean="0"/>
              <a:t>. I‘m </a:t>
            </a:r>
            <a:r>
              <a:rPr lang="sl-SI" sz="2000" dirty="0" err="1" smtClean="0"/>
              <a:t>Tilly</a:t>
            </a:r>
            <a:r>
              <a:rPr lang="sl-SI" sz="2000" dirty="0" smtClean="0"/>
              <a:t>. I </a:t>
            </a:r>
            <a:r>
              <a:rPr lang="sl-SI" sz="2000" dirty="0" err="1" smtClean="0"/>
              <a:t>have</a:t>
            </a:r>
            <a:r>
              <a:rPr lang="sl-SI" sz="2000" dirty="0" smtClean="0"/>
              <a:t> </a:t>
            </a:r>
            <a:r>
              <a:rPr lang="sl-SI" sz="2000" dirty="0" err="1" smtClean="0"/>
              <a:t>got</a:t>
            </a:r>
            <a:r>
              <a:rPr lang="sl-SI" sz="2000" dirty="0" smtClean="0"/>
              <a:t> a </a:t>
            </a:r>
            <a:r>
              <a:rPr lang="sl-SI" sz="2000" dirty="0" err="1" smtClean="0"/>
              <a:t>hamster</a:t>
            </a:r>
            <a:r>
              <a:rPr lang="sl-SI" sz="2000" dirty="0" smtClean="0"/>
              <a:t>.</a:t>
            </a:r>
          </a:p>
          <a:p>
            <a:pPr marL="342900" indent="-342900">
              <a:buAutoNum type="arabicPeriod"/>
            </a:pPr>
            <a:r>
              <a:rPr lang="sl-SI" sz="2000" dirty="0" err="1" smtClean="0"/>
              <a:t>My</a:t>
            </a:r>
            <a:r>
              <a:rPr lang="sl-SI" sz="2000" dirty="0" smtClean="0"/>
              <a:t> name is </a:t>
            </a:r>
            <a:r>
              <a:rPr lang="sl-SI" sz="2000" dirty="0" err="1" smtClean="0"/>
              <a:t>Marry</a:t>
            </a:r>
            <a:r>
              <a:rPr lang="sl-SI" sz="2000" dirty="0" smtClean="0"/>
              <a:t>. I </a:t>
            </a:r>
            <a:r>
              <a:rPr lang="sl-SI" sz="2000" dirty="0" err="1" smtClean="0"/>
              <a:t>have</a:t>
            </a:r>
            <a:r>
              <a:rPr lang="sl-SI" sz="2000" dirty="0" smtClean="0"/>
              <a:t> </a:t>
            </a:r>
            <a:r>
              <a:rPr lang="sl-SI" sz="2000" dirty="0" err="1" smtClean="0"/>
              <a:t>got</a:t>
            </a:r>
            <a:r>
              <a:rPr lang="sl-SI" sz="2000" dirty="0" smtClean="0"/>
              <a:t> a </a:t>
            </a:r>
            <a:r>
              <a:rPr lang="sl-SI" sz="2000" dirty="0" err="1" smtClean="0"/>
              <a:t>parrot</a:t>
            </a:r>
            <a:r>
              <a:rPr lang="sl-SI" sz="2000" dirty="0" smtClean="0"/>
              <a:t>.</a:t>
            </a:r>
          </a:p>
          <a:p>
            <a:pPr marL="342900" indent="-342900">
              <a:buAutoNum type="arabicPeriod"/>
            </a:pPr>
            <a:r>
              <a:rPr lang="sl-SI" sz="2000" dirty="0" smtClean="0"/>
              <a:t>I am Bob. I </a:t>
            </a:r>
            <a:r>
              <a:rPr lang="sl-SI" sz="2000" dirty="0" err="1" smtClean="0"/>
              <a:t>have</a:t>
            </a:r>
            <a:r>
              <a:rPr lang="sl-SI" sz="2000" dirty="0" smtClean="0"/>
              <a:t> </a:t>
            </a:r>
            <a:r>
              <a:rPr lang="sl-SI" sz="2000" dirty="0" err="1" smtClean="0"/>
              <a:t>got</a:t>
            </a:r>
            <a:r>
              <a:rPr lang="sl-SI" sz="2000" dirty="0" smtClean="0"/>
              <a:t> a pet </a:t>
            </a:r>
            <a:r>
              <a:rPr lang="sl-SI" sz="2000" dirty="0" err="1" smtClean="0"/>
              <a:t>snake</a:t>
            </a:r>
            <a:r>
              <a:rPr lang="sl-SI" sz="2000" dirty="0" smtClean="0"/>
              <a:t>.</a:t>
            </a:r>
          </a:p>
          <a:p>
            <a:pPr marL="342900" indent="-342900">
              <a:buAutoNum type="arabicPeriod"/>
            </a:pPr>
            <a:r>
              <a:rPr lang="sl-SI" sz="2000" dirty="0" err="1" smtClean="0"/>
              <a:t>She</a:t>
            </a:r>
            <a:r>
              <a:rPr lang="sl-SI" sz="2000" dirty="0" smtClean="0"/>
              <a:t> is </a:t>
            </a:r>
            <a:r>
              <a:rPr lang="sl-SI" sz="2000" dirty="0" err="1" smtClean="0"/>
              <a:t>Sue</a:t>
            </a:r>
            <a:r>
              <a:rPr lang="sl-SI" sz="2000" dirty="0" smtClean="0"/>
              <a:t>. </a:t>
            </a:r>
            <a:r>
              <a:rPr lang="sl-SI" sz="2000" dirty="0" err="1" smtClean="0"/>
              <a:t>She</a:t>
            </a:r>
            <a:r>
              <a:rPr lang="sl-SI" sz="2000" dirty="0" smtClean="0"/>
              <a:t> </a:t>
            </a:r>
            <a:r>
              <a:rPr lang="sl-SI" sz="2000" dirty="0" err="1" smtClean="0"/>
              <a:t>has</a:t>
            </a:r>
            <a:r>
              <a:rPr lang="sl-SI" sz="2000" dirty="0" smtClean="0"/>
              <a:t> </a:t>
            </a:r>
            <a:r>
              <a:rPr lang="sl-SI" sz="2000" dirty="0" err="1" smtClean="0"/>
              <a:t>got</a:t>
            </a:r>
            <a:r>
              <a:rPr lang="sl-SI" sz="2000" dirty="0" smtClean="0"/>
              <a:t> a </a:t>
            </a:r>
            <a:r>
              <a:rPr lang="sl-SI" sz="2000" dirty="0" err="1" smtClean="0"/>
              <a:t>cat</a:t>
            </a:r>
            <a:r>
              <a:rPr lang="sl-SI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535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5364088" y="156957"/>
            <a:ext cx="367240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WORKBOOK – P. 20</a:t>
            </a:r>
            <a:endParaRPr lang="en-US" sz="2800" dirty="0"/>
          </a:p>
        </p:txBody>
      </p:sp>
      <p:sp>
        <p:nvSpPr>
          <p:cNvPr id="7" name="Ograda vsebine 2"/>
          <p:cNvSpPr>
            <a:spLocks noGrp="1"/>
          </p:cNvSpPr>
          <p:nvPr>
            <p:ph idx="1"/>
          </p:nvPr>
        </p:nvSpPr>
        <p:spPr>
          <a:xfrm>
            <a:off x="257250" y="1412776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OPEN YOUR WORKBOOK 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ON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PAGE 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20. DO </a:t>
            </a:r>
            <a:r>
              <a:rPr lang="en-AU" sz="2800" dirty="0" smtClean="0">
                <a:solidFill>
                  <a:schemeClr val="bg2">
                    <a:lumMod val="50000"/>
                  </a:schemeClr>
                </a:solidFill>
              </a:rPr>
              <a:t>THE EXERCISE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Odpri </a:t>
            </a:r>
            <a:r>
              <a:rPr lang="sl-SI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delovni zvezek na stani </a:t>
            </a:r>
            <a:r>
              <a:rPr lang="sl-SI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20.  Reši nalogo.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2" descr="Rezultat iskanja slik za my sails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1944216" cy="24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32981"/>
            <a:ext cx="359092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4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CHECK THE ANSWERS.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sl-SI" sz="1400" dirty="0" smtClean="0"/>
              <a:t>Preveri odgovore. </a:t>
            </a:r>
          </a:p>
          <a:p>
            <a:pPr marL="0" indent="0">
              <a:buNone/>
            </a:pPr>
            <a:endParaRPr lang="sl-SI" sz="1000" dirty="0"/>
          </a:p>
          <a:p>
            <a:pPr marL="0" indent="0">
              <a:buNone/>
            </a:pPr>
            <a:r>
              <a:rPr lang="sl-SI" sz="2400" dirty="0" smtClean="0"/>
              <a:t>	</a:t>
            </a:r>
            <a:r>
              <a:rPr lang="sl-SI" sz="2400" dirty="0" err="1" smtClean="0"/>
              <a:t>Page</a:t>
            </a:r>
            <a:r>
              <a:rPr lang="sl-SI" sz="2400" dirty="0" smtClean="0"/>
              <a:t> 20					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 smtClean="0"/>
          </a:p>
        </p:txBody>
      </p:sp>
      <p:sp>
        <p:nvSpPr>
          <p:cNvPr id="4" name="PoljeZBesedilom 3"/>
          <p:cNvSpPr txBox="1"/>
          <p:nvPr/>
        </p:nvSpPr>
        <p:spPr>
          <a:xfrm>
            <a:off x="5220072" y="156957"/>
            <a:ext cx="362412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WORKBOOK – P. 20</a:t>
            </a:r>
            <a:endParaRPr lang="en-US" sz="2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8" y="2996952"/>
            <a:ext cx="55530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65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2339752"/>
            <a:ext cx="3250704" cy="3786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REPEAT AND SAY.</a:t>
            </a:r>
          </a:p>
          <a:p>
            <a:pPr marL="0" indent="0">
              <a:buNone/>
            </a:pPr>
            <a:r>
              <a:rPr lang="sl-SI" sz="1400" dirty="0" smtClean="0"/>
              <a:t>Ponovi in povej.</a:t>
            </a:r>
            <a:endParaRPr lang="en-US" sz="1400" dirty="0"/>
          </a:p>
        </p:txBody>
      </p:sp>
      <p:pic>
        <p:nvPicPr>
          <p:cNvPr id="26630" name="Picture 6" descr="Pin en Learning Through Math Activiti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4495" y="2339752"/>
            <a:ext cx="4284476" cy="422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slov 1"/>
          <p:cNvSpPr txBox="1">
            <a:spLocks/>
          </p:cNvSpPr>
          <p:nvPr/>
        </p:nvSpPr>
        <p:spPr>
          <a:xfrm>
            <a:off x="539552" y="1196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</a:rPr>
              <a:t>COLOURS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632" name="Picture 8" descr="Color Wheel Color Theory Complementary Colors Analogous - Basic Colors With  Names PNG Image | Transparent PNG Free Download on Seek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018" y="2254546"/>
            <a:ext cx="4219342" cy="42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Arrow, straight, arrows, up, connection, way, circle icon -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140">
            <a:off x="4618128" y="3403119"/>
            <a:ext cx="1636440" cy="16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Arrow, straight, arrows, up, connection, way, circle icon -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6541">
            <a:off x="5126786" y="3398014"/>
            <a:ext cx="1636440" cy="16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Arrow, straight, arrows, up, connection, way, circle icon -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13270">
            <a:off x="5055623" y="3936449"/>
            <a:ext cx="1636440" cy="16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Arrow, straight, arrows, up, connection, way, circle icon -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50599">
            <a:off x="4619156" y="3819266"/>
            <a:ext cx="1636440" cy="16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Arrow, straight, arrows, up, connection, way, circle icon -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560">
            <a:off x="4787055" y="3284015"/>
            <a:ext cx="1636440" cy="16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4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3571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dirty="0"/>
              <a:t>Dobro beri navodila in pozorno poslušaj posnetke (ne primikaj prehitro </a:t>
            </a:r>
            <a:r>
              <a:rPr lang="sl-SI" dirty="0">
                <a:sym typeface="Wingdings" panose="05000000000000000000" pitchFamily="2" charset="2"/>
              </a:rPr>
              <a:t>)</a:t>
            </a:r>
            <a:r>
              <a:rPr lang="sl-SI" dirty="0"/>
              <a:t>.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Zraven poskušaj tudi glasno ponavljati in izgovarjati angleške besede ter povedi.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Če se ti kje zatakne, lahko za pomoč </a:t>
            </a:r>
          </a:p>
          <a:p>
            <a:pPr marL="0" indent="0">
              <a:buNone/>
            </a:pPr>
            <a:r>
              <a:rPr lang="sl-SI" dirty="0" smtClean="0"/>
              <a:t>prosiš svojo učiteljico. </a:t>
            </a:r>
          </a:p>
          <a:p>
            <a:pPr marL="0" indent="0">
              <a:buNone/>
            </a:pPr>
            <a:r>
              <a:rPr lang="sl-SI" sz="2200" dirty="0" err="1" smtClean="0">
                <a:hlinkClick r:id="rId2"/>
              </a:rPr>
              <a:t>alja.premoze@guest.arnes.si</a:t>
            </a:r>
            <a:endParaRPr lang="sl-SI" sz="2200" dirty="0" smtClean="0"/>
          </a:p>
          <a:p>
            <a:pPr marL="0" indent="0">
              <a:buNone/>
            </a:pPr>
            <a:r>
              <a:rPr lang="sl-SI" sz="2200" dirty="0" err="1" smtClean="0">
                <a:hlinkClick r:id="rId3"/>
              </a:rPr>
              <a:t>karmen.mlinaric@guest.arnes.si</a:t>
            </a:r>
            <a:r>
              <a:rPr lang="sl-SI" sz="2200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2" descr="Meme Maker - I'm ready...let's go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923" y="4365975"/>
            <a:ext cx="2913351" cy="25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72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1143000"/>
          </a:xfrm>
        </p:spPr>
        <p:txBody>
          <a:bodyPr/>
          <a:lstStyle/>
          <a:p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</a:rPr>
              <a:t>COLOURS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3212976"/>
            <a:ext cx="877580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79512" y="2060848"/>
            <a:ext cx="34864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solidFill>
                  <a:schemeClr val="bg2">
                    <a:lumMod val="50000"/>
                  </a:schemeClr>
                </a:solidFill>
              </a:rPr>
              <a:t>LISTEN, LOOK AND POINT.</a:t>
            </a:r>
          </a:p>
          <a:p>
            <a:r>
              <a:rPr lang="sl-SI" sz="1400" dirty="0" smtClean="0"/>
              <a:t>Poslušaj, poglej in pokaži. </a:t>
            </a:r>
            <a:endParaRPr lang="en-US" sz="1400" dirty="0"/>
          </a:p>
        </p:txBody>
      </p:sp>
      <p:pic>
        <p:nvPicPr>
          <p:cNvPr id="6" name="35 Skladba 3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1829715"/>
            <a:ext cx="609600" cy="609600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5580112" y="20479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BOOK – P. 25, </a:t>
            </a:r>
            <a:r>
              <a:rPr lang="sl-SI" sz="2800" dirty="0" err="1" smtClean="0"/>
              <a:t>ex</a:t>
            </a:r>
            <a:r>
              <a:rPr lang="sl-SI" sz="2800" dirty="0" smtClean="0"/>
              <a:t>. 8</a:t>
            </a:r>
          </a:p>
        </p:txBody>
      </p:sp>
    </p:spTree>
    <p:extLst>
      <p:ext uri="{BB962C8B-B14F-4D97-AF65-F5344CB8AC3E}">
        <p14:creationId xmlns:p14="http://schemas.microsoft.com/office/powerpoint/2010/main" val="21396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33872"/>
            <a:ext cx="8229600" cy="1143000"/>
          </a:xfrm>
        </p:spPr>
        <p:txBody>
          <a:bodyPr/>
          <a:lstStyle/>
          <a:p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WHAT COLOUR IS IT?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5580112" y="20479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BOOK – P. 26, </a:t>
            </a:r>
            <a:r>
              <a:rPr lang="sl-SI" sz="2800" dirty="0" err="1" smtClean="0"/>
              <a:t>ex</a:t>
            </a:r>
            <a:r>
              <a:rPr lang="sl-SI" sz="2800" dirty="0" smtClean="0"/>
              <a:t>. 9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251520" y="2116604"/>
            <a:ext cx="241142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solidFill>
                  <a:schemeClr val="bg2">
                    <a:lumMod val="50000"/>
                  </a:schemeClr>
                </a:solidFill>
              </a:rPr>
              <a:t>LISTEN AND TICK.</a:t>
            </a:r>
          </a:p>
          <a:p>
            <a:r>
              <a:rPr lang="sl-SI" sz="1400" dirty="0" smtClean="0"/>
              <a:t>Poslušaj in odkljukaj. </a:t>
            </a:r>
            <a:endParaRPr lang="en-US" sz="1400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58" y="2244369"/>
            <a:ext cx="6007108" cy="445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36 Skladba 3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634" y="3429000"/>
            <a:ext cx="609600" cy="609600"/>
          </a:xfrm>
          <a:prstGeom prst="rect">
            <a:avLst/>
          </a:prstGeom>
        </p:spPr>
      </p:pic>
      <p:pic>
        <p:nvPicPr>
          <p:cNvPr id="23" name="Picture 13" descr="Tick Images, Tick Transparent PNG,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18679"/>
            <a:ext cx="451198" cy="5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Tick Images, Tick Transparent PNG,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97890"/>
            <a:ext cx="451198" cy="5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Tick Images, Tick Transparent PNG,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33800"/>
            <a:ext cx="451198" cy="5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Tick Images, Tick Transparent PNG,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65493"/>
            <a:ext cx="451198" cy="5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3" descr="Tick Images, Tick Transparent PNG,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06263"/>
            <a:ext cx="451198" cy="5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Tick Images, Tick Transparent PNG,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887156"/>
            <a:ext cx="451198" cy="5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 descr="Tick Images, Tick Transparent PNG,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55" y="5217783"/>
            <a:ext cx="451198" cy="5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3" descr="Tick Images, Tick Transparent PNG,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65" y="5681369"/>
            <a:ext cx="451198" cy="5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4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5364088" y="156957"/>
            <a:ext cx="367240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WORKBOOK – P. 22, 23</a:t>
            </a:r>
            <a:endParaRPr lang="en-US" sz="2800" dirty="0"/>
          </a:p>
        </p:txBody>
      </p:sp>
      <p:sp>
        <p:nvSpPr>
          <p:cNvPr id="7" name="Ograda vsebine 2"/>
          <p:cNvSpPr>
            <a:spLocks noGrp="1"/>
          </p:cNvSpPr>
          <p:nvPr>
            <p:ph idx="1"/>
          </p:nvPr>
        </p:nvSpPr>
        <p:spPr>
          <a:xfrm>
            <a:off x="257250" y="1412776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OPEN YOUR WORKBOOK 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ON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PAGE 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22, 23. </a:t>
            </a:r>
          </a:p>
          <a:p>
            <a:pPr marL="68580" indent="0">
              <a:buNone/>
            </a:pP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DO </a:t>
            </a:r>
            <a:r>
              <a:rPr lang="en-AU" sz="2800" dirty="0" smtClean="0">
                <a:solidFill>
                  <a:schemeClr val="bg2">
                    <a:lumMod val="50000"/>
                  </a:schemeClr>
                </a:solidFill>
              </a:rPr>
              <a:t>THE EXERCISE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Odpri </a:t>
            </a:r>
            <a:r>
              <a:rPr lang="sl-SI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delovni zvezek na stani </a:t>
            </a:r>
            <a:r>
              <a:rPr lang="sl-SI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22, 23.  Reši naloge.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2" descr="Rezultat iskanja slik za my sails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1944216" cy="24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417" y="2924944"/>
            <a:ext cx="2591209" cy="345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773" y="2844039"/>
            <a:ext cx="2676558" cy="353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35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CHECK THE ANSWERS.</a:t>
            </a: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sl-SI" sz="1400" dirty="0" smtClean="0"/>
              <a:t>Preveri odgovore. </a:t>
            </a:r>
          </a:p>
          <a:p>
            <a:pPr marL="0" indent="0">
              <a:buNone/>
            </a:pPr>
            <a:endParaRPr lang="sl-SI" sz="1000" dirty="0"/>
          </a:p>
          <a:p>
            <a:pPr marL="0" indent="0">
              <a:buNone/>
            </a:pPr>
            <a:r>
              <a:rPr lang="sl-SI" sz="2400" dirty="0" smtClean="0"/>
              <a:t>	</a:t>
            </a:r>
            <a:r>
              <a:rPr lang="sl-SI" sz="2400" dirty="0" err="1" smtClean="0"/>
              <a:t>Page</a:t>
            </a:r>
            <a:r>
              <a:rPr lang="sl-SI" sz="2400" dirty="0" smtClean="0"/>
              <a:t> 22, </a:t>
            </a:r>
            <a:r>
              <a:rPr lang="sl-SI" sz="2400" dirty="0" err="1" smtClean="0"/>
              <a:t>ex</a:t>
            </a:r>
            <a:r>
              <a:rPr lang="sl-SI" sz="2400" dirty="0" smtClean="0"/>
              <a:t>. 5			Page 23, </a:t>
            </a:r>
            <a:r>
              <a:rPr lang="sl-SI" sz="2400" dirty="0" err="1" smtClean="0"/>
              <a:t>ex</a:t>
            </a:r>
            <a:r>
              <a:rPr lang="sl-SI" sz="2400" dirty="0" smtClean="0"/>
              <a:t>. 6</a:t>
            </a:r>
            <a:endParaRPr lang="en-US" sz="24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5220072" y="156957"/>
            <a:ext cx="362412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WORKBOOK – P. 22, 23</a:t>
            </a:r>
            <a:endParaRPr lang="en-US" sz="28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1" y="2996951"/>
            <a:ext cx="41052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6275" y="2996951"/>
            <a:ext cx="4657725" cy="198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2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Photo | Summer tropical leaves with blank paper on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2" y="0"/>
            <a:ext cx="91645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99592" y="1556792"/>
            <a:ext cx="7772400" cy="1470025"/>
          </a:xfrm>
        </p:spPr>
        <p:txBody>
          <a:bodyPr>
            <a:normAutofit/>
          </a:bodyPr>
          <a:lstStyle/>
          <a:p>
            <a:r>
              <a:rPr lang="sl-SI" sz="3200" b="1" dirty="0" smtClean="0">
                <a:solidFill>
                  <a:schemeClr val="bg2">
                    <a:lumMod val="50000"/>
                  </a:schemeClr>
                </a:solidFill>
              </a:rPr>
              <a:t>VERY GOOD!</a:t>
            </a:r>
            <a:br>
              <a:rPr lang="sl-SI" sz="32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sl-SI" sz="3200" b="1" dirty="0" smtClean="0">
                <a:solidFill>
                  <a:schemeClr val="bg2">
                    <a:lumMod val="50000"/>
                  </a:schemeClr>
                </a:solidFill>
              </a:rPr>
              <a:t>THAT IS ALL FOR THIS WEEK!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099" name="Picture 3" descr="F:\prenosi\myAvat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636">
            <a:off x="683568" y="4206224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43133"/>
            <a:ext cx="3368091" cy="336809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35914">
            <a:off x="1060200" y="2959687"/>
            <a:ext cx="1151735" cy="1235122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2915816" y="4417420"/>
            <a:ext cx="2944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HAVE A NICE DAY, GOODBYE!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12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Photo | Summer tropical leaves with blank paper on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2" y="0"/>
            <a:ext cx="91645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sz="6000" dirty="0" smtClean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ANIMALS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3200" dirty="0" smtClean="0"/>
              <a:t>UNIT 2</a:t>
            </a:r>
            <a:endParaRPr lang="en-US" sz="3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BOOK p. 22–26</a:t>
            </a:r>
          </a:p>
          <a:p>
            <a:r>
              <a:rPr lang="sl-SI" dirty="0" smtClean="0"/>
              <a:t>WORKBOOK p. 16–23</a:t>
            </a:r>
          </a:p>
          <a:p>
            <a:pPr algn="l"/>
            <a:r>
              <a:rPr lang="sl-SI" dirty="0" smtClean="0"/>
              <a:t>                    NOTEBOOK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REVISION.</a:t>
            </a:r>
          </a:p>
          <a:p>
            <a:pPr marL="0" indent="0">
              <a:buNone/>
            </a:pPr>
            <a:r>
              <a:rPr lang="sl-SI" sz="1400" dirty="0" smtClean="0"/>
              <a:t>Ponovitev.</a:t>
            </a:r>
          </a:p>
          <a:p>
            <a:pPr marL="0" indent="0">
              <a:buNone/>
            </a:pPr>
            <a:endParaRPr lang="sl-SI" sz="1400" dirty="0"/>
          </a:p>
          <a:p>
            <a:pPr marL="0" indent="0">
              <a:buNone/>
            </a:pP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LISTEN, SAY AND POINT.</a:t>
            </a:r>
          </a:p>
          <a:p>
            <a:pPr marL="0" indent="0">
              <a:buNone/>
            </a:pPr>
            <a:r>
              <a:rPr lang="sl-SI" sz="1400" dirty="0" smtClean="0"/>
              <a:t>Poslušaj, izgovori  in pokaži.</a:t>
            </a:r>
            <a:endParaRPr lang="sl-SI" sz="1200" dirty="0" smtClean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71" y="1220829"/>
            <a:ext cx="543877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BOOK – P. 22</a:t>
            </a:r>
            <a:endParaRPr lang="en-US" sz="2800" dirty="0"/>
          </a:p>
        </p:txBody>
      </p:sp>
      <p:pic>
        <p:nvPicPr>
          <p:cNvPr id="4" name="29 Skladba 2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6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ljaP\AppData\Local\Temp\Rar$DIa0.134\karta 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062" y="2636912"/>
            <a:ext cx="46025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ljaP\AppData\Local\Temp\Rar$DIa0.980\karta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3038" y="2752882"/>
            <a:ext cx="43891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grada vsebine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 smtClean="0">
                <a:solidFill>
                  <a:schemeClr val="bg2">
                    <a:lumMod val="50000"/>
                  </a:schemeClr>
                </a:solidFill>
              </a:rPr>
              <a:t>SAY.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200" dirty="0" smtClean="0"/>
              <a:t>Glasno izgovori.</a:t>
            </a:r>
            <a:endParaRPr lang="sl-SI" sz="28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251520" y="57365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DOG</a:t>
            </a:r>
            <a:endParaRPr lang="en-US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2411760" y="575683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CAT</a:t>
            </a:r>
            <a:endParaRPr lang="en-US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4572000" y="575683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DONKEY</a:t>
            </a:r>
            <a:endParaRPr lang="en-US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6836263" y="575683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PIG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48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AljaP\AppData\Local\Temp\Rar$DIa0.609\karta 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767365"/>
            <a:ext cx="4379017" cy="315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ljaP\AppData\Local\Temp\Rar$DIa0.832\karta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1806104"/>
            <a:ext cx="4293154" cy="30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251520" y="489495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TURTLE</a:t>
            </a:r>
            <a:endParaRPr lang="en-US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2555776" y="489495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SNAKE</a:t>
            </a:r>
            <a:endParaRPr lang="en-US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4427984" y="488581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CROCODILE</a:t>
            </a:r>
            <a:endParaRPr lang="en-US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6718577" y="488581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HAMSTER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AljaP\AppData\Local\Temp\Rar$DIa0.044\karta 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2048405"/>
            <a:ext cx="4540536" cy="325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ljaP\AppData\Local\Temp\Rar$DIa0.328\karta 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9992" y="2048405"/>
            <a:ext cx="4582508" cy="33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247108" y="538552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MOUSE</a:t>
            </a:r>
            <a:endParaRPr lang="en-US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2387073" y="536736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HORSE</a:t>
            </a:r>
            <a:endParaRPr lang="en-US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4491686" y="536475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COW</a:t>
            </a:r>
            <a:endParaRPr lang="en-US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6791246" y="538552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ROOSTER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51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427" y="1988840"/>
            <a:ext cx="4449326" cy="303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/>
          <a:stretch/>
        </p:blipFill>
        <p:spPr bwMode="auto">
          <a:xfrm>
            <a:off x="4644008" y="2060848"/>
            <a:ext cx="429908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247108" y="538552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LADYBIRD</a:t>
            </a:r>
            <a:endParaRPr lang="en-US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2483768" y="53801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AN ANT</a:t>
            </a:r>
            <a:endParaRPr lang="en-US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499992" y="53801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FLY</a:t>
            </a:r>
            <a:endParaRPr lang="en-US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6798105" y="535325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A BUG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59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ova tem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</TotalTime>
  <Words>699</Words>
  <Application>Microsoft Office PowerPoint</Application>
  <PresentationFormat>Diaprojekcija na zaslonu (4:3)</PresentationFormat>
  <Paragraphs>173</Paragraphs>
  <Slides>34</Slides>
  <Notes>1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34</vt:i4>
      </vt:variant>
    </vt:vector>
  </HeadingPairs>
  <TitlesOfParts>
    <vt:vector size="35" baseType="lpstr">
      <vt:lpstr>Officeova tema</vt:lpstr>
      <vt:lpstr>HELLO, HELLO!  IT‘S ENGLISH TIME.</vt:lpstr>
      <vt:lpstr>PowerPointova predstavitev</vt:lpstr>
      <vt:lpstr>PowerPointova predstavitev</vt:lpstr>
      <vt:lpstr>ANIMALS UNIT 2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ASK AND ANSWER. Vprašaj in odgovori.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PETS DOMAČE ŽIVALI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COLOURS</vt:lpstr>
      <vt:lpstr>WHAT COLOUR IS IT?</vt:lpstr>
      <vt:lpstr>PowerPointova predstavitev</vt:lpstr>
      <vt:lpstr>PowerPointova predstavitev</vt:lpstr>
      <vt:lpstr>VERY GOOD! THAT IS ALL FOR THIS WEEK!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AljaP</dc:creator>
  <cp:lastModifiedBy>AljaP</cp:lastModifiedBy>
  <cp:revision>33</cp:revision>
  <dcterms:created xsi:type="dcterms:W3CDTF">2020-11-07T09:05:26Z</dcterms:created>
  <dcterms:modified xsi:type="dcterms:W3CDTF">2020-11-08T14:11:48Z</dcterms:modified>
</cp:coreProperties>
</file>