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1" r:id="rId13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9F9F9"/>
    <a:srgbClr val="F3F2F1"/>
    <a:srgbClr val="EDECEB"/>
    <a:srgbClr val="E8FBFE"/>
    <a:srgbClr val="FFFFE1"/>
    <a:srgbClr val="6C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1370A-6359-4610-A577-BF33CFD7A71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9922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2E386-8220-4024-8061-D3FE64CA811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1117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EB29-863E-423E-A47B-031DF43E225B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8611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E2DD3-1BE3-43C6-AD2C-F26ACD35415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8712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D7D23-7192-437A-B221-994E80C684B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959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6CE32-9251-4A09-B8B6-1073C42F4C4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8062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49151-47EF-4E52-B533-4C6BB2E9466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1575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E0815-5813-4FDD-BB61-970BC5DFC6E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8547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CF07A-9281-4B6A-80CC-AEEE9D58C577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7850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DFA7C-BFD1-4F5F-B337-C618BC15C43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8449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E9D9E-EA20-4BB1-AE3D-C287D9EF9E8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582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5050E6C0-7DA7-42C3-9C64-57E6237B26A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hyperlink" Target="http://www.youtube.com/watch?v=047bER8Qi4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w4zn-qw1oM&amp;feature=related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n4YC9gn-_AA&amp;feature=relat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716438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323850" y="260350"/>
            <a:ext cx="792003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solidFill>
                  <a:srgbClr val="FFFF00"/>
                </a:solidFill>
              </a:rPr>
              <a:t>KAJ JE BILO ZNAČILNO ZA ZGODNJI KAPITALIZEM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0" y="6276975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Katere države so sestavljale Evropo v drugi polovici 19.stol?	             Do kam je segala Rusija?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Katere države so nastale na Balkanu?			             Kje je Osmansko cesarstvo?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uto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614988"/>
            <a:ext cx="28956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auto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168650" cy="2049463"/>
          </a:xfrm>
          <a:prstGeom prst="rect">
            <a:avLst/>
          </a:prstGeom>
          <a:solidFill>
            <a:srgbClr val="FFFF99"/>
          </a:solidFill>
          <a:ln w="9525">
            <a:solidFill>
              <a:srgbClr val="996600"/>
            </a:solidFill>
            <a:miter lim="800000"/>
            <a:headEnd/>
            <a:tailEnd/>
          </a:ln>
        </p:spPr>
      </p:pic>
      <p:pic>
        <p:nvPicPr>
          <p:cNvPr id="14340" name="Picture 4" descr="auto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376488" cy="2071688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auto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20938"/>
            <a:ext cx="118268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auto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12477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132138" y="3716338"/>
            <a:ext cx="987425" cy="261610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100" dirty="0"/>
              <a:t>Trda kolesa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427538" y="3716338"/>
            <a:ext cx="1152525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200" b="1"/>
              <a:t>Dunlop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200"/>
              <a:t>zračnica</a:t>
            </a:r>
            <a:endParaRPr lang="sl-SI" altLang="sl-SI" sz="2400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79388" y="1412875"/>
            <a:ext cx="2916237" cy="649288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200"/>
              <a:t>1885 Karl </a:t>
            </a:r>
            <a:r>
              <a:rPr lang="sl-SI" altLang="sl-SI" sz="1200" b="1"/>
              <a:t>Benz </a:t>
            </a:r>
            <a:r>
              <a:rPr lang="sl-SI" altLang="sl-SI" sz="1200"/>
              <a:t>in</a:t>
            </a:r>
            <a:r>
              <a:rPr lang="sl-SI" altLang="sl-SI" sz="1200" b="1"/>
              <a:t> </a:t>
            </a:r>
            <a:r>
              <a:rPr lang="sl-SI" altLang="sl-SI" sz="1200"/>
              <a:t>Gottlieb </a:t>
            </a:r>
            <a:r>
              <a:rPr lang="sl-SI" altLang="sl-SI" sz="1200" b="1"/>
              <a:t>Daimlerje avtomobil </a:t>
            </a:r>
            <a:r>
              <a:rPr lang="sl-SI" altLang="sl-SI" sz="1200"/>
              <a:t>(štiritaktni bencinski motor z notranjim  izgorevanjem). 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724525" y="2276475"/>
            <a:ext cx="3168650" cy="261610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100" dirty="0"/>
              <a:t>Serijska proizvodnja avtomobilov v 20. stol.</a:t>
            </a:r>
            <a:endParaRPr lang="sl-SI" altLang="sl-SI" sz="1100" b="1" dirty="0"/>
          </a:p>
        </p:txBody>
      </p:sp>
      <p:pic>
        <p:nvPicPr>
          <p:cNvPr id="14347" name="Picture 11" descr="auto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716338"/>
            <a:ext cx="3025775" cy="2908300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5724525" y="3284538"/>
            <a:ext cx="316865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200" b="1"/>
              <a:t>Pierre in Marie Curie </a:t>
            </a:r>
            <a:r>
              <a:rPr lang="sl-SI" altLang="sl-SI" sz="1200"/>
              <a:t>radij, polonij, radon</a:t>
            </a:r>
            <a:endParaRPr lang="sl-SI" altLang="sl-SI" sz="1200" b="1"/>
          </a:p>
        </p:txBody>
      </p:sp>
      <p:pic>
        <p:nvPicPr>
          <p:cNvPr id="14349" name="Picture 13" descr="auto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2897187" cy="3133725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8070850" y="1916113"/>
            <a:ext cx="107315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200"/>
              <a:t>Henry </a:t>
            </a:r>
            <a:r>
              <a:rPr lang="sl-SI" altLang="sl-SI" sz="1200" b="1"/>
              <a:t>FORD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1152525" y="4776788"/>
            <a:ext cx="795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 b="1">
                <a:solidFill>
                  <a:srgbClr val="FFFF00"/>
                </a:solidFill>
              </a:rPr>
              <a:t>žarnica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19138" y="5137150"/>
            <a:ext cx="1858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>
                <a:solidFill>
                  <a:srgbClr val="FFFF00"/>
                </a:solidFill>
              </a:rPr>
              <a:t>Thomas Alva </a:t>
            </a:r>
            <a:r>
              <a:rPr lang="sl-SI" altLang="sl-SI" sz="1400" b="1">
                <a:solidFill>
                  <a:srgbClr val="FFFF00"/>
                </a:solidFill>
              </a:rPr>
              <a:t>Edison</a:t>
            </a:r>
          </a:p>
        </p:txBody>
      </p:sp>
      <p:sp>
        <p:nvSpPr>
          <p:cNvPr id="11281" name="AutoShape 17">
            <a:hlinkClick r:id="rId9" highlightClick="1"/>
          </p:cNvPr>
          <p:cNvSpPr>
            <a:spLocks noChangeArrowheads="1"/>
          </p:cNvSpPr>
          <p:nvPr/>
        </p:nvSpPr>
        <p:spPr bwMode="auto">
          <a:xfrm>
            <a:off x="3492500" y="5589588"/>
            <a:ext cx="1943100" cy="576262"/>
          </a:xfrm>
          <a:prstGeom prst="actionButtonBlank">
            <a:avLst/>
          </a:prstGeom>
          <a:solidFill>
            <a:srgbClr val="2626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FFFF00"/>
                </a:solidFill>
              </a:rPr>
              <a:t>TITANIC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400">
                <a:solidFill>
                  <a:srgbClr val="FFFF00"/>
                </a:solidFill>
              </a:rPr>
              <a:t>parnik</a:t>
            </a:r>
          </a:p>
        </p:txBody>
      </p:sp>
    </p:spTree>
    <p:extLst>
      <p:ext uri="{BB962C8B-B14F-4D97-AF65-F5344CB8AC3E}">
        <p14:creationId xmlns:p14="http://schemas.microsoft.com/office/powerpoint/2010/main" val="27918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 autoUpdateAnimBg="0"/>
      <p:bldP spid="14344" grpId="0" animBg="1" autoUpdateAnimBg="0"/>
      <p:bldP spid="14345" grpId="0" animBg="1" autoUpdateAnimBg="0"/>
      <p:bldP spid="14346" grpId="0" animBg="1" autoUpdateAnimBg="0"/>
      <p:bldP spid="14348" grpId="0" animBg="1" autoUpdateAnimBg="0"/>
      <p:bldP spid="14350" grpId="0" animBg="1"/>
      <p:bldP spid="14351" grpId="0"/>
      <p:bldP spid="143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8137525" cy="48926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/>
              <a:t>NOVI </a:t>
            </a:r>
            <a:r>
              <a:rPr lang="sl-SI" altLang="sl-SI" sz="1800" b="1">
                <a:solidFill>
                  <a:srgbClr val="CC3300"/>
                </a:solidFill>
              </a:rPr>
              <a:t>IZUMI,</a:t>
            </a:r>
            <a:r>
              <a:rPr lang="sl-SI" altLang="sl-SI" sz="1800" b="1"/>
              <a:t> </a:t>
            </a:r>
            <a:r>
              <a:rPr lang="sl-SI" altLang="sl-SI" sz="1800"/>
              <a:t>NAPREDEK ZNANOSTI</a:t>
            </a:r>
            <a:r>
              <a:rPr lang="sl-SI" altLang="sl-SI" sz="1800" b="1"/>
              <a:t> - </a:t>
            </a:r>
            <a:r>
              <a:rPr lang="sl-SI" altLang="sl-SI" sz="1800"/>
              <a:t>19. stoletje / 20. stoletje</a:t>
            </a:r>
            <a:endParaRPr lang="sl-SI" altLang="sl-SI" sz="1800" b="1"/>
          </a:p>
          <a:p>
            <a:pPr>
              <a:spcBef>
                <a:spcPct val="0"/>
              </a:spcBef>
              <a:buFontTx/>
              <a:buNone/>
            </a:pPr>
            <a:endParaRPr lang="sl-SI" altLang="sl-SI" sz="800" b="1"/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Prva operacija pod narkozo Boston, ZDA 	       	       	1847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Charles Darwin		Anglež 		evolucijska </a:t>
            </a:r>
            <a:r>
              <a:rPr lang="sl-SI" altLang="sl-SI" sz="1600"/>
              <a:t>teorija </a:t>
            </a:r>
            <a:endParaRPr lang="sl-SI" altLang="sl-SI" sz="1800"/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Werner Siemens		Nemec		dinamo	       	1866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Graham Bell 		Američan	telefon          	1876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Louis Pasteur		Francoz		mikrobi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Robert	K</a:t>
            </a:r>
            <a:r>
              <a:rPr lang="en-US" altLang="sl-SI" sz="1800">
                <a:cs typeface="Arial" panose="020B0604020202020204" pitchFamily="34" charset="0"/>
              </a:rPr>
              <a:t>ö</a:t>
            </a:r>
            <a:r>
              <a:rPr lang="sl-SI" altLang="sl-SI" sz="1800"/>
              <a:t>ch		Nemec		odkril bacil TBC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Thomas A. Edison	Američan	žarnica		1881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                         		fonograf, filmska kamera </a:t>
            </a:r>
            <a:r>
              <a:rPr lang="sl-SI" altLang="sl-SI" sz="1600">
                <a:solidFill>
                  <a:srgbClr val="262674"/>
                </a:solidFill>
              </a:rPr>
              <a:t>in 2500</a:t>
            </a:r>
            <a:r>
              <a:rPr lang="sl-SI" altLang="sl-SI" sz="1800">
                <a:solidFill>
                  <a:srgbClr val="262674"/>
                </a:solidFill>
              </a:rPr>
              <a:t> </a:t>
            </a:r>
            <a:r>
              <a:rPr lang="sl-SI" altLang="sl-SI" sz="1600">
                <a:solidFill>
                  <a:srgbClr val="262674"/>
                </a:solidFill>
              </a:rPr>
              <a:t>izumov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Nikola Tesla		Srb                       transformator, elektrifikacija </a:t>
            </a:r>
            <a:r>
              <a:rPr lang="sl-SI" altLang="sl-SI" sz="1600"/>
              <a:t>	</a:t>
            </a:r>
            <a:r>
              <a:rPr lang="sl-SI" altLang="sl-SI" sz="1800"/>
              <a:t>			            elektromotor, trofazni</a:t>
            </a:r>
            <a:r>
              <a:rPr lang="sl-SI" altLang="sl-SI" sz="1600"/>
              <a:t> </a:t>
            </a:r>
            <a:r>
              <a:rPr lang="sl-SI" altLang="sl-SI" sz="1800"/>
              <a:t>tok, antena,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Daimler/Benz		Nemca		avto	      	1885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Wilhelm Röntgen		Nemec		žarki X	      	1895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Marie Curie		Poljakinja             radij, polonij 	1898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Alfred Nobel 		Šved		dinamit	</a:t>
            </a:r>
            <a:r>
              <a:rPr lang="sl-SI" altLang="sl-SI" sz="1600"/>
              <a:t>	</a:t>
            </a:r>
            <a:endParaRPr lang="sl-SI" altLang="sl-SI" sz="1800"/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Brata Wright		Američana	letalo	       	1903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800"/>
              <a:t>Albert Einstein     		nemški Jud	relativnostna teorija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50825" y="5300663"/>
            <a:ext cx="5473700" cy="1200150"/>
          </a:xfrm>
          <a:prstGeom prst="rect">
            <a:avLst/>
          </a:prstGeom>
          <a:solidFill>
            <a:srgbClr val="FEF9E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>
                <a:latin typeface="Arial Narrow" panose="020B0606020202030204" pitchFamily="34" charset="0"/>
              </a:rPr>
              <a:t>Mesta</a:t>
            </a:r>
            <a:r>
              <a:rPr lang="sl-SI" altLang="sl-SI" sz="1800">
                <a:latin typeface="Arial Narrow" panose="020B0606020202030204" pitchFamily="34" charset="0"/>
              </a:rPr>
              <a:t> so dobila tekočo vodo, kanalizacijo, </a:t>
            </a:r>
            <a:r>
              <a:rPr lang="sl-SI" altLang="sl-SI" sz="1800">
                <a:solidFill>
                  <a:schemeClr val="accent2"/>
                </a:solidFill>
                <a:latin typeface="Arial Narrow" panose="020B0606020202030204" pitchFamily="34" charset="0"/>
              </a:rPr>
              <a:t>angleška stranišča</a:t>
            </a:r>
            <a:r>
              <a:rPr lang="sl-SI" altLang="sl-SI" sz="1800">
                <a:latin typeface="Arial Narrow" panose="020B0606020202030204" pitchFamily="34" charset="0"/>
              </a:rPr>
              <a:t>, plinsko ali </a:t>
            </a:r>
            <a:r>
              <a:rPr lang="sl-SI" altLang="sl-SI" sz="1800">
                <a:solidFill>
                  <a:srgbClr val="FF9900"/>
                </a:solidFill>
                <a:latin typeface="Arial Narrow" panose="020B0606020202030204" pitchFamily="34" charset="0"/>
              </a:rPr>
              <a:t>električno razsvetljavo</a:t>
            </a:r>
            <a:r>
              <a:rPr lang="sl-SI" altLang="sl-SI" sz="1800">
                <a:latin typeface="Arial Narrow" panose="020B0606020202030204" pitchFamily="34" charset="0"/>
              </a:rPr>
              <a:t>,</a:t>
            </a:r>
            <a:r>
              <a:rPr lang="sl-SI" altLang="sl-SI" sz="1800">
                <a:solidFill>
                  <a:srgbClr val="262674"/>
                </a:solidFill>
                <a:latin typeface="Arial Narrow" panose="020B0606020202030204" pitchFamily="34" charset="0"/>
              </a:rPr>
              <a:t> </a:t>
            </a:r>
            <a:r>
              <a:rPr lang="sl-SI" altLang="sl-SI" sz="1800">
                <a:solidFill>
                  <a:srgbClr val="CC3300"/>
                </a:solidFill>
                <a:latin typeface="Arial Narrow" panose="020B0606020202030204" pitchFamily="34" charset="0"/>
              </a:rPr>
              <a:t>telefone</a:t>
            </a:r>
            <a:r>
              <a:rPr lang="sl-SI" altLang="sl-SI" sz="1800">
                <a:latin typeface="Arial Narrow" panose="020B0606020202030204" pitchFamily="34" charset="0"/>
              </a:rPr>
              <a:t>, telegrafe, fotografe. </a:t>
            </a:r>
            <a:r>
              <a:rPr lang="sl-SI" altLang="sl-SI" sz="1800" b="1">
                <a:solidFill>
                  <a:srgbClr val="262674"/>
                </a:solidFill>
                <a:latin typeface="Arial Narrow" panose="020B0606020202030204" pitchFamily="34" charset="0"/>
              </a:rPr>
              <a:t>Promet</a:t>
            </a:r>
            <a:r>
              <a:rPr lang="sl-SI" altLang="sl-SI" sz="1800">
                <a:solidFill>
                  <a:srgbClr val="262674"/>
                </a:solidFill>
                <a:latin typeface="Arial Narrow" panose="020B0606020202030204" pitchFamily="34" charset="0"/>
              </a:rPr>
              <a:t> </a:t>
            </a:r>
            <a:r>
              <a:rPr lang="sl-SI" altLang="sl-SI" sz="1800">
                <a:latin typeface="Arial Narrow" panose="020B0606020202030204" pitchFamily="34" charset="0"/>
              </a:rPr>
              <a:t>se je popestril in zgostil. Vozili so tudi vozovi, tramvaji, avtomobili, kolesa, v zraku pa so letala letala in zepelini.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795963" y="5300663"/>
            <a:ext cx="2578100" cy="1165225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400">
                <a:latin typeface="Arial Narrow" panose="020B0606020202030204" pitchFamily="34" charset="0"/>
              </a:rPr>
              <a:t>Alfred </a:t>
            </a:r>
            <a:r>
              <a:rPr lang="sl-SI" altLang="sl-SI" sz="1400" b="1">
                <a:latin typeface="Arial Narrow" panose="020B0606020202030204" pitchFamily="34" charset="0"/>
              </a:rPr>
              <a:t>Nobel </a:t>
            </a:r>
            <a:r>
              <a:rPr lang="sl-SI" altLang="sl-SI" sz="1400">
                <a:latin typeface="Arial Narrow" panose="020B0606020202030204" pitchFamily="34" charset="0"/>
              </a:rPr>
              <a:t>- švedski znanstvenik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400">
                <a:latin typeface="Arial Narrow" panose="020B0606020202030204" pitchFamily="34" charset="0"/>
              </a:rPr>
              <a:t>iznašel dinamit. Bogastvo je  zapustil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400">
                <a:latin typeface="Arial Narrow" panose="020B0606020202030204" pitchFamily="34" charset="0"/>
              </a:rPr>
              <a:t>skladu za nagrade zaslužnim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400">
                <a:latin typeface="Arial Narrow" panose="020B0606020202030204" pitchFamily="34" charset="0"/>
              </a:rPr>
              <a:t>znanstvenikom za dobro človeštva.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400">
                <a:latin typeface="Arial Narrow" panose="020B0606020202030204" pitchFamily="34" charset="0"/>
              </a:rPr>
              <a:t> (znaša približno 1 milijon $).</a:t>
            </a:r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7391400" y="4076700"/>
          <a:ext cx="17526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Clip" r:id="rId3" imgW="4808538" imgH="2787650" progId="MS_ClipArt_Gallery.2">
                  <p:embed/>
                </p:oleObj>
              </mc:Choice>
              <mc:Fallback>
                <p:oleObj name="Clip" r:id="rId3" imgW="4808538" imgH="2787650" progId="MS_ClipArt_Gallery.2">
                  <p:embed/>
                  <p:pic>
                    <p:nvPicPr>
                      <p:cNvPr id="153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076700"/>
                        <a:ext cx="17526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69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 autoUpdateAnimBg="0"/>
      <p:bldP spid="15363" grpId="0" animBg="1" autoUpdateAnimBg="0"/>
      <p:bldP spid="153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755576" y="332656"/>
            <a:ext cx="7920038" cy="89255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800" dirty="0" smtClean="0">
                <a:solidFill>
                  <a:srgbClr val="FF0000"/>
                </a:solidFill>
              </a:rPr>
              <a:t>5. INDUSTRIALIZACIJA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 smtClean="0">
                <a:solidFill>
                  <a:srgbClr val="FFFF00"/>
                </a:solidFill>
              </a:rPr>
              <a:t>5.1 ZGODNJI </a:t>
            </a:r>
            <a:r>
              <a:rPr lang="sl-SI" altLang="sl-SI" sz="2400" dirty="0">
                <a:solidFill>
                  <a:srgbClr val="FFFF00"/>
                </a:solidFill>
              </a:rPr>
              <a:t>KAPITALIZEM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0824" y="1593850"/>
            <a:ext cx="8641655" cy="2585323"/>
          </a:xfrm>
          <a:prstGeom prst="rect">
            <a:avLst/>
          </a:prstGeom>
          <a:solidFill>
            <a:srgbClr val="E8FBFE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 smtClean="0">
                <a:solidFill>
                  <a:srgbClr val="FF0000"/>
                </a:solidFill>
              </a:rPr>
              <a:t>Kapitalizem</a:t>
            </a:r>
            <a:r>
              <a:rPr lang="sl-SI" altLang="sl-SI" sz="1800" dirty="0" smtClean="0"/>
              <a:t> </a:t>
            </a:r>
            <a:r>
              <a:rPr lang="sl-SI" altLang="sl-SI" sz="1800" b="0" dirty="0" smtClean="0"/>
              <a:t>je gospodarski in družbeni sistem, ki temelji na zasebni lastnini. Začetki segajo v 16. stol., uveljavi pa se z industrijsko revolucijo in gospodarsko svobodo (liberalizem) v 19. stol. S kolonizacijo se oblikuje </a:t>
            </a:r>
            <a:r>
              <a:rPr lang="sl-SI" altLang="sl-SI" sz="1800" dirty="0" smtClean="0">
                <a:solidFill>
                  <a:srgbClr val="FF0000"/>
                </a:solidFill>
              </a:rPr>
              <a:t>trikotnik svetovne trgovine </a:t>
            </a:r>
            <a:r>
              <a:rPr lang="sl-SI" altLang="sl-SI" sz="1800" b="0" dirty="0" smtClean="0"/>
              <a:t>(Evropa-Azija/Afrika-Amerika), ki prinaša največji dobiček britanskemu imperiju, ki postane največji v zgodovini. Zaradi razvitega kmetijstva, kolonialne trgovine, politične stabilnosti in naravnih virov se </a:t>
            </a:r>
            <a:r>
              <a:rPr lang="sl-SI" altLang="sl-SI" sz="1800" dirty="0" smtClean="0">
                <a:solidFill>
                  <a:srgbClr val="FF0000"/>
                </a:solidFill>
              </a:rPr>
              <a:t>industrijska revolucija</a:t>
            </a:r>
            <a:r>
              <a:rPr lang="sl-SI" altLang="sl-SI" sz="1800" b="0" dirty="0" smtClean="0">
                <a:solidFill>
                  <a:srgbClr val="FF0000"/>
                </a:solidFill>
              </a:rPr>
              <a:t> </a:t>
            </a:r>
            <a:r>
              <a:rPr lang="sl-SI" altLang="sl-SI" sz="1800" b="0" dirty="0" smtClean="0"/>
              <a:t>začne v Veliki Britaniji (stroji, tovarne, železnica …). V drugi polovici 19. stol. se začnejo uveljavljati nafta, plin, elektrika … ter številni novi izumi (telefon, radio, avto …). Govorimo o </a:t>
            </a:r>
            <a:r>
              <a:rPr lang="sl-SI" altLang="sl-SI" sz="1800" dirty="0" smtClean="0">
                <a:solidFill>
                  <a:srgbClr val="FF0000"/>
                </a:solidFill>
              </a:rPr>
              <a:t>znanstveno-tehnični revoluciji</a:t>
            </a:r>
            <a:r>
              <a:rPr lang="sl-SI" altLang="sl-SI" sz="1800" b="0" dirty="0" smtClean="0"/>
              <a:t>. </a:t>
            </a:r>
            <a:endParaRPr lang="sl-SI" altLang="sl-SI" sz="1800" b="0" dirty="0"/>
          </a:p>
        </p:txBody>
      </p:sp>
    </p:spTree>
    <p:extLst>
      <p:ext uri="{BB962C8B-B14F-4D97-AF65-F5344CB8AC3E}">
        <p14:creationId xmlns:p14="http://schemas.microsoft.com/office/powerpoint/2010/main" val="4581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250825" y="796925"/>
            <a:ext cx="43608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1. Temelji kapitalistične miselnosti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50825" y="1593850"/>
            <a:ext cx="4897438" cy="1474788"/>
          </a:xfrm>
          <a:prstGeom prst="rect">
            <a:avLst/>
          </a:prstGeom>
          <a:solidFill>
            <a:srgbClr val="E8FBFE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KAPITALIZEM </a:t>
            </a:r>
            <a:r>
              <a:rPr lang="sl-SI" altLang="sl-SI" sz="1800" b="0"/>
              <a:t>– gospodarski sistem, od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16. in 17. stoletja naprej, ki je temeljil 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zasebni lastnini in vlaganju denarnih vlog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v proizvodnjo. Postal je osnova svetovnega gospodarskega sistema.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836613"/>
            <a:ext cx="1684338" cy="2705100"/>
          </a:xfrm>
          <a:prstGeom prst="rect">
            <a:avLst/>
          </a:prstGeom>
          <a:noFill/>
          <a:ln w="9525">
            <a:solidFill>
              <a:srgbClr val="6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50825" y="3165475"/>
            <a:ext cx="4897438" cy="1200150"/>
          </a:xfrm>
          <a:prstGeom prst="rect">
            <a:avLst/>
          </a:prstGeom>
          <a:solidFill>
            <a:srgbClr val="F9F9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Lastniki </a:t>
            </a:r>
            <a:r>
              <a:rPr lang="sl-SI" altLang="sl-SI" sz="1800"/>
              <a:t>(kapitalisti) </a:t>
            </a:r>
            <a:r>
              <a:rPr lang="sl-SI" altLang="sl-SI" sz="1800" b="0"/>
              <a:t>so svoj denar (</a:t>
            </a:r>
            <a:r>
              <a:rPr lang="sl-SI" altLang="sl-SI" sz="1800"/>
              <a:t>kapital</a:t>
            </a:r>
            <a:r>
              <a:rPr lang="sl-SI" altLang="sl-SI" sz="1800" b="0"/>
              <a:t>) vlagali v trgovino in obrtno proizvodnjo,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dobičke so ponovno vlagali v druge dejavnosti.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50825" y="4433888"/>
            <a:ext cx="6769100" cy="650875"/>
          </a:xfrm>
          <a:prstGeom prst="rect">
            <a:avLst/>
          </a:prstGeom>
          <a:solidFill>
            <a:srgbClr val="F9F9F9"/>
          </a:solidFill>
          <a:ln w="9525">
            <a:solidFill>
              <a:srgbClr val="6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Pojavile so se prve </a:t>
            </a:r>
            <a:r>
              <a:rPr lang="sl-SI" altLang="sl-SI" sz="1800">
                <a:solidFill>
                  <a:srgbClr val="6C0000"/>
                </a:solidFill>
              </a:rPr>
              <a:t>delniške družbe</a:t>
            </a:r>
            <a:r>
              <a:rPr lang="sl-SI" altLang="sl-SI" sz="1800" b="0"/>
              <a:t>, ki so začele izdajati potrdila o lastništvu (</a:t>
            </a:r>
            <a:r>
              <a:rPr lang="sl-SI" altLang="sl-SI" sz="1800">
                <a:solidFill>
                  <a:srgbClr val="6C0000"/>
                </a:solidFill>
              </a:rPr>
              <a:t>delnice)</a:t>
            </a:r>
            <a:r>
              <a:rPr lang="sl-SI" altLang="sl-SI" sz="1800" b="0">
                <a:solidFill>
                  <a:srgbClr val="6C0000"/>
                </a:solidFill>
              </a:rPr>
              <a:t>,</a:t>
            </a:r>
            <a:r>
              <a:rPr lang="sl-SI" altLang="sl-SI" sz="1800" b="0"/>
              <a:t> s katerimi so na borzah trgovali.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250825" y="5181600"/>
            <a:ext cx="6769100" cy="1200150"/>
          </a:xfrm>
          <a:prstGeom prst="rect">
            <a:avLst/>
          </a:prstGeom>
          <a:solidFill>
            <a:srgbClr val="FFFF00"/>
          </a:solidFill>
          <a:ln w="9525">
            <a:solidFill>
              <a:srgbClr val="6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John Stuart Mill, </a:t>
            </a:r>
            <a:r>
              <a:rPr lang="sl-SI" altLang="sl-SI" sz="1800" b="0"/>
              <a:t>izobraženec, ki je verjel, da morajo država in bogati pomagati delavcem, da bi bilo v državi zadovoljnih več ljudi. Zavzemal se je za pravično delitev dobička, za odpravo prevelikih razlik v družbi in izobraževanje delavcev.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23850" y="260350"/>
            <a:ext cx="792003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400">
                <a:solidFill>
                  <a:srgbClr val="FFFF00"/>
                </a:solidFill>
              </a:rPr>
              <a:t>KAPITALIZEM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1" grpId="0" animBg="1"/>
      <p:bldP spid="3082" grpId="0" animBg="1"/>
      <p:bldP spid="30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468313" y="260350"/>
            <a:ext cx="42148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2. Svetovni gospodarski trikotnik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68313" y="1989138"/>
            <a:ext cx="3825875" cy="1749425"/>
          </a:xfrm>
          <a:prstGeom prst="rect">
            <a:avLst/>
          </a:prstGeom>
          <a:solidFill>
            <a:srgbClr val="FFFFE1"/>
          </a:solidFill>
          <a:ln w="9525">
            <a:solidFill>
              <a:srgbClr val="6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6C0000"/>
                </a:solidFill>
              </a:rPr>
              <a:t>Francija</a:t>
            </a:r>
            <a:r>
              <a:rPr lang="sl-SI" altLang="sl-SI" sz="1800" b="0"/>
              <a:t> in </a:t>
            </a:r>
            <a:r>
              <a:rPr lang="sl-SI" altLang="sl-SI" sz="1800">
                <a:solidFill>
                  <a:srgbClr val="6C0000"/>
                </a:solidFill>
              </a:rPr>
              <a:t>Velika Britanija - </a:t>
            </a:r>
            <a:endParaRPr lang="sl-SI" altLang="sl-SI" sz="1800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  tekmici za prevlado: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 b="0"/>
              <a:t> čezmorske kolonije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 b="0"/>
              <a:t> trgovska in pomorska oporišča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  v Aziji, otoki v Karibskem morju,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0"/>
              <a:t>  ozemlje v Severni Ameriki in Afriki.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8162925" cy="2843213"/>
          </a:xfrm>
          <a:prstGeom prst="rect">
            <a:avLst/>
          </a:prstGeom>
          <a:noFill/>
          <a:ln w="9525">
            <a:solidFill>
              <a:srgbClr val="6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468313" y="692150"/>
            <a:ext cx="8137525" cy="1200150"/>
          </a:xfrm>
          <a:prstGeom prst="rect">
            <a:avLst/>
          </a:prstGeom>
          <a:solidFill>
            <a:srgbClr val="E8FBFE"/>
          </a:solidFill>
          <a:ln w="9525">
            <a:solidFill>
              <a:srgbClr val="6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6C0000"/>
                </a:solidFill>
              </a:rPr>
              <a:t>Britanski kolonialni imperij</a:t>
            </a:r>
            <a:r>
              <a:rPr lang="sl-SI" altLang="sl-SI" sz="1800" b="0"/>
              <a:t> v 18. stol.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trikotna trgovina</a:t>
            </a:r>
            <a:r>
              <a:rPr lang="sl-SI" altLang="sl-SI" sz="1800" b="0"/>
              <a:t> med Evropo, Afriko/Azijo in Ameriko je angleškim trgovcem prinašala veliko denarja (kapitala), ki so ga vložili v razvoj prvih strojev in tovarn. Zato</a:t>
            </a:r>
            <a:r>
              <a:rPr lang="sl-SI" altLang="sl-SI" sz="1800"/>
              <a:t> </a:t>
            </a:r>
            <a:r>
              <a:rPr lang="sl-SI" altLang="sl-SI" sz="1800" b="0"/>
              <a:t>se je </a:t>
            </a:r>
            <a:r>
              <a:rPr lang="sl-SI" altLang="sl-SI" sz="1800"/>
              <a:t>industrijska revolucija</a:t>
            </a:r>
            <a:r>
              <a:rPr lang="sl-SI" altLang="sl-SI" sz="1800" b="0"/>
              <a:t> najprej uveljavila v Angliji.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5149850" y="1989138"/>
            <a:ext cx="3492500" cy="1812925"/>
          </a:xfrm>
          <a:prstGeom prst="rect">
            <a:avLst/>
          </a:prstGeom>
          <a:solidFill>
            <a:srgbClr val="FFFFE1"/>
          </a:solidFill>
          <a:ln w="9525">
            <a:solidFill>
              <a:srgbClr val="6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Britanske ladje so prevažale razno evropsko blago v Afriko in ga tam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prodale, hkrati so v Afriki prevzele sužnje, ki so jih prepeljale v Indijo (na Karibsko otočje) in S. Ameriko, jih tam prodale in naložile ameriško blago za britansko tržišče.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8" grpId="0" animBg="1"/>
      <p:bldP spid="51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95288" y="188913"/>
            <a:ext cx="8280400" cy="1323975"/>
          </a:xfrm>
          <a:prstGeom prst="rect">
            <a:avLst/>
          </a:prstGeom>
          <a:solidFill>
            <a:srgbClr val="FFFFE1"/>
          </a:solidFill>
          <a:ln w="9525">
            <a:solidFill>
              <a:srgbClr val="6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 i="1"/>
              <a:t>»Reveže bomo prisili, da bodo delali za nizko plačilo. V njihovem delu bomo našli napake, pa čeprav jih ne bodo naredili, da jim bomo lahko znižali plačilo. Če bo prodaja upadla, bomo delavce o tem takoj obvestili. Če bo porasla, pa ne. Na račun revnih delavcev se bodo naše denarnice napolnile. Čeprav si bomo s takšnim ravnanjem nakopali prekletstvo.« </a:t>
            </a:r>
            <a:r>
              <a:rPr lang="sl-SI" altLang="sl-SI" sz="1600" b="0"/>
              <a:t>(John Burnley, History of Wool and Woolcombing, 1885)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95288" y="1557338"/>
            <a:ext cx="48212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Kakšna se ti zdijo navodila lastnikom tovarn iz vira?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Ali najdeš kakšno vzporednico z današnjim časom?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290036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563938" y="2276475"/>
            <a:ext cx="52197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1. Kaj je bilo značilno za liberalni kapitalizem?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2. Kaj je bila trikotna trgovina?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3. Katera država je prednjačila po kolonialni trgovini?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4. Kakšno vlogo je imela v 19. stoletju Afrika za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   evropske države?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5. Zakaj se je industrijska revolucija začela v Veliki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b="0"/>
              <a:t>   Britaniji?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468313" y="307975"/>
            <a:ext cx="32924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Zakaj najprej ravno v Angliji</a:t>
            </a: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3563938" y="1557338"/>
            <a:ext cx="2232025" cy="1152525"/>
          </a:xfrm>
          <a:prstGeom prst="bevel">
            <a:avLst>
              <a:gd name="adj" fmla="val 7981"/>
            </a:avLst>
          </a:prstGeom>
          <a:solidFill>
            <a:srgbClr val="F7FBF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Kapital, zemlja,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delovna sila,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naravna bogastva.</a:t>
            </a: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2843213" y="4221163"/>
            <a:ext cx="3673475" cy="649287"/>
          </a:xfrm>
          <a:prstGeom prst="bevel">
            <a:avLst>
              <a:gd name="adj" fmla="val 12500"/>
            </a:avLst>
          </a:prstGeom>
          <a:solidFill>
            <a:srgbClr val="DCEF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Rečni prekopi in cestno omrežje</a:t>
            </a:r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2700338" y="4941888"/>
            <a:ext cx="4032250" cy="649287"/>
          </a:xfrm>
          <a:prstGeom prst="bevel">
            <a:avLst>
              <a:gd name="adj" fmla="val 12500"/>
            </a:avLst>
          </a:prstGeom>
          <a:solidFill>
            <a:srgbClr val="C6E6E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l-SI" altLang="sl-SI" sz="1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Bogata s premogom in z železom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3419475" y="2781300"/>
            <a:ext cx="2592388" cy="649288"/>
          </a:xfrm>
          <a:prstGeom prst="bevel">
            <a:avLst>
              <a:gd name="adj" fmla="val 12500"/>
            </a:avLst>
          </a:prstGeom>
          <a:solidFill>
            <a:srgbClr val="EDF6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l-SI" altLang="sl-SI" sz="1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Politična stabilnost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2987675" y="3500438"/>
            <a:ext cx="3457575" cy="647700"/>
          </a:xfrm>
          <a:prstGeom prst="bevel">
            <a:avLst>
              <a:gd name="adj" fmla="val 12500"/>
            </a:avLst>
          </a:prstGeom>
          <a:solidFill>
            <a:srgbClr val="E7F4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Presežek kmečke delovne sile </a:t>
            </a: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2484438" y="5661025"/>
            <a:ext cx="4392612" cy="93662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Dobičke </a:t>
            </a:r>
            <a:r>
              <a:rPr lang="sl-SI" altLang="sl-SI" sz="1800" b="1"/>
              <a:t>trgovine s kolonijami</a:t>
            </a:r>
            <a:r>
              <a:rPr lang="sl-SI" altLang="sl-SI" sz="1800"/>
              <a:t>, 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trgovci vlagali v domačo proizvodnjo</a:t>
            </a:r>
          </a:p>
        </p:txBody>
      </p:sp>
    </p:spTree>
    <p:extLst>
      <p:ext uri="{BB962C8B-B14F-4D97-AF65-F5344CB8AC3E}">
        <p14:creationId xmlns:p14="http://schemas.microsoft.com/office/powerpoint/2010/main" val="311612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" grpId="0" animBg="1"/>
      <p:bldP spid="3088" grpId="0" animBg="1"/>
      <p:bldP spid="3089" grpId="0" animBg="1"/>
      <p:bldP spid="3090" grpId="0" animBg="1"/>
      <p:bldP spid="3091" grpId="0" animBg="1"/>
      <p:bldP spid="30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9" name="Group 73"/>
          <p:cNvGraphicFramePr>
            <a:graphicFrameLocks noGrp="1"/>
          </p:cNvGraphicFramePr>
          <p:nvPr/>
        </p:nvGraphicFramePr>
        <p:xfrm>
          <a:off x="323850" y="836613"/>
          <a:ext cx="5545138" cy="3186113"/>
        </p:xfrm>
        <a:graphic>
          <a:graphicData uri="http://schemas.openxmlformats.org/drawingml/2006/table">
            <a:tbl>
              <a:tblPr/>
              <a:tblGrid>
                <a:gridCol w="117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Čolniček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na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kolescih</a:t>
                      </a: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Angleški tkalec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John Kay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je leta 1733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iznašel čolniček na kolescih, ki je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nadomestil premikanje čolnička z roko.</a:t>
                      </a: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Predilni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stroj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Tkalec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James Hargreaves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je leta 1765 izdelal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predilni stroj Jenny, s katerim je en delavec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 enakem času spredel osemkrat več preje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kot predilke na kolovratu. 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Mehanske statve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Duhovnik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Edmund Cartwright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je leta 1785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patentiral prve mehanske statve. Pogonska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sila so bile najprej živali, nato pa parni stroj.</a:t>
                      </a: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184" name="Rectangle 74"/>
          <p:cNvSpPr>
            <a:spLocks noChangeArrowheads="1"/>
          </p:cNvSpPr>
          <p:nvPr/>
        </p:nvSpPr>
        <p:spPr bwMode="auto">
          <a:xfrm>
            <a:off x="323850" y="404813"/>
            <a:ext cx="1238250" cy="366712"/>
          </a:xfrm>
          <a:prstGeom prst="rect">
            <a:avLst/>
          </a:prstGeom>
          <a:solidFill>
            <a:srgbClr val="FEF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Prvi stroji</a:t>
            </a:r>
          </a:p>
        </p:txBody>
      </p:sp>
      <p:sp>
        <p:nvSpPr>
          <p:cNvPr id="4171" name="Rectangle 75"/>
          <p:cNvSpPr>
            <a:spLocks noChangeArrowheads="1"/>
          </p:cNvSpPr>
          <p:nvPr/>
        </p:nvSpPr>
        <p:spPr bwMode="auto">
          <a:xfrm>
            <a:off x="3779838" y="4365625"/>
            <a:ext cx="774700" cy="369888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Izumi</a:t>
            </a:r>
            <a:endParaRPr lang="sl-SI" altLang="sl-SI" sz="1800"/>
          </a:p>
        </p:txBody>
      </p:sp>
      <p:sp>
        <p:nvSpPr>
          <p:cNvPr id="4172" name="Rectangle 76"/>
          <p:cNvSpPr>
            <a:spLocks noChangeArrowheads="1"/>
          </p:cNvSpPr>
          <p:nvPr/>
        </p:nvSpPr>
        <p:spPr bwMode="auto">
          <a:xfrm>
            <a:off x="4859338" y="4365625"/>
            <a:ext cx="2378075" cy="376238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Nezaupanje delavcev</a:t>
            </a:r>
          </a:p>
        </p:txBody>
      </p:sp>
      <p:sp>
        <p:nvSpPr>
          <p:cNvPr id="4173" name="Rectangle 77"/>
          <p:cNvSpPr>
            <a:spLocks noChangeArrowheads="1"/>
          </p:cNvSpPr>
          <p:nvPr/>
        </p:nvSpPr>
        <p:spPr bwMode="auto">
          <a:xfrm>
            <a:off x="971550" y="4941888"/>
            <a:ext cx="3482975" cy="376237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Stroji so delovali na vodni pogon</a:t>
            </a:r>
          </a:p>
        </p:txBody>
      </p:sp>
      <p:sp>
        <p:nvSpPr>
          <p:cNvPr id="4174" name="Rectangle 78"/>
          <p:cNvSpPr>
            <a:spLocks noChangeArrowheads="1"/>
          </p:cNvSpPr>
          <p:nvPr/>
        </p:nvSpPr>
        <p:spPr bwMode="auto">
          <a:xfrm>
            <a:off x="4643438" y="4941888"/>
            <a:ext cx="3343275" cy="376237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Tovarne sprva gradili ob rekah.</a:t>
            </a:r>
          </a:p>
        </p:txBody>
      </p:sp>
      <p:sp>
        <p:nvSpPr>
          <p:cNvPr id="4175" name="Text Box 79"/>
          <p:cNvSpPr txBox="1">
            <a:spLocks noChangeArrowheads="1"/>
          </p:cNvSpPr>
          <p:nvPr/>
        </p:nvSpPr>
        <p:spPr bwMode="auto">
          <a:xfrm>
            <a:off x="971550" y="4437063"/>
            <a:ext cx="2085975" cy="376237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Tekstilna industrija</a:t>
            </a:r>
          </a:p>
        </p:txBody>
      </p:sp>
      <p:pic>
        <p:nvPicPr>
          <p:cNvPr id="7190" name="Picture 80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2916237" cy="1989137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1" grpId="0" animBg="1"/>
      <p:bldP spid="4172" grpId="0" animBg="1"/>
      <p:bldP spid="4173" grpId="0" animBg="1"/>
      <p:bldP spid="4174" grpId="0" animBg="1"/>
      <p:bldP spid="41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95288" y="476250"/>
            <a:ext cx="8208962" cy="1323439"/>
          </a:xfrm>
          <a:prstGeom prst="rect">
            <a:avLst/>
          </a:prstGeom>
          <a:solidFill>
            <a:srgbClr val="F7FBFB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dirty="0"/>
              <a:t>Najbolj revolucionarno odkritje je bil </a:t>
            </a:r>
            <a:r>
              <a:rPr lang="sl-SI" altLang="sl-SI" sz="2000" b="1" dirty="0">
                <a:solidFill>
                  <a:srgbClr val="CC3300"/>
                </a:solidFill>
              </a:rPr>
              <a:t>parni stroj</a:t>
            </a:r>
            <a:r>
              <a:rPr lang="sl-SI" altLang="sl-SI" sz="2000" b="1" dirty="0"/>
              <a:t> </a:t>
            </a:r>
            <a:r>
              <a:rPr lang="sl-SI" altLang="sl-SI" sz="2000" dirty="0">
                <a:solidFill>
                  <a:srgbClr val="CC3300"/>
                </a:solidFill>
              </a:rPr>
              <a:t>Jamesa Watta</a:t>
            </a:r>
            <a:r>
              <a:rPr lang="sl-SI" altLang="sl-SI" sz="2000" dirty="0"/>
              <a:t>, saj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dirty="0"/>
              <a:t>je </a:t>
            </a:r>
            <a:r>
              <a:rPr lang="sl-SI" altLang="sl-SI" sz="2000" dirty="0" err="1"/>
              <a:t>manufakturno</a:t>
            </a:r>
            <a:r>
              <a:rPr lang="sl-SI" altLang="sl-SI" sz="2000" dirty="0"/>
              <a:t> (ročno) proizvodnjo spremenil v industrijsko (strojno).</a:t>
            </a:r>
            <a:r>
              <a:rPr lang="sl-SI" altLang="sl-SI" sz="1800" dirty="0"/>
              <a:t> </a:t>
            </a:r>
            <a:r>
              <a:rPr lang="sl-SI" altLang="sl-SI" sz="2000" dirty="0" smtClean="0"/>
              <a:t>Delo </a:t>
            </a:r>
            <a:r>
              <a:rPr lang="sl-SI" altLang="sl-SI" sz="2000" dirty="0"/>
              <a:t>človeških rok, živalskih mišic in vodnih mlinov 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dirty="0"/>
              <a:t>nadomestila energija pare, zbrane nad kotlom ogrete vode.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68313" y="2348880"/>
            <a:ext cx="5832475" cy="2371725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3300"/>
                </a:solidFill>
              </a:rPr>
              <a:t>Parni stroj</a:t>
            </a:r>
            <a:r>
              <a:rPr lang="sl-SI" altLang="sl-SI" sz="2000"/>
              <a:t>, </a:t>
            </a:r>
            <a:r>
              <a:rPr lang="sl-SI" altLang="sl-SI" sz="2000" b="1"/>
              <a:t>simbol prve industrijske revolucije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9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Izum so uporabili: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najprej za vleko vozičkov v rudnikih,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pogon črpalk za vodo, ki je pogosto zalila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 rudniške jaške,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v tekstilni industriji (predilni in tkalni stroj).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Uporaba se je kmalu razširila v vse panoge.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8880"/>
            <a:ext cx="22955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0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 descr="steamboat"/>
          <p:cNvPicPr>
            <a:picLocks noChangeAspect="1" noChangeArrowheads="1"/>
          </p:cNvPicPr>
          <p:nvPr/>
        </p:nvPicPr>
        <p:blipFill>
          <a:blip r:embed="rId2">
            <a:lum bright="2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4813"/>
            <a:ext cx="4032250" cy="2749550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9388" y="981075"/>
            <a:ext cx="4464050" cy="2246313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Parni stroj </a:t>
            </a:r>
            <a:r>
              <a:rPr lang="sl-SI" altLang="sl-SI" sz="2000" b="1"/>
              <a:t>v prometu</a:t>
            </a:r>
            <a:endParaRPr lang="sl-SI" altLang="sl-SI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Američan Robert Fulton je leta 1807 parni stroj vgradil v jadrnico in nastal je </a:t>
            </a:r>
            <a:r>
              <a:rPr lang="sl-SI" altLang="sl-SI" sz="2000" b="1">
                <a:solidFill>
                  <a:srgbClr val="262674"/>
                </a:solidFill>
              </a:rPr>
              <a:t>parnik</a:t>
            </a:r>
            <a:r>
              <a:rPr lang="sl-SI" altLang="sl-SI" sz="20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Potovanje s parnikom je bilo hitreje kot jadrnice, saj niso bili več odvisni od vetra.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250825" y="404813"/>
            <a:ext cx="4471096" cy="400110"/>
          </a:xfrm>
          <a:prstGeom prst="rect">
            <a:avLst/>
          </a:prstGeom>
          <a:solidFill>
            <a:srgbClr val="FEF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dirty="0">
                <a:solidFill>
                  <a:srgbClr val="3333FF"/>
                </a:solidFill>
              </a:rPr>
              <a:t>Kakšna je bila vloga </a:t>
            </a:r>
            <a:r>
              <a:rPr lang="sl-SI" altLang="sl-SI" sz="2000" dirty="0" smtClean="0">
                <a:solidFill>
                  <a:srgbClr val="3333FF"/>
                </a:solidFill>
              </a:rPr>
              <a:t>parnega stroja</a:t>
            </a:r>
            <a:endParaRPr lang="sl-SI" altLang="sl-SI" sz="2000" dirty="0">
              <a:solidFill>
                <a:srgbClr val="3333FF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357563"/>
            <a:ext cx="4032250" cy="2768600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1908175" y="3500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.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148064" y="620257"/>
            <a:ext cx="877163" cy="369332"/>
          </a:xfrm>
          <a:prstGeom prst="rect">
            <a:avLst/>
          </a:prstGeom>
          <a:solidFill>
            <a:srgbClr val="F7FBFB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solidFill>
                  <a:schemeClr val="accent2"/>
                </a:solidFill>
              </a:rPr>
              <a:t>parnik</a:t>
            </a:r>
            <a:endParaRPr lang="sl-SI" altLang="sl-SI" sz="1800" dirty="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79388" y="3357563"/>
            <a:ext cx="4464050" cy="2369880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dirty="0"/>
              <a:t>Leta 1814 je Anglež George Stephenson izdelal </a:t>
            </a:r>
            <a:r>
              <a:rPr lang="sl-SI" altLang="sl-SI" sz="2000" b="1" dirty="0"/>
              <a:t>prvo lokomotivo</a:t>
            </a:r>
            <a:r>
              <a:rPr lang="sl-SI" altLang="sl-SI" sz="20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dirty="0"/>
              <a:t>• Leta 1825 so v Veliki Britaniji odprli </a:t>
            </a:r>
            <a:r>
              <a:rPr lang="sl-SI" altLang="sl-SI" sz="2000" b="1" dirty="0" smtClean="0"/>
              <a:t>prvo  </a:t>
            </a:r>
            <a:r>
              <a:rPr lang="sl-SI" altLang="sl-SI" sz="2000" b="1" dirty="0"/>
              <a:t>železniško progo.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 dirty="0"/>
              <a:t> Železnica je dobila </a:t>
            </a:r>
            <a:r>
              <a:rPr lang="sl-SI" altLang="sl-SI" sz="2000" b="1" dirty="0"/>
              <a:t>vodilno vlogo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 dirty="0"/>
              <a:t> v prometu.</a:t>
            </a:r>
            <a:endParaRPr lang="sl-SI" altLang="sl-SI" sz="2000" dirty="0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8028384" y="3500438"/>
            <a:ext cx="719956" cy="369888"/>
          </a:xfrm>
          <a:prstGeom prst="rect">
            <a:avLst/>
          </a:prstGeom>
          <a:solidFill>
            <a:srgbClr val="FAEAB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 smtClean="0"/>
              <a:t>vlak</a:t>
            </a:r>
            <a:endParaRPr lang="sl-SI" altLang="sl-SI" sz="1800" dirty="0"/>
          </a:p>
        </p:txBody>
      </p:sp>
    </p:spTree>
    <p:extLst>
      <p:ext uri="{BB962C8B-B14F-4D97-AF65-F5344CB8AC3E}">
        <p14:creationId xmlns:p14="http://schemas.microsoft.com/office/powerpoint/2010/main" val="136132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53" grpId="0" animBg="1"/>
      <p:bldP spid="6154" grpId="0" animBg="1"/>
      <p:bldP spid="61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3850" y="188913"/>
            <a:ext cx="6769100" cy="2554545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/>
              <a:t>Železnica je imela tudi </a:t>
            </a:r>
            <a:r>
              <a:rPr lang="sl-SI" altLang="sl-SI" sz="1600" b="1" dirty="0"/>
              <a:t>odločilno vlogo pri širjenju industrije</a:t>
            </a:r>
            <a:r>
              <a:rPr lang="sl-SI" altLang="sl-SI" sz="16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/>
              <a:t>• Omogočila je </a:t>
            </a:r>
            <a:r>
              <a:rPr lang="sl-SI" altLang="sl-SI" sz="1600" b="1" dirty="0"/>
              <a:t>poceni prevoz</a:t>
            </a:r>
            <a:r>
              <a:rPr lang="sl-SI" altLang="sl-SI" sz="1600" dirty="0"/>
              <a:t> surovin in blaga.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>
                <a:solidFill>
                  <a:srgbClr val="262674"/>
                </a:solidFill>
              </a:rPr>
              <a:t>• </a:t>
            </a:r>
            <a:r>
              <a:rPr lang="sl-SI" altLang="sl-SI" sz="1600" b="1" dirty="0">
                <a:solidFill>
                  <a:srgbClr val="262674"/>
                </a:solidFill>
              </a:rPr>
              <a:t>Delo</a:t>
            </a:r>
            <a:r>
              <a:rPr lang="sl-SI" altLang="sl-SI" sz="1600" dirty="0">
                <a:solidFill>
                  <a:srgbClr val="262674"/>
                </a:solidFill>
              </a:rPr>
              <a:t> tisočim delavcem na železnici in rudarjem, ki so kopali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>
                <a:solidFill>
                  <a:srgbClr val="262674"/>
                </a:solidFill>
              </a:rPr>
              <a:t>  </a:t>
            </a:r>
            <a:r>
              <a:rPr lang="sl-SI" altLang="sl-SI" sz="1600" b="1" dirty="0">
                <a:solidFill>
                  <a:srgbClr val="262674"/>
                </a:solidFill>
              </a:rPr>
              <a:t>železovo rudo</a:t>
            </a:r>
            <a:r>
              <a:rPr lang="sl-SI" altLang="sl-SI" sz="1600" dirty="0">
                <a:solidFill>
                  <a:srgbClr val="262674"/>
                </a:solidFill>
              </a:rPr>
              <a:t> za izdelovanje tirov ter </a:t>
            </a:r>
            <a:r>
              <a:rPr lang="sl-SI" altLang="sl-SI" sz="1600" b="1" dirty="0">
                <a:solidFill>
                  <a:srgbClr val="262674"/>
                </a:solidFill>
              </a:rPr>
              <a:t>premog</a:t>
            </a:r>
            <a:r>
              <a:rPr lang="sl-SI" altLang="sl-SI" sz="1600" dirty="0">
                <a:solidFill>
                  <a:srgbClr val="262674"/>
                </a:solidFill>
              </a:rPr>
              <a:t> za pogon.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/>
              <a:t>• Vplivala je na </a:t>
            </a:r>
            <a:r>
              <a:rPr lang="sl-SI" altLang="sl-SI" sz="1600" b="1" dirty="0"/>
              <a:t>porast </a:t>
            </a:r>
            <a:r>
              <a:rPr lang="sl-SI" altLang="sl-SI" sz="1600" b="1" dirty="0" err="1"/>
              <a:t>poljedeljske</a:t>
            </a:r>
            <a:r>
              <a:rPr lang="sl-SI" altLang="sl-SI" sz="1600" b="1" dirty="0"/>
              <a:t> in ribiške proizvodnje</a:t>
            </a:r>
            <a:r>
              <a:rPr lang="sl-SI" altLang="sl-SI" sz="1600" dirty="0"/>
              <a:t>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/>
              <a:t>  omogočala je prevoz njihovih izdelkov v oddaljene kraje.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/>
              <a:t>• </a:t>
            </a:r>
            <a:r>
              <a:rPr lang="sl-SI" altLang="sl-SI" sz="1600" dirty="0">
                <a:solidFill>
                  <a:srgbClr val="262674"/>
                </a:solidFill>
              </a:rPr>
              <a:t>Ker se je potovanje pocenilo, je železnica navduševala za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>
                <a:solidFill>
                  <a:srgbClr val="262674"/>
                </a:solidFill>
              </a:rPr>
              <a:t>  </a:t>
            </a:r>
            <a:r>
              <a:rPr lang="sl-SI" altLang="sl-SI" sz="1600" b="1" dirty="0">
                <a:solidFill>
                  <a:srgbClr val="262674"/>
                </a:solidFill>
              </a:rPr>
              <a:t>potovanja v oddaljene kraje</a:t>
            </a:r>
            <a:r>
              <a:rPr lang="sl-SI" altLang="sl-SI" sz="1600" dirty="0">
                <a:solidFill>
                  <a:srgbClr val="262674"/>
                </a:solidFill>
              </a:rPr>
              <a:t>. Spodbujala je k zaposlovanju v  oddaljenih mestih.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/>
              <a:t>• Po železniških tirih so potovali </a:t>
            </a:r>
            <a:r>
              <a:rPr lang="sl-SI" altLang="sl-SI" sz="1600" b="1" dirty="0"/>
              <a:t>pošta, paketi</a:t>
            </a:r>
            <a:r>
              <a:rPr lang="sl-SI" altLang="sl-SI" sz="1600" dirty="0"/>
              <a:t> in </a:t>
            </a:r>
            <a:r>
              <a:rPr lang="sl-SI" altLang="sl-SI" sz="1600" b="1" dirty="0"/>
              <a:t>časopisi. </a:t>
            </a:r>
            <a:endParaRPr lang="sl-SI" altLang="sl-SI" sz="1600" dirty="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779912" y="3860800"/>
            <a:ext cx="5111675" cy="2708275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Znanstveno-tehnična revolucija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- Električni generator</a:t>
            </a:r>
            <a:r>
              <a:rPr lang="sl-SI" altLang="sl-SI" sz="1800"/>
              <a:t> za pogon strojev.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CC3300"/>
                </a:solidFill>
              </a:rPr>
              <a:t>- Elektrika, </a:t>
            </a:r>
            <a:r>
              <a:rPr lang="sl-SI" altLang="sl-SI" sz="1800">
                <a:solidFill>
                  <a:srgbClr val="CC3300"/>
                </a:solidFill>
              </a:rPr>
              <a:t>Thomas Edison</a:t>
            </a:r>
            <a:r>
              <a:rPr lang="sl-SI" altLang="sl-SI" sz="1800" b="1">
                <a:solidFill>
                  <a:srgbClr val="CC33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- Timsko delo v </a:t>
            </a:r>
            <a:r>
              <a:rPr lang="sl-SI" altLang="sl-SI" sz="1800" b="1"/>
              <a:t>raziskovalnem laboratoriju</a:t>
            </a:r>
            <a:r>
              <a:rPr lang="sl-SI" altLang="sl-SI" sz="18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Premog in paro so v drugi polovici 19. stol.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zamenjali  </a:t>
            </a:r>
            <a:r>
              <a:rPr lang="sl-SI" altLang="sl-SI" sz="1800" b="1">
                <a:solidFill>
                  <a:srgbClr val="FF0000"/>
                </a:solidFill>
              </a:rPr>
              <a:t>novi viri energije</a:t>
            </a:r>
            <a:r>
              <a:rPr lang="sl-SI" altLang="sl-SI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Uporabljati so začeli </a:t>
            </a:r>
            <a:r>
              <a:rPr lang="sl-SI" altLang="sl-SI" sz="1800" b="1"/>
              <a:t>nafto</a:t>
            </a:r>
            <a:r>
              <a:rPr lang="sl-SI" altLang="sl-SI" sz="180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Širila se je tudi uporaba </a:t>
            </a:r>
            <a:r>
              <a:rPr lang="sl-SI" altLang="sl-SI" sz="1800" b="1"/>
              <a:t>plina</a:t>
            </a:r>
            <a:r>
              <a:rPr lang="sl-SI" altLang="sl-SI" sz="18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Nov vir energije je postala </a:t>
            </a:r>
            <a:r>
              <a:rPr lang="sl-SI" altLang="sl-SI" sz="1800" b="1"/>
              <a:t>elektrika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66066" y="2932797"/>
            <a:ext cx="8351838" cy="369332"/>
          </a:xfrm>
          <a:prstGeom prst="rect">
            <a:avLst/>
          </a:prstGeom>
          <a:solidFill>
            <a:srgbClr val="FEF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>
                <a:solidFill>
                  <a:srgbClr val="3333FF"/>
                </a:solidFill>
              </a:rPr>
              <a:t>Katere novosti je prinesla industrijska revolucija v drugi polovici 19. stol.</a:t>
            </a:r>
            <a:endParaRPr lang="sl-SI" altLang="sl-SI" sz="2000" dirty="0">
              <a:solidFill>
                <a:srgbClr val="3333FF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" y="3733799"/>
            <a:ext cx="3671888" cy="2962275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AutoShape 6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7235825" y="1125538"/>
            <a:ext cx="1655763" cy="719137"/>
          </a:xfrm>
          <a:prstGeom prst="actionButtonBlank">
            <a:avLst/>
          </a:prstGeom>
          <a:solidFill>
            <a:srgbClr val="F7FBFB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 b="1"/>
              <a:t>MAGLEV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574 km/h</a:t>
            </a:r>
          </a:p>
        </p:txBody>
      </p:sp>
      <p:sp>
        <p:nvSpPr>
          <p:cNvPr id="13319" name="AutoShape 7">
            <a:hlinkClick r:id="rId4" highlightClick="1"/>
          </p:cNvPr>
          <p:cNvSpPr>
            <a:spLocks noChangeArrowheads="1"/>
          </p:cNvSpPr>
          <p:nvPr/>
        </p:nvSpPr>
        <p:spPr bwMode="auto">
          <a:xfrm>
            <a:off x="7235825" y="188913"/>
            <a:ext cx="1655763" cy="719137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 b="1"/>
              <a:t>ROCKET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25 km/h</a:t>
            </a:r>
          </a:p>
        </p:txBody>
      </p:sp>
    </p:spTree>
    <p:extLst>
      <p:ext uri="{BB962C8B-B14F-4D97-AF65-F5344CB8AC3E}">
        <p14:creationId xmlns:p14="http://schemas.microsoft.com/office/powerpoint/2010/main" val="17148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4 0.02639 L 0.94479 0.0254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8" grpId="0" animBg="1"/>
      <p:bldP spid="13319" grpId="0" animBg="1"/>
    </p:bld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1199</Words>
  <Application>Microsoft Office PowerPoint</Application>
  <PresentationFormat>Diaprojekcija na zaslonu (4:3)</PresentationFormat>
  <Paragraphs>152</Paragraphs>
  <Slides>12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Privzeti načrt</vt:lpstr>
      <vt:lpstr>Clip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RBM</dc:creator>
  <cp:lastModifiedBy>rbrate@guest.arnes.si</cp:lastModifiedBy>
  <cp:revision>9</cp:revision>
  <dcterms:created xsi:type="dcterms:W3CDTF">2010-08-01T19:37:12Z</dcterms:created>
  <dcterms:modified xsi:type="dcterms:W3CDTF">2020-05-16T08:54:58Z</dcterms:modified>
</cp:coreProperties>
</file>