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4" r:id="rId2"/>
    <p:sldId id="258" r:id="rId3"/>
    <p:sldId id="259" r:id="rId4"/>
    <p:sldId id="261" r:id="rId5"/>
    <p:sldId id="262" r:id="rId6"/>
    <p:sldId id="263" r:id="rId7"/>
    <p:sldId id="260" r:id="rId8"/>
    <p:sldId id="266"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p:cViewPr varScale="1">
        <p:scale>
          <a:sx n="88" d="100"/>
          <a:sy n="88" d="100"/>
        </p:scale>
        <p:origin x="2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sl-SI"/>
              <a:t>Kliknite, če želite urediti slog naslova matrice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EEB87AA-A6EF-4ECE-B59B-2A857D06F53B}" type="datetimeFigureOut">
              <a:rPr lang="sl-SI" smtClean="0"/>
              <a:t>19. 05. 2020</a:t>
            </a:fld>
            <a:endParaRPr lang="sl-SI"/>
          </a:p>
        </p:txBody>
      </p:sp>
      <p:sp>
        <p:nvSpPr>
          <p:cNvPr id="5" name="Footer Placeholder 4"/>
          <p:cNvSpPr>
            <a:spLocks noGrp="1"/>
          </p:cNvSpPr>
          <p:nvPr>
            <p:ph type="ftr" sz="quarter" idx="11"/>
          </p:nvPr>
        </p:nvSpPr>
        <p:spPr>
          <a:xfrm>
            <a:off x="1371600" y="4323845"/>
            <a:ext cx="6400800" cy="365125"/>
          </a:xfrm>
        </p:spPr>
        <p:txBody>
          <a:bodyPr/>
          <a:lstStyle/>
          <a:p>
            <a:endParaRPr lang="sl-SI"/>
          </a:p>
        </p:txBody>
      </p:sp>
      <p:sp>
        <p:nvSpPr>
          <p:cNvPr id="6" name="Slide Number Placeholder 5"/>
          <p:cNvSpPr>
            <a:spLocks noGrp="1"/>
          </p:cNvSpPr>
          <p:nvPr>
            <p:ph type="sldNum" sz="quarter" idx="12"/>
          </p:nvPr>
        </p:nvSpPr>
        <p:spPr>
          <a:xfrm>
            <a:off x="8077200" y="1430866"/>
            <a:ext cx="2743200" cy="365125"/>
          </a:xfrm>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25550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7EEB87AA-A6EF-4ECE-B59B-2A857D06F53B}" type="datetimeFigureOut">
              <a:rPr lang="sl-SI" smtClean="0"/>
              <a:t>19. 05. 2020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203896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n napis">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EEB87AA-A6EF-4ECE-B59B-2A857D06F53B}" type="datetimeFigureOut">
              <a:rPr lang="sl-SI" smtClean="0"/>
              <a:t>19. 05. 2020</a:t>
            </a:fld>
            <a:endParaRPr lang="sl-SI"/>
          </a:p>
        </p:txBody>
      </p:sp>
      <p:sp>
        <p:nvSpPr>
          <p:cNvPr id="6" name="Footer Placeholder 5"/>
          <p:cNvSpPr>
            <a:spLocks noGrp="1"/>
          </p:cNvSpPr>
          <p:nvPr>
            <p:ph type="ftr" sz="quarter" idx="11"/>
          </p:nvPr>
        </p:nvSpPr>
        <p:spPr>
          <a:xfrm>
            <a:off x="685800" y="379941"/>
            <a:ext cx="6991492" cy="365125"/>
          </a:xfrm>
        </p:spPr>
        <p:txBody>
          <a:bodyPr/>
          <a:lstStyle/>
          <a:p>
            <a:endParaRPr lang="sl-SI"/>
          </a:p>
        </p:txBody>
      </p:sp>
      <p:sp>
        <p:nvSpPr>
          <p:cNvPr id="7" name="Slide Number Placeholder 6"/>
          <p:cNvSpPr>
            <a:spLocks noGrp="1"/>
          </p:cNvSpPr>
          <p:nvPr>
            <p:ph type="sldNum" sz="quarter" idx="12"/>
          </p:nvPr>
        </p:nvSpPr>
        <p:spPr>
          <a:xfrm>
            <a:off x="10862452" y="381000"/>
            <a:ext cx="643748" cy="365125"/>
          </a:xfrm>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2830809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z napisom">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sl-SI"/>
              <a:t>Kliknite, če želite urediti slog naslova matrice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EEB87AA-A6EF-4ECE-B59B-2A857D06F53B}" type="datetimeFigureOut">
              <a:rPr lang="sl-SI" smtClean="0"/>
              <a:t>19. 05. 2020</a:t>
            </a:fld>
            <a:endParaRPr lang="sl-SI"/>
          </a:p>
        </p:txBody>
      </p:sp>
      <p:sp>
        <p:nvSpPr>
          <p:cNvPr id="6" name="Footer Placeholder 5"/>
          <p:cNvSpPr>
            <a:spLocks noGrp="1"/>
          </p:cNvSpPr>
          <p:nvPr>
            <p:ph type="ftr" sz="quarter" idx="11"/>
          </p:nvPr>
        </p:nvSpPr>
        <p:spPr>
          <a:xfrm>
            <a:off x="685800" y="379941"/>
            <a:ext cx="6991492" cy="365125"/>
          </a:xfrm>
        </p:spPr>
        <p:txBody>
          <a:bodyPr/>
          <a:lstStyle/>
          <a:p>
            <a:endParaRPr lang="sl-SI"/>
          </a:p>
        </p:txBody>
      </p:sp>
      <p:sp>
        <p:nvSpPr>
          <p:cNvPr id="7" name="Slide Number Placeholder 6"/>
          <p:cNvSpPr>
            <a:spLocks noGrp="1"/>
          </p:cNvSpPr>
          <p:nvPr>
            <p:ph type="sldNum" sz="quarter" idx="12"/>
          </p:nvPr>
        </p:nvSpPr>
        <p:spPr>
          <a:xfrm>
            <a:off x="10862452" y="381000"/>
            <a:ext cx="643748" cy="365125"/>
          </a:xfrm>
        </p:spPr>
        <p:txBody>
          <a:bodyPr/>
          <a:lstStyle/>
          <a:p>
            <a:fld id="{408AF05B-AB35-4D97-8AE6-290F263289D6}" type="slidenum">
              <a:rPr lang="sl-SI" smtClean="0"/>
              <a:t>‹#›</a:t>
            </a:fld>
            <a:endParaRPr lang="sl-SI"/>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1923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z imenom">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EEB87AA-A6EF-4ECE-B59B-2A857D06F53B}" type="datetimeFigureOut">
              <a:rPr lang="sl-SI" smtClean="0"/>
              <a:t>19. 05. 2020</a:t>
            </a:fld>
            <a:endParaRPr lang="sl-SI"/>
          </a:p>
        </p:txBody>
      </p:sp>
      <p:sp>
        <p:nvSpPr>
          <p:cNvPr id="6" name="Footer Placeholder 5"/>
          <p:cNvSpPr>
            <a:spLocks noGrp="1"/>
          </p:cNvSpPr>
          <p:nvPr>
            <p:ph type="ftr" sz="quarter" idx="11"/>
          </p:nvPr>
        </p:nvSpPr>
        <p:spPr>
          <a:xfrm>
            <a:off x="685800" y="378883"/>
            <a:ext cx="6991492" cy="365125"/>
          </a:xfrm>
        </p:spPr>
        <p:txBody>
          <a:bodyPr/>
          <a:lstStyle/>
          <a:p>
            <a:endParaRPr lang="sl-SI"/>
          </a:p>
        </p:txBody>
      </p:sp>
      <p:sp>
        <p:nvSpPr>
          <p:cNvPr id="7" name="Slide Number Placeholder 6"/>
          <p:cNvSpPr>
            <a:spLocks noGrp="1"/>
          </p:cNvSpPr>
          <p:nvPr>
            <p:ph type="sldNum" sz="quarter" idx="12"/>
          </p:nvPr>
        </p:nvSpPr>
        <p:spPr>
          <a:xfrm>
            <a:off x="10862452" y="381000"/>
            <a:ext cx="643748" cy="365125"/>
          </a:xfrm>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179186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sl-SI"/>
              <a:t>Kliknite, če želite urediti slog naslova matrice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3" name="Date Placeholder 2"/>
          <p:cNvSpPr>
            <a:spLocks noGrp="1"/>
          </p:cNvSpPr>
          <p:nvPr>
            <p:ph type="dt" sz="half" idx="10"/>
          </p:nvPr>
        </p:nvSpPr>
        <p:spPr/>
        <p:txBody>
          <a:bodyPr/>
          <a:lstStyle/>
          <a:p>
            <a:fld id="{7EEB87AA-A6EF-4ECE-B59B-2A857D06F53B}" type="datetimeFigureOut">
              <a:rPr lang="sl-SI" smtClean="0"/>
              <a:t>19. 05. 2020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21711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sl-SI"/>
              <a:t>Kliknite, če želite urediti slog naslova matrice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3" name="Date Placeholder 2"/>
          <p:cNvSpPr>
            <a:spLocks noGrp="1"/>
          </p:cNvSpPr>
          <p:nvPr>
            <p:ph type="dt" sz="half" idx="10"/>
          </p:nvPr>
        </p:nvSpPr>
        <p:spPr/>
        <p:txBody>
          <a:bodyPr/>
          <a:lstStyle/>
          <a:p>
            <a:fld id="{7EEB87AA-A6EF-4ECE-B59B-2A857D06F53B}" type="datetimeFigureOut">
              <a:rPr lang="sl-SI" smtClean="0"/>
              <a:t>19. 05. 2020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335823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7EEB87AA-A6EF-4ECE-B59B-2A857D06F53B}" type="datetimeFigureOut">
              <a:rPr lang="sl-SI" smtClean="0"/>
              <a:t>19. 05. 2020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3593434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EEB87AA-A6EF-4ECE-B59B-2A857D06F53B}" type="datetimeFigureOut">
              <a:rPr lang="sl-SI" smtClean="0"/>
              <a:t>19. 05. 2020</a:t>
            </a:fld>
            <a:endParaRPr lang="sl-SI"/>
          </a:p>
        </p:txBody>
      </p:sp>
      <p:sp>
        <p:nvSpPr>
          <p:cNvPr id="5" name="Footer Placeholder 4"/>
          <p:cNvSpPr>
            <a:spLocks noGrp="1"/>
          </p:cNvSpPr>
          <p:nvPr>
            <p:ph type="ftr" sz="quarter" idx="11"/>
          </p:nvPr>
        </p:nvSpPr>
        <p:spPr>
          <a:xfrm>
            <a:off x="685800" y="381000"/>
            <a:ext cx="6991492" cy="365125"/>
          </a:xfrm>
        </p:spPr>
        <p:txBody>
          <a:bodyPr/>
          <a:lstStyle/>
          <a:p>
            <a:endParaRPr lang="sl-SI"/>
          </a:p>
        </p:txBody>
      </p:sp>
      <p:sp>
        <p:nvSpPr>
          <p:cNvPr id="6" name="Slide Number Placeholder 5"/>
          <p:cNvSpPr>
            <a:spLocks noGrp="1"/>
          </p:cNvSpPr>
          <p:nvPr>
            <p:ph type="sldNum" sz="quarter" idx="12"/>
          </p:nvPr>
        </p:nvSpPr>
        <p:spPr>
          <a:xfrm>
            <a:off x="10862452" y="381000"/>
            <a:ext cx="643748" cy="365125"/>
          </a:xfrm>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2604595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7EEB87AA-A6EF-4ECE-B59B-2A857D06F53B}" type="datetimeFigureOut">
              <a:rPr lang="sl-SI" smtClean="0"/>
              <a:t>19. 05. 2020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140918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sl-SI"/>
              <a:t>Kliknite, če želite urediti slog naslova matrice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EEB87AA-A6EF-4ECE-B59B-2A857D06F53B}" type="datetimeFigureOut">
              <a:rPr lang="sl-SI" smtClean="0"/>
              <a:t>19. 05. 2020</a:t>
            </a:fld>
            <a:endParaRPr lang="sl-SI"/>
          </a:p>
        </p:txBody>
      </p:sp>
      <p:sp>
        <p:nvSpPr>
          <p:cNvPr id="5" name="Footer Placeholder 4"/>
          <p:cNvSpPr>
            <a:spLocks noGrp="1"/>
          </p:cNvSpPr>
          <p:nvPr>
            <p:ph type="ftr" sz="quarter" idx="11"/>
          </p:nvPr>
        </p:nvSpPr>
        <p:spPr>
          <a:xfrm>
            <a:off x="685800" y="381001"/>
            <a:ext cx="6991492" cy="364065"/>
          </a:xfrm>
        </p:spPr>
        <p:txBody>
          <a:bodyPr/>
          <a:lstStyle/>
          <a:p>
            <a:endParaRPr lang="sl-SI"/>
          </a:p>
        </p:txBody>
      </p:sp>
      <p:sp>
        <p:nvSpPr>
          <p:cNvPr id="6" name="Slide Number Placeholder 5"/>
          <p:cNvSpPr>
            <a:spLocks noGrp="1"/>
          </p:cNvSpPr>
          <p:nvPr>
            <p:ph type="sldNum" sz="quarter" idx="12"/>
          </p:nvPr>
        </p:nvSpPr>
        <p:spPr>
          <a:xfrm>
            <a:off x="10862452" y="381000"/>
            <a:ext cx="643748" cy="365125"/>
          </a:xfrm>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370709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7EEB87AA-A6EF-4ECE-B59B-2A857D06F53B}" type="datetimeFigureOut">
              <a:rPr lang="sl-SI" smtClean="0"/>
              <a:t>19. 05. 2020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402844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685800" y="3132666"/>
            <a:ext cx="5311775" cy="3086019"/>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172200" y="3132666"/>
            <a:ext cx="5334000" cy="3086019"/>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7EEB87AA-A6EF-4ECE-B59B-2A857D06F53B}" type="datetimeFigureOut">
              <a:rPr lang="sl-SI" smtClean="0"/>
              <a:t>19. 05. 2020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276925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7EEB87AA-A6EF-4ECE-B59B-2A857D06F53B}" type="datetimeFigureOut">
              <a:rPr lang="sl-SI" smtClean="0"/>
              <a:t>19. 05. 2020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221604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B87AA-A6EF-4ECE-B59B-2A857D06F53B}" type="datetimeFigureOut">
              <a:rPr lang="sl-SI" smtClean="0"/>
              <a:t>19. 05. 2020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30034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sl-SI"/>
              <a:t>Kliknite, če želite urediti slog naslova matrice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7EEB87AA-A6EF-4ECE-B59B-2A857D06F53B}" type="datetimeFigureOut">
              <a:rPr lang="sl-SI" smtClean="0"/>
              <a:t>19. 05. 2020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19584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7EEB87AA-A6EF-4ECE-B59B-2A857D06F53B}" type="datetimeFigureOut">
              <a:rPr lang="sl-SI" smtClean="0"/>
              <a:t>19. 05. 2020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08AF05B-AB35-4D97-8AE6-290F263289D6}" type="slidenum">
              <a:rPr lang="sl-SI" smtClean="0"/>
              <a:t>‹#›</a:t>
            </a:fld>
            <a:endParaRPr lang="sl-SI"/>
          </a:p>
        </p:txBody>
      </p:sp>
    </p:spTree>
    <p:extLst>
      <p:ext uri="{BB962C8B-B14F-4D97-AF65-F5344CB8AC3E}">
        <p14:creationId xmlns:p14="http://schemas.microsoft.com/office/powerpoint/2010/main" val="409142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EEB87AA-A6EF-4ECE-B59B-2A857D06F53B}" type="datetimeFigureOut">
              <a:rPr lang="sl-SI" smtClean="0"/>
              <a:t>19. 05. 2020</a:t>
            </a:fld>
            <a:endParaRPr lang="sl-SI"/>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08AF05B-AB35-4D97-8AE6-290F263289D6}" type="slidenum">
              <a:rPr lang="sl-SI" smtClean="0"/>
              <a:t>‹#›</a:t>
            </a:fld>
            <a:endParaRPr lang="sl-SI"/>
          </a:p>
        </p:txBody>
      </p:sp>
    </p:spTree>
    <p:extLst>
      <p:ext uri="{BB962C8B-B14F-4D97-AF65-F5344CB8AC3E}">
        <p14:creationId xmlns:p14="http://schemas.microsoft.com/office/powerpoint/2010/main" val="10391685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l.wikipedia.org/wiki/Religija#/media/Slika:Religious_syms.svg"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sl.wikipedia.org/wiki/Kr%C5%A1%C4%8Danstvo" TargetMode="External"/><Relationship Id="rId2" Type="http://schemas.openxmlformats.org/officeDocument/2006/relationships/hyperlink" Target="http://www.facka.si/gradiva/geo/azija/prebivalstvo/verstva.html" TargetMode="Externa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sl.wikipedia.org/wiki/Islam" TargetMode="External"/><Relationship Id="rId2" Type="http://schemas.openxmlformats.org/officeDocument/2006/relationships/hyperlink" Target="http://www.facka.si/gradiva/geo/azija/prebivalstvo/verstva.html" TargetMode="External"/><Relationship Id="rId1" Type="http://schemas.openxmlformats.org/officeDocument/2006/relationships/slideLayout" Target="../slideLayouts/slideLayout8.xml"/><Relationship Id="rId5" Type="http://schemas.openxmlformats.org/officeDocument/2006/relationships/hyperlink" Target="http://www.facka.si/gradiva/geo/azija/posebnosti/dubai.html#ka"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www.facka.si/gradiva/geo/azija/prebivalstvo/verstva.html" TargetMode="External"/><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hyperlink" Target="mailto:https://sl.wikipedia.org/wiki/Budize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acka.si/gradiva/geo/azija/prebivalstvo/verstva.html" TargetMode="External"/><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hyperlink" Target="mailto:https://sl.wikipedia.org/wiki/Hinduize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acka.si/gradiva/geo/azija/prebivalstvo/verstva.html"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mailto:http://www.facka.si/gradiva/geo/azija/prebivalstvo/verstva.html" TargetMode="External"/><Relationship Id="rId2" Type="http://schemas.openxmlformats.org/officeDocument/2006/relationships/hyperlink" Target="http://www.facka.si/gradiva/geo/azija/prebivalstvo/judovsko_vprasanja.html" TargetMode="External"/><Relationship Id="rId1" Type="http://schemas.openxmlformats.org/officeDocument/2006/relationships/slideLayout" Target="../slideLayouts/slideLayout8.xml"/><Relationship Id="rId6" Type="http://schemas.openxmlformats.org/officeDocument/2006/relationships/hyperlink" Target="http://www.facka.si/gradiva/geo/azija/prebivalstvo/verstva.html" TargetMode="External"/><Relationship Id="rId5" Type="http://schemas.openxmlformats.org/officeDocument/2006/relationships/image" Target="../media/image9.jpeg"/><Relationship Id="rId4" Type="http://schemas.openxmlformats.org/officeDocument/2006/relationships/hyperlink" Target="mailto:https://sl.wikipedia.org/wiki/Judj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454058-AE33-43B5-AFA4-BF362F2B5F1B}"/>
              </a:ext>
            </a:extLst>
          </p:cNvPr>
          <p:cNvSpPr>
            <a:spLocks noGrp="1"/>
          </p:cNvSpPr>
          <p:nvPr>
            <p:ph type="title"/>
          </p:nvPr>
        </p:nvSpPr>
        <p:spPr/>
        <p:txBody>
          <a:bodyPr>
            <a:normAutofit/>
          </a:bodyPr>
          <a:lstStyle/>
          <a:p>
            <a:r>
              <a:rPr lang="sl-SI" sz="4000" b="1" dirty="0">
                <a:solidFill>
                  <a:schemeClr val="accent2"/>
                </a:solidFill>
                <a:latin typeface="Calibri" panose="020F0502020204030204" pitchFamily="34" charset="0"/>
                <a:cs typeface="Calibri" panose="020F0502020204030204" pitchFamily="34" charset="0"/>
              </a:rPr>
              <a:t>VELIKA VERSTVA SVETA</a:t>
            </a:r>
          </a:p>
        </p:txBody>
      </p:sp>
      <p:sp>
        <p:nvSpPr>
          <p:cNvPr id="4" name="Označba mesta besedila 3">
            <a:extLst>
              <a:ext uri="{FF2B5EF4-FFF2-40B4-BE49-F238E27FC236}">
                <a16:creationId xmlns:a16="http://schemas.microsoft.com/office/drawing/2014/main" id="{2DBFA3D2-B707-477A-AE18-43E434341F78}"/>
              </a:ext>
            </a:extLst>
          </p:cNvPr>
          <p:cNvSpPr>
            <a:spLocks noGrp="1"/>
          </p:cNvSpPr>
          <p:nvPr>
            <p:ph type="body" sz="half" idx="2"/>
          </p:nvPr>
        </p:nvSpPr>
        <p:spPr/>
        <p:txBody>
          <a:bodyPr/>
          <a:lstStyle/>
          <a:p>
            <a:r>
              <a:rPr lang="sl-SI" dirty="0">
                <a:latin typeface="Calibri" panose="020F0502020204030204" pitchFamily="34" charset="0"/>
                <a:cs typeface="Calibri" panose="020F0502020204030204" pitchFamily="34" charset="0"/>
              </a:rPr>
              <a:t>Karlina Kovačevič 7. c</a:t>
            </a:r>
          </a:p>
        </p:txBody>
      </p:sp>
      <p:pic>
        <p:nvPicPr>
          <p:cNvPr id="7174" name="Picture 6">
            <a:extLst>
              <a:ext uri="{FF2B5EF4-FFF2-40B4-BE49-F238E27FC236}">
                <a16:creationId xmlns:a16="http://schemas.microsoft.com/office/drawing/2014/main" id="{051C21CE-52C8-4E7E-91C4-3CBEB988AB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4975" y="746125"/>
            <a:ext cx="4777341" cy="4777341"/>
          </a:xfrm>
          <a:prstGeom prst="rect">
            <a:avLst/>
          </a:prstGeom>
          <a:noFill/>
          <a:extLst>
            <a:ext uri="{909E8E84-426E-40DD-AFC4-6F175D3DCCD1}">
              <a14:hiddenFill xmlns:a14="http://schemas.microsoft.com/office/drawing/2010/main">
                <a:solidFill>
                  <a:srgbClr val="FFFFFF"/>
                </a:solidFill>
              </a14:hiddenFill>
            </a:ext>
          </a:extLst>
        </p:spPr>
      </p:pic>
      <p:sp>
        <p:nvSpPr>
          <p:cNvPr id="8" name="Pravokotnik 7">
            <a:extLst>
              <a:ext uri="{FF2B5EF4-FFF2-40B4-BE49-F238E27FC236}">
                <a16:creationId xmlns:a16="http://schemas.microsoft.com/office/drawing/2014/main" id="{601FBD09-FE7B-440D-B991-C50027E730D9}"/>
              </a:ext>
            </a:extLst>
          </p:cNvPr>
          <p:cNvSpPr/>
          <p:nvPr/>
        </p:nvSpPr>
        <p:spPr>
          <a:xfrm>
            <a:off x="5400675" y="5572353"/>
            <a:ext cx="6096000" cy="276999"/>
          </a:xfrm>
          <a:prstGeom prst="rect">
            <a:avLst/>
          </a:prstGeom>
        </p:spPr>
        <p:txBody>
          <a:bodyPr>
            <a:spAutoFit/>
          </a:bodyPr>
          <a:lstStyle/>
          <a:p>
            <a:r>
              <a:rPr lang="sl-SI" sz="1200" dirty="0">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https://sl.wikipedia.org/wiki/Religija#/media/Slika:Religious_syms.svg</a:t>
            </a:r>
            <a:endParaRPr lang="sl-SI"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078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2EF40B-3585-4A88-B922-A2B99A10CC73}"/>
              </a:ext>
            </a:extLst>
          </p:cNvPr>
          <p:cNvSpPr>
            <a:spLocks noGrp="1"/>
          </p:cNvSpPr>
          <p:nvPr>
            <p:ph type="title"/>
          </p:nvPr>
        </p:nvSpPr>
        <p:spPr>
          <a:xfrm>
            <a:off x="685800" y="1524000"/>
            <a:ext cx="4114800" cy="548640"/>
          </a:xfrm>
        </p:spPr>
        <p:txBody>
          <a:bodyPr>
            <a:normAutofit/>
          </a:bodyPr>
          <a:lstStyle/>
          <a:p>
            <a:pPr>
              <a:spcBef>
                <a:spcPts val="1000"/>
              </a:spcBef>
            </a:pPr>
            <a:r>
              <a:rPr lang="sl-SI" dirty="0">
                <a:latin typeface="Calibri" panose="020F0502020204030204" pitchFamily="34" charset="0"/>
                <a:ea typeface="+mn-ea"/>
                <a:cs typeface="Calibri" panose="020F0502020204030204" pitchFamily="34" charset="0"/>
              </a:rPr>
              <a:t>KRŠČANSTVO</a:t>
            </a:r>
          </a:p>
        </p:txBody>
      </p:sp>
      <p:sp>
        <p:nvSpPr>
          <p:cNvPr id="4" name="Označba mesta besedila 3">
            <a:extLst>
              <a:ext uri="{FF2B5EF4-FFF2-40B4-BE49-F238E27FC236}">
                <a16:creationId xmlns:a16="http://schemas.microsoft.com/office/drawing/2014/main" id="{1DCCBF25-263F-468E-BF6B-1C0DB0F78B37}"/>
              </a:ext>
            </a:extLst>
          </p:cNvPr>
          <p:cNvSpPr>
            <a:spLocks noGrp="1"/>
          </p:cNvSpPr>
          <p:nvPr>
            <p:ph type="body" sz="half" idx="2"/>
          </p:nvPr>
        </p:nvSpPr>
        <p:spPr>
          <a:xfrm>
            <a:off x="685799" y="2072640"/>
            <a:ext cx="6315891" cy="4222245"/>
          </a:xfrm>
        </p:spPr>
        <p:txBody>
          <a:bodyPr>
            <a:normAutofit/>
          </a:bodyPr>
          <a:lstStyle/>
          <a:p>
            <a:pPr algn="just">
              <a:spcBef>
                <a:spcPts val="0"/>
              </a:spcBef>
            </a:pPr>
            <a:r>
              <a:rPr lang="sl-SI" dirty="0" smtClean="0">
                <a:latin typeface="Calibri" panose="020F0502020204030204" pitchFamily="34" charset="0"/>
                <a:cs typeface="Calibri" panose="020F0502020204030204" pitchFamily="34" charset="0"/>
              </a:rPr>
              <a:t>Z 2,5 </a:t>
            </a:r>
            <a:r>
              <a:rPr lang="sl-SI" dirty="0" err="1" smtClean="0">
                <a:latin typeface="Calibri" panose="020F0502020204030204" pitchFamily="34" charset="0"/>
                <a:cs typeface="Calibri" panose="020F0502020204030204" pitchFamily="34" charset="0"/>
              </a:rPr>
              <a:t>mld</a:t>
            </a:r>
            <a:r>
              <a:rPr lang="sl-SI" dirty="0" smtClean="0">
                <a:latin typeface="Calibri" panose="020F0502020204030204" pitchFamily="34" charset="0"/>
                <a:cs typeface="Calibri" panose="020F0502020204030204" pitchFamily="34" charset="0"/>
              </a:rPr>
              <a:t> </a:t>
            </a:r>
            <a:r>
              <a:rPr lang="sl-SI" dirty="0">
                <a:latin typeface="Calibri" panose="020F0502020204030204" pitchFamily="34" charset="0"/>
                <a:cs typeface="Calibri" panose="020F0502020204030204" pitchFamily="34" charset="0"/>
              </a:rPr>
              <a:t>vernikov je krščanstvo trenutno največja svetovna religija. Začetek krščanstva: </a:t>
            </a:r>
            <a:r>
              <a:rPr lang="pl-PL" dirty="0">
                <a:latin typeface="Calibri" panose="020F0502020204030204" pitchFamily="34" charset="0"/>
                <a:cs typeface="Calibri" panose="020F0502020204030204" pitchFamily="34" charset="0"/>
              </a:rPr>
              <a:t>okoli leta 33 našega štetja</a:t>
            </a:r>
            <a:r>
              <a:rPr lang="pl-PL" dirty="0" smtClean="0">
                <a:latin typeface="Calibri" panose="020F0502020204030204" pitchFamily="34" charset="0"/>
                <a:cs typeface="Calibri" panose="020F0502020204030204" pitchFamily="34" charset="0"/>
              </a:rPr>
              <a:t>. Združuje jih vera v </a:t>
            </a:r>
            <a:r>
              <a:rPr lang="pl-PL" b="1" dirty="0" smtClean="0">
                <a:latin typeface="Calibri" panose="020F0502020204030204" pitchFamily="34" charset="0"/>
                <a:cs typeface="Calibri" panose="020F0502020204030204" pitchFamily="34" charset="0"/>
              </a:rPr>
              <a:t>Jezusa</a:t>
            </a:r>
            <a:r>
              <a:rPr lang="pl-PL" dirty="0" smtClean="0">
                <a:latin typeface="Calibri" panose="020F0502020204030204" pitchFamily="34" charset="0"/>
                <a:cs typeface="Calibri" panose="020F0502020204030204" pitchFamily="34" charset="0"/>
              </a:rPr>
              <a:t> </a:t>
            </a:r>
            <a:r>
              <a:rPr lang="pl-PL" b="1" dirty="0" smtClean="0">
                <a:latin typeface="Calibri" panose="020F0502020204030204" pitchFamily="34" charset="0"/>
                <a:cs typeface="Calibri" panose="020F0502020204030204" pitchFamily="34" charset="0"/>
              </a:rPr>
              <a:t>Kristusa</a:t>
            </a:r>
            <a:r>
              <a:rPr lang="pl-PL" dirty="0" smtClean="0">
                <a:latin typeface="Calibri" panose="020F0502020204030204" pitchFamily="34" charset="0"/>
                <a:cs typeface="Calibri" panose="020F0502020204030204" pitchFamily="34" charset="0"/>
              </a:rPr>
              <a:t>.</a:t>
            </a:r>
          </a:p>
          <a:p>
            <a:pPr algn="just">
              <a:spcBef>
                <a:spcPts val="0"/>
              </a:spcBef>
            </a:pPr>
            <a:endParaRPr lang="sl-SI" b="1" dirty="0" smtClean="0">
              <a:latin typeface="Calibri" panose="020F0502020204030204" pitchFamily="34" charset="0"/>
              <a:cs typeface="Calibri" panose="020F0502020204030204" pitchFamily="34" charset="0"/>
            </a:endParaRPr>
          </a:p>
          <a:p>
            <a:pPr algn="just">
              <a:spcBef>
                <a:spcPts val="0"/>
              </a:spcBef>
            </a:pPr>
            <a:r>
              <a:rPr lang="sl-SI" b="1" dirty="0" smtClean="0">
                <a:latin typeface="Calibri" panose="020F0502020204030204" pitchFamily="34" charset="0"/>
                <a:cs typeface="Calibri" panose="020F0502020204030204" pitchFamily="34" charset="0"/>
              </a:rPr>
              <a:t>KATOLIKI</a:t>
            </a:r>
            <a:r>
              <a:rPr lang="sl-SI" b="1" dirty="0">
                <a:latin typeface="Calibri" panose="020F0502020204030204" pitchFamily="34" charset="0"/>
                <a:cs typeface="Calibri" panose="020F0502020204030204" pitchFamily="34" charset="0"/>
              </a:rPr>
              <a:t> </a:t>
            </a:r>
            <a:r>
              <a:rPr lang="sl-SI" dirty="0" smtClean="0">
                <a:latin typeface="Calibri" panose="020F0502020204030204" pitchFamily="34" charset="0"/>
                <a:cs typeface="Calibri" panose="020F0502020204030204" pitchFamily="34" charset="0"/>
              </a:rPr>
              <a:t>prevladujejo </a:t>
            </a:r>
            <a:r>
              <a:rPr lang="sl-SI" dirty="0">
                <a:latin typeface="Calibri" panose="020F0502020204030204" pitchFamily="34" charset="0"/>
                <a:cs typeface="Calibri" panose="020F0502020204030204" pitchFamily="34" charset="0"/>
              </a:rPr>
              <a:t>v </a:t>
            </a:r>
            <a:r>
              <a:rPr lang="sl-SI" dirty="0" smtClean="0">
                <a:latin typeface="Calibri" panose="020F0502020204030204" pitchFamily="34" charset="0"/>
                <a:cs typeface="Calibri" panose="020F0502020204030204" pitchFamily="34" charset="0"/>
              </a:rPr>
              <a:t>Evropi in Latinski Ameriki (1,3 </a:t>
            </a:r>
            <a:r>
              <a:rPr lang="sl-SI" dirty="0" err="1" smtClean="0">
                <a:latin typeface="Calibri" panose="020F0502020204030204" pitchFamily="34" charset="0"/>
                <a:cs typeface="Calibri" panose="020F0502020204030204" pitchFamily="34" charset="0"/>
              </a:rPr>
              <a:t>mld</a:t>
            </a:r>
            <a:r>
              <a:rPr lang="sl-SI" dirty="0" smtClean="0">
                <a:latin typeface="Calibri" panose="020F0502020204030204" pitchFamily="34" charset="0"/>
                <a:cs typeface="Calibri" panose="020F0502020204030204" pitchFamily="34" charset="0"/>
              </a:rPr>
              <a:t> vernikov). </a:t>
            </a:r>
            <a:r>
              <a:rPr lang="sl-SI" b="1" dirty="0" smtClean="0">
                <a:latin typeface="Calibri" panose="020F0502020204030204" pitchFamily="34" charset="0"/>
                <a:cs typeface="Calibri" panose="020F0502020204030204" pitchFamily="34" charset="0"/>
              </a:rPr>
              <a:t>PROTESTANTI</a:t>
            </a:r>
            <a:r>
              <a:rPr lang="sl-SI" dirty="0" smtClean="0">
                <a:latin typeface="Calibri" panose="020F0502020204030204" pitchFamily="34" charset="0"/>
                <a:cs typeface="Calibri" panose="020F0502020204030204" pitchFamily="34" charset="0"/>
              </a:rPr>
              <a:t> (S Evropa, S Amerika in J Afrika) so drugi največji krščanski del (900 mio). </a:t>
            </a:r>
            <a:r>
              <a:rPr lang="sl-SI" b="1" dirty="0" smtClean="0">
                <a:latin typeface="Calibri" panose="020F0502020204030204" pitchFamily="34" charset="0"/>
                <a:cs typeface="Calibri" panose="020F0502020204030204" pitchFamily="34" charset="0"/>
              </a:rPr>
              <a:t>PRAVOSLAVCE</a:t>
            </a:r>
            <a:r>
              <a:rPr lang="sl-SI" dirty="0" smtClean="0">
                <a:latin typeface="Calibri" panose="020F0502020204030204" pitchFamily="34" charset="0"/>
                <a:cs typeface="Calibri" panose="020F0502020204030204" pitchFamily="34" charset="0"/>
              </a:rPr>
              <a:t> (300 mio) najdemo predvsem v JV in V Evropi ter Rusiji.</a:t>
            </a:r>
          </a:p>
          <a:p>
            <a:pPr algn="just">
              <a:spcBef>
                <a:spcPts val="0"/>
              </a:spcBef>
            </a:pPr>
            <a:endParaRPr lang="sl-SI" dirty="0">
              <a:latin typeface="Calibri" panose="020F0502020204030204" pitchFamily="34" charset="0"/>
              <a:cs typeface="Calibri" panose="020F0502020204030204" pitchFamily="34" charset="0"/>
            </a:endParaRPr>
          </a:p>
          <a:p>
            <a:pPr>
              <a:spcBef>
                <a:spcPts val="0"/>
              </a:spcBef>
            </a:pPr>
            <a:r>
              <a:rPr lang="sl-SI" dirty="0">
                <a:latin typeface="Calibri" panose="020F0502020204030204" pitchFamily="34" charset="0"/>
                <a:cs typeface="Calibri" panose="020F0502020204030204" pitchFamily="34" charset="0"/>
              </a:rPr>
              <a:t>(</a:t>
            </a:r>
            <a:r>
              <a:rPr lang="sl-SI" dirty="0">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http://www.facka.si/gradiva/geo/azija/prebivalstvo/verstva.html</a:t>
            </a:r>
            <a:r>
              <a:rPr lang="sl-SI" dirty="0">
                <a:latin typeface="Calibri" panose="020F0502020204030204" pitchFamily="34" charset="0"/>
                <a:cs typeface="Calibri" panose="020F0502020204030204" pitchFamily="34" charset="0"/>
              </a:rPr>
              <a:t>)</a:t>
            </a:r>
          </a:p>
          <a:p>
            <a:r>
              <a:rPr lang="pl-PL" dirty="0" smtClean="0">
                <a:latin typeface="Calibri" panose="020F0502020204030204" pitchFamily="34" charset="0"/>
                <a:cs typeface="Calibri" panose="020F0502020204030204" pitchFamily="34" charset="0"/>
              </a:rPr>
              <a:t>(</a:t>
            </a:r>
            <a:r>
              <a:rPr lang="sl-SI" dirty="0">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https://sl.wikipedia.org/wiki/Kr%C5%A1%C4%8Danstvo</a:t>
            </a:r>
            <a:r>
              <a:rPr lang="sl-SI" dirty="0">
                <a:latin typeface="Calibri" panose="020F0502020204030204" pitchFamily="34" charset="0"/>
                <a:cs typeface="Calibri" panose="020F0502020204030204" pitchFamily="34" charset="0"/>
              </a:rPr>
              <a:t>).</a:t>
            </a:r>
          </a:p>
          <a:p>
            <a:r>
              <a:rPr lang="sl-SI" dirty="0">
                <a:latin typeface="Calibri" panose="020F0502020204030204" pitchFamily="34" charset="0"/>
                <a:cs typeface="Calibri" panose="020F0502020204030204" pitchFamily="34" charset="0"/>
              </a:rPr>
              <a:t>Prazniki: Božič, Velika </a:t>
            </a:r>
            <a:r>
              <a:rPr lang="sl-SI" dirty="0" smtClean="0">
                <a:latin typeface="Calibri" panose="020F0502020204030204" pitchFamily="34" charset="0"/>
                <a:cs typeface="Calibri" panose="020F0502020204030204" pitchFamily="34" charset="0"/>
              </a:rPr>
              <a:t>noč …</a:t>
            </a:r>
            <a:endParaRPr lang="sl-SI" dirty="0">
              <a:latin typeface="Calibri" panose="020F0502020204030204" pitchFamily="34" charset="0"/>
              <a:cs typeface="Calibri" panose="020F0502020204030204" pitchFamily="34" charset="0"/>
            </a:endParaRPr>
          </a:p>
          <a:p>
            <a:endParaRPr lang="sl-SI" dirty="0">
              <a:latin typeface="Calibri" panose="020F0502020204030204" pitchFamily="34" charset="0"/>
              <a:cs typeface="Calibri" panose="020F0502020204030204" pitchFamily="34" charset="0"/>
            </a:endParaRPr>
          </a:p>
          <a:p>
            <a:endParaRPr lang="sl-SI" dirty="0">
              <a:latin typeface="Calibri" panose="020F0502020204030204" pitchFamily="34" charset="0"/>
              <a:cs typeface="Calibri" panose="020F0502020204030204" pitchFamily="34" charset="0"/>
            </a:endParaRPr>
          </a:p>
        </p:txBody>
      </p:sp>
      <p:pic>
        <p:nvPicPr>
          <p:cNvPr id="2050" name="Picture 2" descr="ikona">
            <a:extLst>
              <a:ext uri="{FF2B5EF4-FFF2-40B4-BE49-F238E27FC236}">
                <a16:creationId xmlns:a16="http://schemas.microsoft.com/office/drawing/2014/main" id="{49D886D9-534C-4D7C-A187-21AD54D9F5F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610631" y="1765304"/>
            <a:ext cx="2437136" cy="3663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438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E80A6C-9B56-49DD-B133-EE0E52474CF3}"/>
              </a:ext>
            </a:extLst>
          </p:cNvPr>
          <p:cNvSpPr>
            <a:spLocks noGrp="1"/>
          </p:cNvSpPr>
          <p:nvPr>
            <p:ph type="title"/>
          </p:nvPr>
        </p:nvSpPr>
        <p:spPr>
          <a:xfrm>
            <a:off x="638175" y="1523999"/>
            <a:ext cx="4114800" cy="627018"/>
          </a:xfrm>
        </p:spPr>
        <p:txBody>
          <a:bodyPr>
            <a:normAutofit/>
          </a:bodyPr>
          <a:lstStyle/>
          <a:p>
            <a:pPr>
              <a:spcBef>
                <a:spcPts val="1000"/>
              </a:spcBef>
            </a:pPr>
            <a:r>
              <a:rPr lang="sl-SI" dirty="0">
                <a:latin typeface="Calibri" panose="020F0502020204030204" pitchFamily="34" charset="0"/>
                <a:ea typeface="+mn-ea"/>
                <a:cs typeface="Calibri" panose="020F0502020204030204" pitchFamily="34" charset="0"/>
              </a:rPr>
              <a:t>ISLAM</a:t>
            </a:r>
          </a:p>
        </p:txBody>
      </p:sp>
      <p:sp>
        <p:nvSpPr>
          <p:cNvPr id="4" name="Označba mesta besedila 3">
            <a:extLst>
              <a:ext uri="{FF2B5EF4-FFF2-40B4-BE49-F238E27FC236}">
                <a16:creationId xmlns:a16="http://schemas.microsoft.com/office/drawing/2014/main" id="{59C47183-1817-4403-9F92-5F2AA6096838}"/>
              </a:ext>
            </a:extLst>
          </p:cNvPr>
          <p:cNvSpPr>
            <a:spLocks noGrp="1"/>
          </p:cNvSpPr>
          <p:nvPr>
            <p:ph type="body" sz="half" idx="2"/>
          </p:nvPr>
        </p:nvSpPr>
        <p:spPr>
          <a:xfrm>
            <a:off x="638175" y="2116183"/>
            <a:ext cx="6061044" cy="4180878"/>
          </a:xfrm>
        </p:spPr>
        <p:txBody>
          <a:bodyPr>
            <a:normAutofit/>
          </a:bodyPr>
          <a:lstStyle/>
          <a:p>
            <a:r>
              <a:rPr lang="sl-SI" b="1" dirty="0" smtClean="0">
                <a:latin typeface="Calibri" panose="020F0502020204030204" pitchFamily="34" charset="0"/>
                <a:cs typeface="Calibri" panose="020F0502020204030204" pitchFamily="34" charset="0"/>
              </a:rPr>
              <a:t>ISLAM</a:t>
            </a:r>
            <a:r>
              <a:rPr lang="sl-SI" dirty="0">
                <a:latin typeface="Calibri" panose="020F0502020204030204" pitchFamily="34" charset="0"/>
                <a:cs typeface="Calibri" panose="020F0502020204030204" pitchFamily="34" charset="0"/>
              </a:rPr>
              <a:t> je </a:t>
            </a:r>
            <a:r>
              <a:rPr lang="sl-SI" dirty="0" smtClean="0">
                <a:latin typeface="Calibri" panose="020F0502020204030204" pitchFamily="34" charset="0"/>
                <a:cs typeface="Calibri" panose="020F0502020204030204" pitchFamily="34" charset="0"/>
              </a:rPr>
              <a:t>vera </a:t>
            </a:r>
            <a:r>
              <a:rPr lang="sl-SI" dirty="0">
                <a:latin typeface="Calibri" panose="020F0502020204030204" pitchFamily="34" charset="0"/>
                <a:cs typeface="Calibri" panose="020F0502020204030204" pitchFamily="34" charset="0"/>
              </a:rPr>
              <a:t>muslimanov, ki </a:t>
            </a:r>
            <a:r>
              <a:rPr lang="sl-SI" dirty="0" smtClean="0">
                <a:latin typeface="Calibri" panose="020F0502020204030204" pitchFamily="34" charset="0"/>
                <a:cs typeface="Calibri" panose="020F0502020204030204" pitchFamily="34" charset="0"/>
              </a:rPr>
              <a:t>verjamejo v </a:t>
            </a:r>
            <a:r>
              <a:rPr lang="sl-SI" dirty="0">
                <a:latin typeface="Calibri" panose="020F0502020204030204" pitchFamily="34" charset="0"/>
                <a:cs typeface="Calibri" panose="020F0502020204030204" pitchFamily="34" charset="0"/>
              </a:rPr>
              <a:t> </a:t>
            </a:r>
            <a:r>
              <a:rPr lang="sl-SI" b="1" dirty="0" smtClean="0">
                <a:latin typeface="Calibri" panose="020F0502020204030204" pitchFamily="34" charset="0"/>
                <a:cs typeface="Calibri" panose="020F0502020204030204" pitchFamily="34" charset="0"/>
              </a:rPr>
              <a:t>Alaha,</a:t>
            </a:r>
            <a:r>
              <a:rPr lang="sl-SI" dirty="0">
                <a:latin typeface="Calibri" panose="020F0502020204030204" pitchFamily="34" charset="0"/>
                <a:cs typeface="Calibri" panose="020F0502020204030204" pitchFamily="34" charset="0"/>
              </a:rPr>
              <a:t> </a:t>
            </a:r>
            <a:r>
              <a:rPr lang="sl-SI" dirty="0" smtClean="0">
                <a:latin typeface="Calibri" panose="020F0502020204030204" pitchFamily="34" charset="0"/>
                <a:cs typeface="Calibri" panose="020F0502020204030204" pitchFamily="34" charset="0"/>
              </a:rPr>
              <a:t>ki se je razodel </a:t>
            </a:r>
            <a:r>
              <a:rPr lang="sl-SI" dirty="0">
                <a:latin typeface="Calibri" panose="020F0502020204030204" pitchFamily="34" charset="0"/>
                <a:cs typeface="Calibri" panose="020F0502020204030204" pitchFamily="34" charset="0"/>
              </a:rPr>
              <a:t>preroku </a:t>
            </a:r>
            <a:r>
              <a:rPr lang="sl-SI" b="1" dirty="0">
                <a:latin typeface="Calibri" panose="020F0502020204030204" pitchFamily="34" charset="0"/>
                <a:cs typeface="Calibri" panose="020F0502020204030204" pitchFamily="34" charset="0"/>
              </a:rPr>
              <a:t>Mohamedu</a:t>
            </a:r>
            <a:r>
              <a:rPr lang="sl-SI" dirty="0">
                <a:latin typeface="Calibri" panose="020F0502020204030204" pitchFamily="34" charset="0"/>
                <a:cs typeface="Calibri" panose="020F0502020204030204" pitchFamily="34" charset="0"/>
              </a:rPr>
              <a:t>. Sveta </a:t>
            </a:r>
            <a:r>
              <a:rPr lang="sl-SI" dirty="0" smtClean="0">
                <a:latin typeface="Calibri" panose="020F0502020204030204" pitchFamily="34" charset="0"/>
                <a:cs typeface="Calibri" panose="020F0502020204030204" pitchFamily="34" charset="0"/>
              </a:rPr>
              <a:t>knjiga je</a:t>
            </a:r>
            <a:r>
              <a:rPr lang="sl-SI" dirty="0">
                <a:latin typeface="Calibri" panose="020F0502020204030204" pitchFamily="34" charset="0"/>
                <a:cs typeface="Calibri" panose="020F0502020204030204" pitchFamily="34" charset="0"/>
              </a:rPr>
              <a:t> </a:t>
            </a:r>
            <a:r>
              <a:rPr lang="sl-SI" b="1" dirty="0" smtClean="0">
                <a:latin typeface="Calibri" panose="020F0502020204030204" pitchFamily="34" charset="0"/>
                <a:cs typeface="Calibri" panose="020F0502020204030204" pitchFamily="34" charset="0"/>
              </a:rPr>
              <a:t>Koran,</a:t>
            </a:r>
            <a:r>
              <a:rPr lang="sl-SI" b="1" dirty="0">
                <a:latin typeface="Calibri" panose="020F0502020204030204" pitchFamily="34" charset="0"/>
                <a:cs typeface="Calibri" panose="020F0502020204030204" pitchFamily="34" charset="0"/>
              </a:rPr>
              <a:t> </a:t>
            </a:r>
            <a:r>
              <a:rPr lang="sl-SI" dirty="0" smtClean="0">
                <a:latin typeface="Calibri" panose="020F0502020204030204" pitchFamily="34" charset="0"/>
                <a:cs typeface="Calibri" panose="020F0502020204030204" pitchFamily="34" charset="0"/>
              </a:rPr>
              <a:t>ki določa tudi družbeno ureditev. </a:t>
            </a:r>
            <a:r>
              <a:rPr lang="sl-SI" dirty="0">
                <a:latin typeface="Calibri" panose="020F0502020204030204" pitchFamily="34" charset="0"/>
                <a:cs typeface="Calibri" panose="020F0502020204030204" pitchFamily="34" charset="0"/>
              </a:rPr>
              <a:t>Muslimani se delijo na</a:t>
            </a:r>
            <a:r>
              <a:rPr lang="sl-SI" i="1" dirty="0">
                <a:latin typeface="Calibri" panose="020F0502020204030204" pitchFamily="34" charset="0"/>
                <a:cs typeface="Calibri" panose="020F0502020204030204" pitchFamily="34" charset="0"/>
              </a:rPr>
              <a:t> sunite </a:t>
            </a:r>
            <a:r>
              <a:rPr lang="sl-SI" dirty="0">
                <a:latin typeface="Calibri" panose="020F0502020204030204" pitchFamily="34" charset="0"/>
                <a:cs typeface="Calibri" panose="020F0502020204030204" pitchFamily="34" charset="0"/>
              </a:rPr>
              <a:t>in </a:t>
            </a:r>
            <a:r>
              <a:rPr lang="sl-SI" i="1" dirty="0">
                <a:latin typeface="Calibri" panose="020F0502020204030204" pitchFamily="34" charset="0"/>
                <a:cs typeface="Calibri" panose="020F0502020204030204" pitchFamily="34" charset="0"/>
              </a:rPr>
              <a:t>šiite.</a:t>
            </a:r>
          </a:p>
          <a:p>
            <a:r>
              <a:rPr lang="sl-SI" i="1" dirty="0">
                <a:latin typeface="Calibri" panose="020F0502020204030204" pitchFamily="34" charset="0"/>
                <a:cs typeface="Calibri" panose="020F0502020204030204" pitchFamily="34" charset="0"/>
              </a:rPr>
              <a:t>(</a:t>
            </a:r>
            <a:r>
              <a:rPr lang="sl-SI" dirty="0">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http://www.facka.si/gradiva/geo/azija/prebivalstvo/verstva.html</a:t>
            </a:r>
            <a:r>
              <a:rPr lang="sl-SI" dirty="0">
                <a:latin typeface="Calibri" panose="020F0502020204030204" pitchFamily="34" charset="0"/>
                <a:cs typeface="Calibri" panose="020F0502020204030204" pitchFamily="34" charset="0"/>
              </a:rPr>
              <a:t>)</a:t>
            </a:r>
          </a:p>
          <a:p>
            <a:r>
              <a:rPr lang="sl-SI" dirty="0">
                <a:latin typeface="Calibri" panose="020F0502020204030204" pitchFamily="34" charset="0"/>
                <a:cs typeface="Calibri" panose="020F0502020204030204" pitchFamily="34" charset="0"/>
              </a:rPr>
              <a:t>Islam velja za drugo najbolj razširjeno veroizpoved na </a:t>
            </a:r>
            <a:r>
              <a:rPr lang="sl-SI" dirty="0" smtClean="0">
                <a:latin typeface="Calibri" panose="020F0502020204030204" pitchFamily="34" charset="0"/>
                <a:cs typeface="Calibri" panose="020F0502020204030204" pitchFamily="34" charset="0"/>
              </a:rPr>
              <a:t>svetu. </a:t>
            </a:r>
            <a:r>
              <a:rPr lang="sl-SI" dirty="0">
                <a:latin typeface="Calibri" panose="020F0502020204030204" pitchFamily="34" charset="0"/>
                <a:cs typeface="Calibri" panose="020F0502020204030204" pitchFamily="34" charset="0"/>
              </a:rPr>
              <a:t>Trenutno število vernikov najhitreje narašča prav v islamu. Danes se med muslimane prišteva </a:t>
            </a:r>
            <a:r>
              <a:rPr lang="sl-SI" dirty="0" smtClean="0">
                <a:latin typeface="Calibri" panose="020F0502020204030204" pitchFamily="34" charset="0"/>
                <a:cs typeface="Calibri" panose="020F0502020204030204" pitchFamily="34" charset="0"/>
              </a:rPr>
              <a:t>okli 2 </a:t>
            </a:r>
            <a:r>
              <a:rPr lang="sl-SI" dirty="0">
                <a:latin typeface="Calibri" panose="020F0502020204030204" pitchFamily="34" charset="0"/>
                <a:cs typeface="Calibri" panose="020F0502020204030204" pitchFamily="34" charset="0"/>
              </a:rPr>
              <a:t>milijarde ljudi, kar je približno četrtina vsega svetovnega prebivalstva.</a:t>
            </a:r>
          </a:p>
          <a:p>
            <a:r>
              <a:rPr lang="sl-SI" dirty="0">
                <a:latin typeface="Calibri" panose="020F0502020204030204" pitchFamily="34" charset="0"/>
                <a:cs typeface="Calibri" panose="020F0502020204030204" pitchFamily="34" charset="0"/>
              </a:rPr>
              <a:t>(</a:t>
            </a:r>
            <a:r>
              <a:rPr lang="sl-SI" dirty="0">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https://sl.wikipedia.org/wiki/Islam</a:t>
            </a:r>
            <a:r>
              <a:rPr lang="sl-SI" dirty="0">
                <a:latin typeface="Calibri" panose="020F0502020204030204" pitchFamily="34" charset="0"/>
                <a:cs typeface="Calibri" panose="020F0502020204030204" pitchFamily="34" charset="0"/>
              </a:rPr>
              <a:t>)</a:t>
            </a:r>
          </a:p>
        </p:txBody>
      </p:sp>
      <p:pic>
        <p:nvPicPr>
          <p:cNvPr id="3074" name="Picture 2">
            <a:extLst>
              <a:ext uri="{FF2B5EF4-FFF2-40B4-BE49-F238E27FC236}">
                <a16:creationId xmlns:a16="http://schemas.microsoft.com/office/drawing/2014/main" id="{7E7B2167-AD83-45B7-BB2A-AD7744F7CBC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699219" y="1832916"/>
            <a:ext cx="3640335" cy="2930470"/>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a:extLst>
              <a:ext uri="{FF2B5EF4-FFF2-40B4-BE49-F238E27FC236}">
                <a16:creationId xmlns:a16="http://schemas.microsoft.com/office/drawing/2014/main" id="{F4917F3D-46AA-47AD-9B2D-228D306428AE}"/>
              </a:ext>
            </a:extLst>
          </p:cNvPr>
          <p:cNvSpPr/>
          <p:nvPr/>
        </p:nvSpPr>
        <p:spPr>
          <a:xfrm>
            <a:off x="6699219" y="4993593"/>
            <a:ext cx="4659545" cy="523220"/>
          </a:xfrm>
          <a:prstGeom prst="rect">
            <a:avLst/>
          </a:prstGeom>
        </p:spPr>
        <p:txBody>
          <a:bodyPr wrap="none">
            <a:spAutoFit/>
          </a:bodyPr>
          <a:lstStyle/>
          <a:p>
            <a:r>
              <a:rPr lang="sl-SI" sz="1400" i="1" dirty="0" err="1">
                <a:latin typeface="Calibri" panose="020F0502020204030204" pitchFamily="34" charset="0"/>
                <a:cs typeface="Calibri" panose="020F0502020204030204" pitchFamily="34" charset="0"/>
                <a:hlinkClick r:id="rId5">
                  <a:extLst>
                    <a:ext uri="{A12FA001-AC4F-418D-AE19-62706E023703}">
                      <ahyp:hlinkClr xmlns="" xmlns:ahyp="http://schemas.microsoft.com/office/drawing/2018/hyperlinkcolor" val="tx"/>
                    </a:ext>
                  </a:extLst>
                </a:hlinkClick>
              </a:rPr>
              <a:t>Kaaba</a:t>
            </a:r>
            <a:r>
              <a:rPr lang="sl-SI" sz="1400" i="1" dirty="0">
                <a:solidFill>
                  <a:srgbClr val="003366"/>
                </a:solidFill>
                <a:latin typeface="Calibri" panose="020F0502020204030204" pitchFamily="34" charset="0"/>
                <a:cs typeface="Calibri" panose="020F0502020204030204" pitchFamily="34" charset="0"/>
              </a:rPr>
              <a:t> - osrednji cilj romarjev v Meki</a:t>
            </a:r>
          </a:p>
          <a:p>
            <a:r>
              <a:rPr lang="sl-SI" sz="1400" i="1" dirty="0">
                <a:solidFill>
                  <a:srgbClr val="003366"/>
                </a:solidFill>
                <a:latin typeface="Calibri" panose="020F0502020204030204" pitchFamily="34" charset="0"/>
                <a:cs typeface="Calibri" panose="020F0502020204030204" pitchFamily="34" charset="0"/>
              </a:rPr>
              <a:t>(</a:t>
            </a:r>
            <a:r>
              <a:rPr lang="sl-SI" sz="1300" dirty="0">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http://www.facka.si/gradiva/geo/azija/prebivalstvo/verstva.html</a:t>
            </a:r>
            <a:r>
              <a:rPr lang="sl-SI" sz="1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29612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CDC237-9917-4D6E-BCA0-137FAAA691CC}"/>
              </a:ext>
            </a:extLst>
          </p:cNvPr>
          <p:cNvSpPr>
            <a:spLocks noGrp="1"/>
          </p:cNvSpPr>
          <p:nvPr>
            <p:ph type="title"/>
          </p:nvPr>
        </p:nvSpPr>
        <p:spPr>
          <a:xfrm>
            <a:off x="685800" y="1524000"/>
            <a:ext cx="4114800" cy="456561"/>
          </a:xfrm>
        </p:spPr>
        <p:txBody>
          <a:bodyPr>
            <a:normAutofit fontScale="90000"/>
          </a:bodyPr>
          <a:lstStyle/>
          <a:p>
            <a:r>
              <a:rPr lang="sl-SI" b="1" dirty="0">
                <a:latin typeface="Calibri" panose="020F0502020204030204" pitchFamily="34" charset="0"/>
                <a:cs typeface="Calibri" panose="020F0502020204030204" pitchFamily="34" charset="0"/>
              </a:rPr>
              <a:t>BUDIZEM</a:t>
            </a:r>
          </a:p>
        </p:txBody>
      </p:sp>
      <p:pic>
        <p:nvPicPr>
          <p:cNvPr id="5" name="Označba mesta vsebine 4">
            <a:extLst>
              <a:ext uri="{FF2B5EF4-FFF2-40B4-BE49-F238E27FC236}">
                <a16:creationId xmlns:a16="http://schemas.microsoft.com/office/drawing/2014/main" id="{6808B7C4-A9EF-40D4-8742-2192D2E9B131}"/>
              </a:ext>
            </a:extLst>
          </p:cNvPr>
          <p:cNvPicPr>
            <a:picLocks noGrp="1" noChangeAspect="1"/>
          </p:cNvPicPr>
          <p:nvPr>
            <p:ph idx="1"/>
          </p:nvPr>
        </p:nvPicPr>
        <p:blipFill>
          <a:blip r:embed="rId2"/>
          <a:stretch>
            <a:fillRect/>
          </a:stretch>
        </p:blipFill>
        <p:spPr>
          <a:xfrm>
            <a:off x="7184230" y="1980561"/>
            <a:ext cx="2789109" cy="3324518"/>
          </a:xfrm>
          <a:prstGeom prst="rect">
            <a:avLst/>
          </a:prstGeom>
        </p:spPr>
      </p:pic>
      <p:sp>
        <p:nvSpPr>
          <p:cNvPr id="4" name="Označba mesta besedila 3">
            <a:extLst>
              <a:ext uri="{FF2B5EF4-FFF2-40B4-BE49-F238E27FC236}">
                <a16:creationId xmlns:a16="http://schemas.microsoft.com/office/drawing/2014/main" id="{A40EA170-DB02-47C1-9BF6-B542CB9D4B47}"/>
              </a:ext>
            </a:extLst>
          </p:cNvPr>
          <p:cNvSpPr>
            <a:spLocks noGrp="1"/>
          </p:cNvSpPr>
          <p:nvPr>
            <p:ph type="body" sz="half" idx="2"/>
          </p:nvPr>
        </p:nvSpPr>
        <p:spPr>
          <a:xfrm>
            <a:off x="685800" y="1980561"/>
            <a:ext cx="4652554" cy="3688719"/>
          </a:xfrm>
        </p:spPr>
        <p:txBody>
          <a:bodyPr>
            <a:noAutofit/>
          </a:bodyPr>
          <a:lstStyle/>
          <a:p>
            <a:pPr algn="just"/>
            <a:r>
              <a:rPr lang="sl-SI" b="1" dirty="0">
                <a:latin typeface="Calibri" panose="020F0502020204030204" pitchFamily="34" charset="0"/>
                <a:cs typeface="Calibri" panose="020F0502020204030204" pitchFamily="34" charset="0"/>
              </a:rPr>
              <a:t>BUDIZEM</a:t>
            </a:r>
            <a:r>
              <a:rPr lang="sl-SI" dirty="0">
                <a:latin typeface="Calibri" panose="020F0502020204030204" pitchFamily="34" charset="0"/>
                <a:cs typeface="Calibri" panose="020F0502020204030204" pitchFamily="34" charset="0"/>
              </a:rPr>
              <a:t> – vera JV in V Azije, ki uči strpnost, potrpežljivost, odrekanje nasilju in materialnemu bogatenju; čaščenje vseh oblik življenja; iskanje umirjenega, poduhovljenega življenja. Simbol budizma je svastika. Posebna oblika budizma je </a:t>
            </a:r>
            <a:r>
              <a:rPr lang="sl-SI" b="1" dirty="0">
                <a:latin typeface="Calibri" panose="020F0502020204030204" pitchFamily="34" charset="0"/>
                <a:cs typeface="Calibri" panose="020F0502020204030204" pitchFamily="34" charset="0"/>
              </a:rPr>
              <a:t>lamaizem</a:t>
            </a:r>
            <a:r>
              <a:rPr lang="sl-SI" dirty="0">
                <a:latin typeface="Calibri" panose="020F0502020204030204" pitchFamily="34" charset="0"/>
                <a:cs typeface="Calibri" panose="020F0502020204030204" pitchFamily="34" charset="0"/>
              </a:rPr>
              <a:t> v Tibetu, ki ga vodi verski in posvetni poglavar dalajlama.</a:t>
            </a:r>
          </a:p>
          <a:p>
            <a:r>
              <a:rPr lang="sl-SI" dirty="0">
                <a:latin typeface="Calibri" panose="020F0502020204030204" pitchFamily="34" charset="0"/>
                <a:cs typeface="Calibri" panose="020F0502020204030204" pitchFamily="34" charset="0"/>
              </a:rPr>
              <a:t>(</a:t>
            </a:r>
            <a:r>
              <a:rPr lang="sl-SI" dirty="0">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http://www.facka.si/gradiva/geo/azija/prebivalstvo/verstva.html</a:t>
            </a:r>
            <a:r>
              <a:rPr lang="sl-SI" dirty="0">
                <a:latin typeface="Calibri" panose="020F0502020204030204" pitchFamily="34" charset="0"/>
                <a:cs typeface="Calibri" panose="020F0502020204030204" pitchFamily="34" charset="0"/>
              </a:rPr>
              <a:t>)</a:t>
            </a:r>
          </a:p>
          <a:p>
            <a:r>
              <a:rPr lang="sl-SI" dirty="0">
                <a:latin typeface="Calibri" panose="020F0502020204030204" pitchFamily="34" charset="0"/>
                <a:cs typeface="Calibri" panose="020F0502020204030204" pitchFamily="34" charset="0"/>
              </a:rPr>
              <a:t>Začetek Budizma izhaja iz 6. in 4. stoletja pr. n. št. Število budistov po svetu se močno razlikuje glede na to, kako definiramo pripadnost tej veri. Ocena </a:t>
            </a:r>
            <a:r>
              <a:rPr lang="sl-SI" dirty="0" smtClean="0">
                <a:latin typeface="Calibri" panose="020F0502020204030204" pitchFamily="34" charset="0"/>
                <a:cs typeface="Calibri" panose="020F0502020204030204" pitchFamily="34" charset="0"/>
              </a:rPr>
              <a:t>je okoli 500 milijonov </a:t>
            </a:r>
            <a:r>
              <a:rPr lang="sl-SI" dirty="0">
                <a:latin typeface="Calibri" panose="020F0502020204030204" pitchFamily="34" charset="0"/>
                <a:cs typeface="Calibri" panose="020F0502020204030204" pitchFamily="34" charset="0"/>
              </a:rPr>
              <a:t>vernikov.</a:t>
            </a:r>
          </a:p>
          <a:p>
            <a:r>
              <a:rPr lang="sl-SI" dirty="0">
                <a:latin typeface="Calibri" panose="020F0502020204030204" pitchFamily="34" charset="0"/>
                <a:cs typeface="Calibri" panose="020F0502020204030204" pitchFamily="34" charset="0"/>
              </a:rPr>
              <a:t> (</a:t>
            </a:r>
            <a:r>
              <a:rPr lang="sl-SI" dirty="0">
                <a:latin typeface="Calibri" panose="020F0502020204030204" pitchFamily="34" charset="0"/>
                <a:cs typeface="Calibri" panose="020F0502020204030204" pitchFamily="34" charset="0"/>
                <a:hlinkClick r:id="rId4"/>
              </a:rPr>
              <a:t>https://sl.wikipedia.org/wiki/Budizem</a:t>
            </a:r>
            <a:r>
              <a:rPr lang="sl-SI" dirty="0">
                <a:latin typeface="Calibri" panose="020F0502020204030204" pitchFamily="34" charset="0"/>
                <a:cs typeface="Calibri" panose="020F0502020204030204" pitchFamily="34" charset="0"/>
              </a:rPr>
              <a:t>)</a:t>
            </a:r>
          </a:p>
        </p:txBody>
      </p:sp>
      <p:sp>
        <p:nvSpPr>
          <p:cNvPr id="6" name="Pravokotnik 5">
            <a:extLst>
              <a:ext uri="{FF2B5EF4-FFF2-40B4-BE49-F238E27FC236}">
                <a16:creationId xmlns:a16="http://schemas.microsoft.com/office/drawing/2014/main" id="{F7DF858B-6A15-4F73-95B4-2127B0993DEE}"/>
              </a:ext>
            </a:extLst>
          </p:cNvPr>
          <p:cNvSpPr/>
          <p:nvPr/>
        </p:nvSpPr>
        <p:spPr>
          <a:xfrm>
            <a:off x="5636312" y="5305079"/>
            <a:ext cx="4617803" cy="523220"/>
          </a:xfrm>
          <a:prstGeom prst="rect">
            <a:avLst/>
          </a:prstGeom>
        </p:spPr>
        <p:txBody>
          <a:bodyPr wrap="none">
            <a:spAutoFit/>
          </a:bodyPr>
          <a:lstStyle/>
          <a:p>
            <a:r>
              <a:rPr lang="sl-SI" sz="1400" dirty="0">
                <a:solidFill>
                  <a:srgbClr val="003366"/>
                </a:solidFill>
                <a:latin typeface="Calibri" panose="020F0502020204030204" pitchFamily="34" charset="0"/>
                <a:cs typeface="Calibri" panose="020F0502020204030204" pitchFamily="34" charset="0"/>
              </a:rPr>
              <a:t>Buda - utemeljitelj in učitelj </a:t>
            </a:r>
            <a:r>
              <a:rPr lang="sl-SI" sz="1400" dirty="0" err="1">
                <a:solidFill>
                  <a:srgbClr val="003366"/>
                </a:solidFill>
                <a:latin typeface="Calibri" panose="020F0502020204030204" pitchFamily="34" charset="0"/>
                <a:cs typeface="Calibri" panose="020F0502020204030204" pitchFamily="34" charset="0"/>
              </a:rPr>
              <a:t>Siddhartha</a:t>
            </a:r>
            <a:r>
              <a:rPr lang="sl-SI" sz="1400" dirty="0">
                <a:solidFill>
                  <a:srgbClr val="003366"/>
                </a:solidFill>
                <a:latin typeface="Calibri" panose="020F0502020204030204" pitchFamily="34" charset="0"/>
                <a:cs typeface="Calibri" panose="020F0502020204030204" pitchFamily="34" charset="0"/>
              </a:rPr>
              <a:t> </a:t>
            </a:r>
            <a:r>
              <a:rPr lang="sl-SI" sz="1400" dirty="0" err="1">
                <a:solidFill>
                  <a:srgbClr val="003366"/>
                </a:solidFill>
                <a:latin typeface="Calibri" panose="020F0502020204030204" pitchFamily="34" charset="0"/>
                <a:cs typeface="Calibri" panose="020F0502020204030204" pitchFamily="34" charset="0"/>
              </a:rPr>
              <a:t>Gavtama</a:t>
            </a:r>
            <a:r>
              <a:rPr lang="sl-SI" sz="1400" dirty="0">
                <a:solidFill>
                  <a:srgbClr val="003366"/>
                </a:solidFill>
                <a:latin typeface="Calibri" panose="020F0502020204030204" pitchFamily="34" charset="0"/>
                <a:cs typeface="Calibri" panose="020F0502020204030204" pitchFamily="34" charset="0"/>
              </a:rPr>
              <a:t> (6. </a:t>
            </a:r>
            <a:r>
              <a:rPr lang="sl-SI" sz="1400" dirty="0" err="1">
                <a:solidFill>
                  <a:srgbClr val="003366"/>
                </a:solidFill>
                <a:latin typeface="Calibri" panose="020F0502020204030204" pitchFamily="34" charset="0"/>
                <a:cs typeface="Calibri" panose="020F0502020204030204" pitchFamily="34" charset="0"/>
              </a:rPr>
              <a:t>st.p.n.š</a:t>
            </a:r>
            <a:r>
              <a:rPr lang="sl-SI" sz="1400" dirty="0">
                <a:solidFill>
                  <a:srgbClr val="003366"/>
                </a:solidFill>
                <a:latin typeface="Calibri" panose="020F0502020204030204" pitchFamily="34" charset="0"/>
                <a:cs typeface="Calibri" panose="020F0502020204030204" pitchFamily="34" charset="0"/>
              </a:rPr>
              <a:t>.)</a:t>
            </a:r>
          </a:p>
          <a:p>
            <a:r>
              <a:rPr lang="sl-SI" sz="1400" dirty="0">
                <a:solidFill>
                  <a:srgbClr val="003366"/>
                </a:solidFill>
                <a:latin typeface="Calibri" panose="020F0502020204030204" pitchFamily="34" charset="0"/>
                <a:cs typeface="Calibri" panose="020F0502020204030204" pitchFamily="34" charset="0"/>
              </a:rPr>
              <a:t>(</a:t>
            </a:r>
            <a:r>
              <a:rPr lang="sl-SI" sz="1200" dirty="0">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http://www.facka.si/gradiva/geo/azija/prebivalstvo/verstva.html</a:t>
            </a:r>
            <a:r>
              <a:rPr lang="sl-SI" sz="1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20201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D48C61-DEC4-432C-8AF5-2DE80BAC30F1}"/>
              </a:ext>
            </a:extLst>
          </p:cNvPr>
          <p:cNvSpPr>
            <a:spLocks noGrp="1"/>
          </p:cNvSpPr>
          <p:nvPr>
            <p:ph type="title"/>
          </p:nvPr>
        </p:nvSpPr>
        <p:spPr>
          <a:xfrm>
            <a:off x="685800" y="1524000"/>
            <a:ext cx="4114800" cy="592183"/>
          </a:xfrm>
        </p:spPr>
        <p:txBody>
          <a:bodyPr>
            <a:normAutofit/>
          </a:bodyPr>
          <a:lstStyle/>
          <a:p>
            <a:r>
              <a:rPr lang="sl-SI" b="1" dirty="0">
                <a:latin typeface="Calibri" panose="020F0502020204030204" pitchFamily="34" charset="0"/>
                <a:cs typeface="Calibri" panose="020F0502020204030204" pitchFamily="34" charset="0"/>
              </a:rPr>
              <a:t>HINDUIZEM</a:t>
            </a:r>
          </a:p>
        </p:txBody>
      </p:sp>
      <p:pic>
        <p:nvPicPr>
          <p:cNvPr id="8" name="Označba mesta vsebine 7">
            <a:extLst>
              <a:ext uri="{FF2B5EF4-FFF2-40B4-BE49-F238E27FC236}">
                <a16:creationId xmlns:a16="http://schemas.microsoft.com/office/drawing/2014/main" id="{47AFB12C-89B3-468C-A439-19C2CCBD1EEC}"/>
              </a:ext>
            </a:extLst>
          </p:cNvPr>
          <p:cNvPicPr>
            <a:picLocks noGrp="1" noChangeAspect="1"/>
          </p:cNvPicPr>
          <p:nvPr>
            <p:ph idx="1"/>
          </p:nvPr>
        </p:nvPicPr>
        <p:blipFill>
          <a:blip r:embed="rId2"/>
          <a:stretch>
            <a:fillRect/>
          </a:stretch>
        </p:blipFill>
        <p:spPr>
          <a:xfrm>
            <a:off x="7391402" y="2539869"/>
            <a:ext cx="2244781" cy="2244781"/>
          </a:xfrm>
          <a:prstGeom prst="rect">
            <a:avLst/>
          </a:prstGeom>
        </p:spPr>
      </p:pic>
      <p:sp>
        <p:nvSpPr>
          <p:cNvPr id="4" name="Označba mesta besedila 3">
            <a:extLst>
              <a:ext uri="{FF2B5EF4-FFF2-40B4-BE49-F238E27FC236}">
                <a16:creationId xmlns:a16="http://schemas.microsoft.com/office/drawing/2014/main" id="{9032704C-2644-4CD9-B29D-C667193A2445}"/>
              </a:ext>
            </a:extLst>
          </p:cNvPr>
          <p:cNvSpPr>
            <a:spLocks noGrp="1"/>
          </p:cNvSpPr>
          <p:nvPr>
            <p:ph type="body" sz="half" idx="2"/>
          </p:nvPr>
        </p:nvSpPr>
        <p:spPr>
          <a:xfrm>
            <a:off x="685800" y="2115016"/>
            <a:ext cx="4114800" cy="4059361"/>
          </a:xfrm>
        </p:spPr>
        <p:txBody>
          <a:bodyPr>
            <a:noAutofit/>
          </a:bodyPr>
          <a:lstStyle/>
          <a:p>
            <a:pPr algn="just">
              <a:spcBef>
                <a:spcPts val="0"/>
              </a:spcBef>
              <a:spcAft>
                <a:spcPts val="600"/>
              </a:spcAft>
            </a:pPr>
            <a:r>
              <a:rPr lang="sl-SI" dirty="0" smtClean="0">
                <a:latin typeface="Calibri" panose="020F0502020204030204" pitchFamily="34" charset="0"/>
                <a:cs typeface="Calibri" panose="020F0502020204030204" pitchFamily="34" charset="0"/>
              </a:rPr>
              <a:t>Najstarejša med glavnimi svetovnimi verstvi. Verujejo v več </a:t>
            </a:r>
            <a:r>
              <a:rPr lang="sl-SI" dirty="0">
                <a:latin typeface="Calibri" panose="020F0502020204030204" pitchFamily="34" charset="0"/>
                <a:cs typeface="Calibri" panose="020F0502020204030204" pitchFamily="34" charset="0"/>
              </a:rPr>
              <a:t>bogov (</a:t>
            </a:r>
            <a:r>
              <a:rPr lang="sl-SI" dirty="0" err="1">
                <a:latin typeface="Calibri" panose="020F0502020204030204" pitchFamily="34" charset="0"/>
                <a:cs typeface="Calibri" panose="020F0502020204030204" pitchFamily="34" charset="0"/>
              </a:rPr>
              <a:t>Brahma</a:t>
            </a:r>
            <a:r>
              <a:rPr lang="sl-SI" dirty="0">
                <a:latin typeface="Calibri" panose="020F0502020204030204" pitchFamily="34" charset="0"/>
                <a:cs typeface="Calibri" panose="020F0502020204030204" pitchFamily="34" charset="0"/>
              </a:rPr>
              <a:t>, Višnu, Šiva, Krišna, </a:t>
            </a:r>
            <a:r>
              <a:rPr lang="sl-SI" dirty="0" err="1">
                <a:latin typeface="Calibri" panose="020F0502020204030204" pitchFamily="34" charset="0"/>
                <a:cs typeface="Calibri" panose="020F0502020204030204" pitchFamily="34" charset="0"/>
              </a:rPr>
              <a:t>Indra</a:t>
            </a:r>
            <a:r>
              <a:rPr lang="sl-SI" dirty="0">
                <a:latin typeface="Calibri" panose="020F0502020204030204" pitchFamily="34" charset="0"/>
                <a:cs typeface="Calibri" panose="020F0502020204030204" pitchFamily="34" charset="0"/>
              </a:rPr>
              <a:t>, Ganeš idr.). Utemeljila je delitev družbe v kaste, v katerih  je človeku odrejeno mesto od rojstva do smrti, to pa ohranja velike razlike med ljudmi v družbi. Vera v reinkarnacijo (duša po smrti telesa preide v drugo telo na podlagi dobrih ali slabih del v prejšnjem življenju). Sveta reka je Ganges - obredno kopanj.</a:t>
            </a:r>
          </a:p>
          <a:p>
            <a:pPr>
              <a:spcBef>
                <a:spcPts val="0"/>
              </a:spcBef>
              <a:spcAft>
                <a:spcPts val="600"/>
              </a:spcAft>
            </a:pPr>
            <a:r>
              <a:rPr lang="sl-SI" dirty="0">
                <a:latin typeface="Calibri" panose="020F0502020204030204" pitchFamily="34" charset="0"/>
                <a:cs typeface="Calibri" panose="020F0502020204030204" pitchFamily="34" charset="0"/>
              </a:rPr>
              <a:t> (</a:t>
            </a:r>
            <a:r>
              <a:rPr lang="sl-SI" dirty="0">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http://www.facka.si/gradiva/geo/azija/prebivalstvo/verstva.html</a:t>
            </a:r>
            <a:r>
              <a:rPr lang="sl-SI" dirty="0">
                <a:latin typeface="Calibri" panose="020F0502020204030204" pitchFamily="34" charset="0"/>
                <a:cs typeface="Calibri" panose="020F0502020204030204" pitchFamily="34" charset="0"/>
              </a:rPr>
              <a:t>)</a:t>
            </a:r>
          </a:p>
          <a:p>
            <a:r>
              <a:rPr lang="sl-SI" dirty="0">
                <a:latin typeface="Calibri" panose="020F0502020204030204" pitchFamily="34" charset="0"/>
                <a:cs typeface="Calibri" panose="020F0502020204030204" pitchFamily="34" charset="0"/>
              </a:rPr>
              <a:t>Hinduizem je tretja najbolj razširjena religija s približno </a:t>
            </a:r>
            <a:r>
              <a:rPr lang="sl-SI" dirty="0" smtClean="0">
                <a:latin typeface="Calibri" panose="020F0502020204030204" pitchFamily="34" charset="0"/>
                <a:cs typeface="Calibri" panose="020F0502020204030204" pitchFamily="34" charset="0"/>
              </a:rPr>
              <a:t>1 milijardo </a:t>
            </a:r>
            <a:r>
              <a:rPr lang="sl-SI" dirty="0">
                <a:latin typeface="Calibri" panose="020F0502020204030204" pitchFamily="34" charset="0"/>
                <a:cs typeface="Calibri" panose="020F0502020204030204" pitchFamily="34" charset="0"/>
              </a:rPr>
              <a:t>vernikov, od katerih jih 96 % živi na Indijski podcelini.</a:t>
            </a:r>
          </a:p>
          <a:p>
            <a:r>
              <a:rPr lang="sl-SI" dirty="0">
                <a:latin typeface="Calibri" panose="020F0502020204030204" pitchFamily="34" charset="0"/>
                <a:cs typeface="Calibri" panose="020F0502020204030204" pitchFamily="34" charset="0"/>
              </a:rPr>
              <a:t> (</a:t>
            </a:r>
            <a:r>
              <a:rPr lang="sl-SI" dirty="0">
                <a:latin typeface="Calibri" panose="020F0502020204030204" pitchFamily="34" charset="0"/>
                <a:cs typeface="Calibri" panose="020F0502020204030204" pitchFamily="34" charset="0"/>
                <a:hlinkClick r:id="rId4"/>
              </a:rPr>
              <a:t>https://sl.wikipedia.org/wiki/Hinduizem</a:t>
            </a:r>
            <a:r>
              <a:rPr lang="sl-SI" dirty="0" smtClean="0">
                <a:latin typeface="Calibri" panose="020F0502020204030204" pitchFamily="34" charset="0"/>
                <a:cs typeface="Calibri" panose="020F0502020204030204" pitchFamily="34" charset="0"/>
              </a:rPr>
              <a:t>)</a:t>
            </a:r>
            <a:endParaRPr lang="sl-SI" dirty="0">
              <a:latin typeface="Calibri" panose="020F0502020204030204" pitchFamily="34" charset="0"/>
              <a:cs typeface="Calibri" panose="020F0502020204030204" pitchFamily="34" charset="0"/>
            </a:endParaRPr>
          </a:p>
        </p:txBody>
      </p:sp>
      <p:sp>
        <p:nvSpPr>
          <p:cNvPr id="9" name="Pravokotnik 8">
            <a:extLst>
              <a:ext uri="{FF2B5EF4-FFF2-40B4-BE49-F238E27FC236}">
                <a16:creationId xmlns:a16="http://schemas.microsoft.com/office/drawing/2014/main" id="{9CF7C9C8-F726-4353-9274-D70EA769618F}"/>
              </a:ext>
            </a:extLst>
          </p:cNvPr>
          <p:cNvSpPr/>
          <p:nvPr/>
        </p:nvSpPr>
        <p:spPr>
          <a:xfrm>
            <a:off x="5674242" y="4784650"/>
            <a:ext cx="6096000" cy="954107"/>
          </a:xfrm>
          <a:prstGeom prst="rect">
            <a:avLst/>
          </a:prstGeom>
        </p:spPr>
        <p:txBody>
          <a:bodyPr>
            <a:spAutoFit/>
          </a:bodyPr>
          <a:lstStyle/>
          <a:p>
            <a:r>
              <a:rPr lang="sl-SI" sz="1400" dirty="0">
                <a:solidFill>
                  <a:srgbClr val="003366"/>
                </a:solidFill>
                <a:latin typeface="Calibri" panose="020F0502020204030204" pitchFamily="34" charset="0"/>
                <a:cs typeface="Calibri" panose="020F0502020204030204" pitchFamily="34" charset="0"/>
              </a:rPr>
              <a:t>Klasični jezik Indije in hinduizma je</a:t>
            </a:r>
            <a:r>
              <a:rPr lang="sl-SI" sz="1400" dirty="0">
                <a:latin typeface="Calibri" panose="020F0502020204030204" pitchFamily="34" charset="0"/>
                <a:cs typeface="Calibri" panose="020F0502020204030204" pitchFamily="34" charset="0"/>
              </a:rPr>
              <a:t> sanskrt, v katerem so pisane tudi véde </a:t>
            </a:r>
            <a:r>
              <a:rPr lang="sl-SI" sz="1400" dirty="0">
                <a:solidFill>
                  <a:srgbClr val="003366"/>
                </a:solidFill>
                <a:latin typeface="Calibri" panose="020F0502020204030204" pitchFamily="34" charset="0"/>
                <a:cs typeface="Calibri" panose="020F0502020204030204" pitchFamily="34" charset="0"/>
              </a:rPr>
              <a:t>- najstarejša hindujska sveta besedila. Najdaljša pesnitev (100 000 verzov) na svetu je védska </a:t>
            </a:r>
            <a:r>
              <a:rPr lang="sl-SI" sz="1400" dirty="0" err="1">
                <a:solidFill>
                  <a:srgbClr val="003366"/>
                </a:solidFill>
                <a:latin typeface="Calibri" panose="020F0502020204030204" pitchFamily="34" charset="0"/>
                <a:cs typeface="Calibri" panose="020F0502020204030204" pitchFamily="34" charset="0"/>
              </a:rPr>
              <a:t>Mahabharata</a:t>
            </a:r>
            <a:r>
              <a:rPr lang="sl-SI" sz="1400" dirty="0">
                <a:solidFill>
                  <a:srgbClr val="003366"/>
                </a:solidFill>
                <a:latin typeface="Calibri" panose="020F0502020204030204" pitchFamily="34" charset="0"/>
                <a:cs typeface="Calibri" panose="020F0502020204030204" pitchFamily="34" charset="0"/>
              </a:rPr>
              <a:t>.</a:t>
            </a:r>
          </a:p>
          <a:p>
            <a:r>
              <a:rPr lang="sl-SI" sz="1400" dirty="0">
                <a:solidFill>
                  <a:srgbClr val="003366"/>
                </a:solidFill>
                <a:latin typeface="Calibri" panose="020F0502020204030204" pitchFamily="34" charset="0"/>
                <a:cs typeface="Calibri" panose="020F0502020204030204" pitchFamily="34" charset="0"/>
              </a:rPr>
              <a:t>(</a:t>
            </a:r>
            <a:r>
              <a:rPr lang="sl-SI" sz="1200" dirty="0">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http://www.facka.si/gradiva/geo/azija/prebivalstvo/verstva.html</a:t>
            </a:r>
            <a:r>
              <a:rPr lang="sl-SI" sz="1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89541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FE6750-C810-4A2F-8DCA-C9FBB1C5E796}"/>
              </a:ext>
            </a:extLst>
          </p:cNvPr>
          <p:cNvSpPr>
            <a:spLocks noGrp="1"/>
          </p:cNvSpPr>
          <p:nvPr>
            <p:ph type="title"/>
          </p:nvPr>
        </p:nvSpPr>
        <p:spPr>
          <a:xfrm>
            <a:off x="685800" y="1524000"/>
            <a:ext cx="5775960" cy="662559"/>
          </a:xfrm>
        </p:spPr>
        <p:txBody>
          <a:bodyPr>
            <a:normAutofit/>
          </a:bodyPr>
          <a:lstStyle/>
          <a:p>
            <a:r>
              <a:rPr lang="sl-SI" b="1" dirty="0">
                <a:latin typeface="Calibri" panose="020F0502020204030204" pitchFamily="34" charset="0"/>
                <a:cs typeface="Calibri" panose="020F0502020204030204" pitchFamily="34" charset="0"/>
              </a:rPr>
              <a:t>KONFUCIONIZEM IN TAOIZEM</a:t>
            </a:r>
          </a:p>
        </p:txBody>
      </p:sp>
      <p:pic>
        <p:nvPicPr>
          <p:cNvPr id="5" name="Označba mesta vsebine 4">
            <a:extLst>
              <a:ext uri="{FF2B5EF4-FFF2-40B4-BE49-F238E27FC236}">
                <a16:creationId xmlns:a16="http://schemas.microsoft.com/office/drawing/2014/main" id="{84636D85-30E0-45E2-89D3-ECDD798AF7AB}"/>
              </a:ext>
            </a:extLst>
          </p:cNvPr>
          <p:cNvPicPr>
            <a:picLocks noGrp="1" noChangeAspect="1"/>
          </p:cNvPicPr>
          <p:nvPr>
            <p:ph idx="1"/>
          </p:nvPr>
        </p:nvPicPr>
        <p:blipFill>
          <a:blip r:embed="rId2"/>
          <a:stretch>
            <a:fillRect/>
          </a:stretch>
        </p:blipFill>
        <p:spPr>
          <a:xfrm>
            <a:off x="7391402" y="2186559"/>
            <a:ext cx="2358654" cy="2358654"/>
          </a:xfrm>
          <a:prstGeom prst="rect">
            <a:avLst/>
          </a:prstGeom>
        </p:spPr>
      </p:pic>
      <p:sp>
        <p:nvSpPr>
          <p:cNvPr id="4" name="Označba mesta besedila 3">
            <a:extLst>
              <a:ext uri="{FF2B5EF4-FFF2-40B4-BE49-F238E27FC236}">
                <a16:creationId xmlns:a16="http://schemas.microsoft.com/office/drawing/2014/main" id="{F9696F54-E1F9-4517-A368-91DC4081E951}"/>
              </a:ext>
            </a:extLst>
          </p:cNvPr>
          <p:cNvSpPr>
            <a:spLocks noGrp="1"/>
          </p:cNvSpPr>
          <p:nvPr>
            <p:ph type="body" sz="half" idx="2"/>
          </p:nvPr>
        </p:nvSpPr>
        <p:spPr>
          <a:xfrm>
            <a:off x="685799" y="2161731"/>
            <a:ext cx="4836929" cy="3094485"/>
          </a:xfrm>
        </p:spPr>
        <p:txBody>
          <a:bodyPr>
            <a:noAutofit/>
          </a:bodyPr>
          <a:lstStyle/>
          <a:p>
            <a:pPr algn="just"/>
            <a:r>
              <a:rPr lang="sl-SI" b="1" dirty="0">
                <a:latin typeface="Calibri" panose="020F0502020204030204" pitchFamily="34" charset="0"/>
                <a:cs typeface="Calibri" panose="020F0502020204030204" pitchFamily="34" charset="0"/>
              </a:rPr>
              <a:t>KONFUCIONIZEM</a:t>
            </a:r>
            <a:r>
              <a:rPr lang="sl-SI" dirty="0">
                <a:latin typeface="Calibri" panose="020F0502020204030204" pitchFamily="34" charset="0"/>
                <a:cs typeface="Calibri" panose="020F0502020204030204" pitchFamily="34" charset="0"/>
              </a:rPr>
              <a:t> - vera in filozofski nauk kitajskega misleca Konfucija (6. </a:t>
            </a:r>
            <a:r>
              <a:rPr lang="sl-SI" dirty="0" smtClean="0">
                <a:latin typeface="Calibri" panose="020F0502020204030204" pitchFamily="34" charset="0"/>
                <a:cs typeface="Calibri" panose="020F0502020204030204" pitchFamily="34" charset="0"/>
              </a:rPr>
              <a:t>stol. pr. n. št.) </a:t>
            </a:r>
            <a:r>
              <a:rPr lang="sl-SI" dirty="0">
                <a:latin typeface="Calibri" panose="020F0502020204030204" pitchFamily="34" charset="0"/>
                <a:cs typeface="Calibri" panose="020F0502020204030204" pitchFamily="34" charset="0"/>
              </a:rPr>
              <a:t>oznanja pravičnost, resnicoljubnost, krepostnost, dobrohotnost ter spoštovanje staršev, bližnjega in oblasti.</a:t>
            </a:r>
          </a:p>
          <a:p>
            <a:pPr algn="just"/>
            <a:r>
              <a:rPr lang="sl-SI" b="1" dirty="0">
                <a:latin typeface="Calibri" panose="020F0502020204030204" pitchFamily="34" charset="0"/>
                <a:cs typeface="Calibri" panose="020F0502020204030204" pitchFamily="34" charset="0"/>
              </a:rPr>
              <a:t>TAOIZEM</a:t>
            </a:r>
            <a:r>
              <a:rPr lang="sl-SI" dirty="0">
                <a:latin typeface="Calibri" panose="020F0502020204030204" pitchFamily="34" charset="0"/>
                <a:cs typeface="Calibri" panose="020F0502020204030204" pitchFamily="34" charset="0"/>
              </a:rPr>
              <a:t> - je </a:t>
            </a:r>
            <a:r>
              <a:rPr lang="sl-SI" dirty="0" err="1">
                <a:latin typeface="Calibri" panose="020F0502020204030204" pitchFamily="34" charset="0"/>
                <a:cs typeface="Calibri" panose="020F0502020204030204" pitchFamily="34" charset="0"/>
              </a:rPr>
              <a:t>starokitajska</a:t>
            </a:r>
            <a:r>
              <a:rPr lang="sl-SI" dirty="0">
                <a:latin typeface="Calibri" panose="020F0502020204030204" pitchFamily="34" charset="0"/>
                <a:cs typeface="Calibri" panose="020F0502020204030204" pitchFamily="34" charset="0"/>
              </a:rPr>
              <a:t> tradicija in miselnost, ki vključuje filozofijo in vero. Osrednje načelo taoizma je harmonično (uravnoteženo, skladno) življenje telesa, uma in duha.</a:t>
            </a:r>
          </a:p>
          <a:p>
            <a:pPr algn="just"/>
            <a:r>
              <a:rPr lang="sl-SI" dirty="0">
                <a:latin typeface="Calibri" panose="020F0502020204030204" pitchFamily="34" charset="0"/>
                <a:cs typeface="Calibri" panose="020F0502020204030204" pitchFamily="34" charset="0"/>
              </a:rPr>
              <a:t>Oba verska nauka sta ostala omejena na Kitajsko. Ker sta "zmes" filozofije, tradicije in verovanja, močno vplivata na kitajsko vsakdanje življenje. (</a:t>
            </a:r>
            <a:r>
              <a:rPr lang="sl-SI" dirty="0">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http://www.facka.si/gradiva/geo/azija/prebivalstvo/verstva.html</a:t>
            </a:r>
            <a:r>
              <a:rPr lang="sl-SI" dirty="0">
                <a:latin typeface="Calibri" panose="020F0502020204030204" pitchFamily="34" charset="0"/>
                <a:cs typeface="Calibri" panose="020F0502020204030204" pitchFamily="34" charset="0"/>
              </a:rPr>
              <a:t>)</a:t>
            </a:r>
          </a:p>
          <a:p>
            <a:r>
              <a:rPr lang="sl-SI" dirty="0">
                <a:latin typeface="Calibri" panose="020F0502020204030204" pitchFamily="34" charset="0"/>
                <a:cs typeface="Calibri" panose="020F0502020204030204" pitchFamily="34" charset="0"/>
              </a:rPr>
              <a:t>Pripadnikov </a:t>
            </a:r>
            <a:r>
              <a:rPr lang="sl-SI" dirty="0" err="1">
                <a:latin typeface="Calibri" panose="020F0502020204030204" pitchFamily="34" charset="0"/>
                <a:cs typeface="Calibri" panose="020F0502020204030204" pitchFamily="34" charset="0"/>
              </a:rPr>
              <a:t>Konfucionizma</a:t>
            </a:r>
            <a:r>
              <a:rPr lang="sl-SI" dirty="0">
                <a:latin typeface="Calibri" panose="020F0502020204030204" pitchFamily="34" charset="0"/>
                <a:cs typeface="Calibri" panose="020F0502020204030204" pitchFamily="34" charset="0"/>
              </a:rPr>
              <a:t> je 400 milijonov, pripadnikov Taoizma pa 50 milijonov. (https://sl.wikipedia.org/wiki/Glavne_svetovne_religije)</a:t>
            </a:r>
          </a:p>
          <a:p>
            <a:endParaRPr lang="sl-SI" dirty="0">
              <a:latin typeface="Calibri" panose="020F0502020204030204" pitchFamily="34" charset="0"/>
              <a:cs typeface="Calibri" panose="020F0502020204030204" pitchFamily="34" charset="0"/>
            </a:endParaRPr>
          </a:p>
        </p:txBody>
      </p:sp>
      <p:sp>
        <p:nvSpPr>
          <p:cNvPr id="6" name="Pravokotnik 5">
            <a:extLst>
              <a:ext uri="{FF2B5EF4-FFF2-40B4-BE49-F238E27FC236}">
                <a16:creationId xmlns:a16="http://schemas.microsoft.com/office/drawing/2014/main" id="{0A270860-3056-4D3D-B8AA-670E9610BE52}"/>
              </a:ext>
            </a:extLst>
          </p:cNvPr>
          <p:cNvSpPr/>
          <p:nvPr/>
        </p:nvSpPr>
        <p:spPr>
          <a:xfrm>
            <a:off x="5522729" y="4671441"/>
            <a:ext cx="6096000" cy="1169551"/>
          </a:xfrm>
          <a:prstGeom prst="rect">
            <a:avLst/>
          </a:prstGeom>
        </p:spPr>
        <p:txBody>
          <a:bodyPr>
            <a:spAutoFit/>
          </a:bodyPr>
          <a:lstStyle/>
          <a:p>
            <a:r>
              <a:rPr lang="sl-SI" sz="1400" dirty="0" err="1">
                <a:latin typeface="Calibri" panose="020F0502020204030204" pitchFamily="34" charset="0"/>
                <a:cs typeface="Calibri" panose="020F0502020204030204" pitchFamily="34" charset="0"/>
              </a:rPr>
              <a:t>Yin</a:t>
            </a:r>
            <a:r>
              <a:rPr lang="sl-SI" sz="1400" dirty="0">
                <a:latin typeface="Calibri" panose="020F0502020204030204" pitchFamily="34" charset="0"/>
                <a:cs typeface="Calibri" panose="020F0502020204030204" pitchFamily="34" charset="0"/>
              </a:rPr>
              <a:t> in </a:t>
            </a:r>
            <a:r>
              <a:rPr lang="sl-SI" sz="1400" dirty="0" err="1">
                <a:latin typeface="Calibri" panose="020F0502020204030204" pitchFamily="34" charset="0"/>
                <a:cs typeface="Calibri" panose="020F0502020204030204" pitchFamily="34" charset="0"/>
              </a:rPr>
              <a:t>yang</a:t>
            </a:r>
            <a:r>
              <a:rPr lang="sl-SI" sz="1400" dirty="0">
                <a:latin typeface="Calibri" panose="020F0502020204030204" pitchFamily="34" charset="0"/>
                <a:cs typeface="Calibri" panose="020F0502020204030204" pitchFamily="34" charset="0"/>
              </a:rPr>
              <a:t> - simbol ravnovesja ženske in moške energije, belega in črnega; v vsakem črnem je tudi belo in obratno - nič ni samo dobro ali slabo, pošteno ali nepošteno, žalostno ali veselo ipd. Ko se ravnovesje poruši, se ruši tudi naše dobro psihično in fizično počutje</a:t>
            </a:r>
          </a:p>
          <a:p>
            <a:r>
              <a:rPr lang="sl-SI" sz="1200" dirty="0">
                <a:latin typeface="Calibri" panose="020F0502020204030204" pitchFamily="34" charset="0"/>
                <a:cs typeface="Calibri" panose="020F0502020204030204" pitchFamily="34" charset="0"/>
              </a:rPr>
              <a:t>(</a:t>
            </a:r>
            <a:r>
              <a:rPr lang="sl-SI" sz="1200" dirty="0">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http://www.facka.si/gradiva/geo/azija/prebivalstvo/verstva.html</a:t>
            </a:r>
            <a:r>
              <a:rPr lang="sl-SI" sz="1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60031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4929F9B-3C6B-4B39-BD23-B8F3F92CE81B}"/>
              </a:ext>
            </a:extLst>
          </p:cNvPr>
          <p:cNvSpPr>
            <a:spLocks noGrp="1"/>
          </p:cNvSpPr>
          <p:nvPr>
            <p:ph type="title"/>
          </p:nvPr>
        </p:nvSpPr>
        <p:spPr>
          <a:xfrm>
            <a:off x="685800" y="1524000"/>
            <a:ext cx="4114800" cy="496389"/>
          </a:xfrm>
        </p:spPr>
        <p:txBody>
          <a:bodyPr>
            <a:normAutofit fontScale="90000"/>
          </a:bodyPr>
          <a:lstStyle/>
          <a:p>
            <a:r>
              <a:rPr lang="sl-SI" b="1" dirty="0">
                <a:latin typeface="Calibri" panose="020F0502020204030204" pitchFamily="34" charset="0"/>
                <a:cs typeface="Calibri" panose="020F0502020204030204" pitchFamily="34" charset="0"/>
              </a:rPr>
              <a:t>JUDOVSTVO</a:t>
            </a:r>
          </a:p>
        </p:txBody>
      </p:sp>
      <p:sp>
        <p:nvSpPr>
          <p:cNvPr id="4" name="Označba mesta besedila 3">
            <a:extLst>
              <a:ext uri="{FF2B5EF4-FFF2-40B4-BE49-F238E27FC236}">
                <a16:creationId xmlns:a16="http://schemas.microsoft.com/office/drawing/2014/main" id="{FF0939C7-060B-43C0-9257-84350A8F3705}"/>
              </a:ext>
            </a:extLst>
          </p:cNvPr>
          <p:cNvSpPr>
            <a:spLocks noGrp="1"/>
          </p:cNvSpPr>
          <p:nvPr>
            <p:ph type="body" sz="half" idx="2"/>
          </p:nvPr>
        </p:nvSpPr>
        <p:spPr>
          <a:xfrm>
            <a:off x="685800" y="2128540"/>
            <a:ext cx="4114800" cy="3094485"/>
          </a:xfrm>
        </p:spPr>
        <p:txBody>
          <a:bodyPr>
            <a:noAutofit/>
          </a:bodyPr>
          <a:lstStyle/>
          <a:p>
            <a:pPr algn="just"/>
            <a:r>
              <a:rPr lang="sl-SI" b="1" dirty="0">
                <a:latin typeface="Calibri" panose="020F0502020204030204" pitchFamily="34" charset="0"/>
                <a:cs typeface="Calibri" panose="020F0502020204030204" pitchFamily="34" charset="0"/>
              </a:rPr>
              <a:t>JUDOVSTVO</a:t>
            </a:r>
            <a:r>
              <a:rPr lang="sl-SI" dirty="0">
                <a:latin typeface="Calibri" panose="020F0502020204030204" pitchFamily="34" charset="0"/>
                <a:cs typeface="Calibri" panose="020F0502020204030204" pitchFamily="34" charset="0"/>
              </a:rPr>
              <a:t> - je kultura in vera Judov (Židov) v boga </a:t>
            </a:r>
            <a:r>
              <a:rPr lang="sl-SI" dirty="0" err="1">
                <a:latin typeface="Calibri" panose="020F0502020204030204" pitchFamily="34" charset="0"/>
                <a:cs typeface="Calibri" panose="020F0502020204030204" pitchFamily="34" charset="0"/>
              </a:rPr>
              <a:t>Jahveta</a:t>
            </a:r>
            <a:r>
              <a:rPr lang="sl-SI" dirty="0">
                <a:latin typeface="Calibri" panose="020F0502020204030204" pitchFamily="34" charset="0"/>
                <a:cs typeface="Calibri" panose="020F0502020204030204" pitchFamily="34" charset="0"/>
              </a:rPr>
              <a:t> (čeprav se njegovo ime ne izgovarja). Prva vera v enega boga, ki je okrepila povezovanje in enotnost takratnih ljudstev. Judje so bili dve tisočletji razseljeni po celem svetu. Višek njihovega preganjanja je predstavljal holokavst med II. svetovno vojno. Današnja židovska država je</a:t>
            </a:r>
            <a:r>
              <a:rPr lang="sl-SI" i="1" dirty="0">
                <a:latin typeface="Calibri" panose="020F0502020204030204" pitchFamily="34" charset="0"/>
                <a:cs typeface="Calibri" panose="020F0502020204030204" pitchFamily="34" charset="0"/>
              </a:rPr>
              <a:t> </a:t>
            </a:r>
            <a:r>
              <a:rPr lang="sl-SI" i="1" dirty="0">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Izrael</a:t>
            </a:r>
            <a:r>
              <a:rPr lang="sl-SI" dirty="0">
                <a:latin typeface="Calibri" panose="020F0502020204030204" pitchFamily="34" charset="0"/>
                <a:cs typeface="Calibri" panose="020F0502020204030204" pitchFamily="34" charset="0"/>
              </a:rPr>
              <a:t>.</a:t>
            </a:r>
          </a:p>
          <a:p>
            <a:pPr algn="just"/>
            <a:r>
              <a:rPr lang="sl-SI" dirty="0">
                <a:latin typeface="Calibri" panose="020F0502020204030204" pitchFamily="34" charset="0"/>
                <a:cs typeface="Calibri" panose="020F0502020204030204" pitchFamily="34" charset="0"/>
              </a:rPr>
              <a:t> (</a:t>
            </a:r>
            <a:r>
              <a:rPr lang="sl-SI" dirty="0">
                <a:latin typeface="Calibri" panose="020F0502020204030204" pitchFamily="34" charset="0"/>
                <a:cs typeface="Calibri" panose="020F0502020204030204" pitchFamily="34" charset="0"/>
                <a:hlinkClick r:id="rId3"/>
              </a:rPr>
              <a:t>http://www.facka.si/gradiva/geo/azija/prebivalstvo/verstva.html</a:t>
            </a:r>
            <a:r>
              <a:rPr lang="sl-SI" dirty="0">
                <a:latin typeface="Calibri" panose="020F0502020204030204" pitchFamily="34" charset="0"/>
                <a:cs typeface="Calibri" panose="020F0502020204030204" pitchFamily="34" charset="0"/>
              </a:rPr>
              <a:t>)</a:t>
            </a:r>
          </a:p>
          <a:p>
            <a:pPr algn="just"/>
            <a:r>
              <a:rPr lang="sl-SI" dirty="0">
                <a:latin typeface="Calibri" panose="020F0502020204030204" pitchFamily="34" charset="0"/>
                <a:cs typeface="Calibri" panose="020F0502020204030204" pitchFamily="34" charset="0"/>
              </a:rPr>
              <a:t> Približno 40 % (6 milijonov) od skupno 12–14 milijonov Judov živi v judovski državi Izraelu, ostale večje skupnosti se nahajajo v ZDA (okoli 5,2 milijona) in Evropi.</a:t>
            </a:r>
          </a:p>
          <a:p>
            <a:pPr algn="just"/>
            <a:r>
              <a:rPr lang="sl-SI" dirty="0">
                <a:latin typeface="Calibri" panose="020F0502020204030204" pitchFamily="34" charset="0"/>
                <a:cs typeface="Calibri" panose="020F0502020204030204" pitchFamily="34" charset="0"/>
              </a:rPr>
              <a:t>(</a:t>
            </a:r>
            <a:r>
              <a:rPr lang="sl-SI" dirty="0">
                <a:latin typeface="Calibri" panose="020F0502020204030204" pitchFamily="34" charset="0"/>
                <a:cs typeface="Calibri" panose="020F0502020204030204" pitchFamily="34" charset="0"/>
                <a:hlinkClick r:id="rId4"/>
              </a:rPr>
              <a:t>https://sl.wikipedia.org/wiki/Judje</a:t>
            </a:r>
            <a:r>
              <a:rPr lang="sl-SI" dirty="0">
                <a:latin typeface="Calibri" panose="020F0502020204030204" pitchFamily="34" charset="0"/>
                <a:cs typeface="Calibri" panose="020F0502020204030204" pitchFamily="34" charset="0"/>
              </a:rPr>
              <a:t>)</a:t>
            </a:r>
          </a:p>
          <a:p>
            <a:pPr algn="just"/>
            <a:endParaRPr lang="sl-SI" dirty="0">
              <a:latin typeface="Calibri" panose="020F0502020204030204" pitchFamily="34" charset="0"/>
              <a:cs typeface="Calibri" panose="020F0502020204030204" pitchFamily="34" charset="0"/>
            </a:endParaRPr>
          </a:p>
        </p:txBody>
      </p:sp>
      <p:pic>
        <p:nvPicPr>
          <p:cNvPr id="4098" name="Picture 2" descr="Davidova zvezda - židovski simbol">
            <a:extLst>
              <a:ext uri="{FF2B5EF4-FFF2-40B4-BE49-F238E27FC236}">
                <a16:creationId xmlns:a16="http://schemas.microsoft.com/office/drawing/2014/main" id="{9AC06B94-4DB3-46E6-897C-DA31566FE7AB}"/>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634541" y="1946714"/>
            <a:ext cx="3496110" cy="2615608"/>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a:extLst>
              <a:ext uri="{FF2B5EF4-FFF2-40B4-BE49-F238E27FC236}">
                <a16:creationId xmlns:a16="http://schemas.microsoft.com/office/drawing/2014/main" id="{A1B85A1A-9466-49E8-95ED-4BAB3E701B6A}"/>
              </a:ext>
            </a:extLst>
          </p:cNvPr>
          <p:cNvSpPr/>
          <p:nvPr/>
        </p:nvSpPr>
        <p:spPr>
          <a:xfrm>
            <a:off x="5557460" y="4853693"/>
            <a:ext cx="6096000" cy="738664"/>
          </a:xfrm>
          <a:prstGeom prst="rect">
            <a:avLst/>
          </a:prstGeom>
        </p:spPr>
        <p:txBody>
          <a:bodyPr>
            <a:spAutoFit/>
          </a:bodyPr>
          <a:lstStyle/>
          <a:p>
            <a:r>
              <a:rPr lang="sl-SI" sz="1400" i="1" dirty="0">
                <a:solidFill>
                  <a:srgbClr val="000066"/>
                </a:solidFill>
                <a:latin typeface="Calibri" panose="020F0502020204030204" pitchFamily="34" charset="0"/>
                <a:cs typeface="Calibri" panose="020F0502020204030204" pitchFamily="34" charset="0"/>
              </a:rPr>
              <a:t>Davidova zvezda - simbol judovstva, predstavlja božjo prevlado v vesolju na vseh "šestih" straneh neba: sever, jug, </a:t>
            </a:r>
            <a:r>
              <a:rPr lang="sl-SI" sz="1400" i="1" dirty="0" err="1">
                <a:solidFill>
                  <a:srgbClr val="000066"/>
                </a:solidFill>
                <a:latin typeface="Calibri" panose="020F0502020204030204" pitchFamily="34" charset="0"/>
                <a:cs typeface="Calibri" panose="020F0502020204030204" pitchFamily="34" charset="0"/>
              </a:rPr>
              <a:t>vzho</a:t>
            </a:r>
            <a:r>
              <a:rPr lang="sl-SI" sz="1400" i="1" dirty="0">
                <a:solidFill>
                  <a:srgbClr val="000066"/>
                </a:solidFill>
                <a:latin typeface="Calibri" panose="020F0502020204030204" pitchFamily="34" charset="0"/>
                <a:cs typeface="Calibri" panose="020F0502020204030204" pitchFamily="34" charset="0"/>
              </a:rPr>
              <a:t>, zahod ter zgoraj in spodaj</a:t>
            </a:r>
          </a:p>
          <a:p>
            <a:r>
              <a:rPr lang="sl-SI" sz="1400" i="1" dirty="0">
                <a:solidFill>
                  <a:srgbClr val="000066"/>
                </a:solidFill>
                <a:latin typeface="Calibri" panose="020F0502020204030204" pitchFamily="34" charset="0"/>
                <a:cs typeface="Calibri" panose="020F0502020204030204" pitchFamily="34" charset="0"/>
              </a:rPr>
              <a:t>(</a:t>
            </a:r>
            <a:r>
              <a:rPr lang="sl-SI" sz="1200" dirty="0">
                <a:latin typeface="Calibri" panose="020F0502020204030204" pitchFamily="34" charset="0"/>
                <a:cs typeface="Calibri" panose="020F0502020204030204" pitchFamily="34" charset="0"/>
                <a:hlinkClick r:id="rId6">
                  <a:extLst>
                    <a:ext uri="{A12FA001-AC4F-418D-AE19-62706E023703}">
                      <ahyp:hlinkClr xmlns="" xmlns:ahyp="http://schemas.microsoft.com/office/drawing/2018/hyperlinkcolor" val="tx"/>
                    </a:ext>
                  </a:extLst>
                </a:hlinkClick>
              </a:rPr>
              <a:t>http://www.facka.si/gradiva/geo/azija/prebivalstvo/verstva.html</a:t>
            </a:r>
            <a:r>
              <a:rPr lang="sl-SI" sz="1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3265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685800" y="764373"/>
            <a:ext cx="10820400" cy="1293028"/>
          </a:xfrm>
        </p:spPr>
        <p:txBody>
          <a:bodyPr/>
          <a:lstStyle/>
          <a:p>
            <a:pPr algn="ctr"/>
            <a:r>
              <a:rPr lang="sl-SI" b="1" dirty="0" smtClean="0"/>
              <a:t>VELIKA VERSTVA</a:t>
            </a:r>
            <a:endParaRPr lang="sl-SI" b="1" dirty="0"/>
          </a:p>
        </p:txBody>
      </p:sp>
      <p:sp>
        <p:nvSpPr>
          <p:cNvPr id="6" name="Označba mesta vsebine 5"/>
          <p:cNvSpPr>
            <a:spLocks noGrp="1"/>
          </p:cNvSpPr>
          <p:nvPr>
            <p:ph idx="1"/>
          </p:nvPr>
        </p:nvSpPr>
        <p:spPr/>
        <p:txBody>
          <a:bodyPr>
            <a:normAutofit/>
          </a:bodyPr>
          <a:lstStyle/>
          <a:p>
            <a:pPr marL="0" indent="0">
              <a:buNone/>
            </a:pPr>
            <a:r>
              <a:rPr lang="sl-SI" sz="1600" b="1" dirty="0" smtClean="0"/>
              <a:t>KRŠČANSTVO (začetek našega štetja, 2,5 </a:t>
            </a:r>
            <a:r>
              <a:rPr lang="sl-SI" sz="1600" b="1" dirty="0" err="1" smtClean="0"/>
              <a:t>mld</a:t>
            </a:r>
            <a:r>
              <a:rPr lang="sl-SI" sz="1600" b="1" dirty="0" smtClean="0"/>
              <a:t>)</a:t>
            </a:r>
          </a:p>
          <a:p>
            <a:pPr marL="0" indent="0">
              <a:buNone/>
            </a:pPr>
            <a:r>
              <a:rPr lang="sl-SI" sz="1600" dirty="0" smtClean="0"/>
              <a:t>Največje svetovno verstvo, ki ga združuje Biblija in vera v začetnika – Jezusa Kristusa. Deli se na katolike, protestante in pravoslavce. Prevladuje v Evropi, Ameriki in delu Afrike.</a:t>
            </a:r>
          </a:p>
          <a:p>
            <a:pPr marL="0" indent="0">
              <a:buNone/>
            </a:pPr>
            <a:r>
              <a:rPr lang="sl-SI" sz="1600" b="1" dirty="0" smtClean="0"/>
              <a:t>ISLAM (leto 622; 2 </a:t>
            </a:r>
            <a:r>
              <a:rPr lang="sl-SI" sz="1600" b="1" dirty="0" err="1" smtClean="0"/>
              <a:t>mld</a:t>
            </a:r>
            <a:r>
              <a:rPr lang="sl-SI" sz="1600" b="1" dirty="0" smtClean="0"/>
              <a:t>)</a:t>
            </a:r>
          </a:p>
          <a:p>
            <a:pPr marL="0" indent="0">
              <a:buNone/>
            </a:pPr>
            <a:r>
              <a:rPr lang="sl-SI" sz="1600" dirty="0" smtClean="0"/>
              <a:t>Najhitreje rastoče svetovno verstvo, ki ga združuje Koran in vera v preroka Mohameda. Deli se na sunite in šiite. Prevladuje v Severni Afriki in JZ, JV in srednji Aziji.</a:t>
            </a:r>
          </a:p>
          <a:p>
            <a:pPr marL="0" indent="0">
              <a:buNone/>
            </a:pPr>
            <a:r>
              <a:rPr lang="sl-SI" sz="1600" b="1" dirty="0" smtClean="0"/>
              <a:t>HINDUIZEM (okoli 2000 pr. n. št.; 1 </a:t>
            </a:r>
            <a:r>
              <a:rPr lang="sl-SI" sz="1600" b="1" dirty="0" err="1" smtClean="0"/>
              <a:t>mld</a:t>
            </a:r>
            <a:r>
              <a:rPr lang="sl-SI" sz="1600" b="1" dirty="0" smtClean="0"/>
              <a:t>)</a:t>
            </a:r>
          </a:p>
          <a:p>
            <a:pPr marL="0" indent="0">
              <a:buNone/>
            </a:pPr>
            <a:r>
              <a:rPr lang="sl-SI" sz="1600" dirty="0" smtClean="0"/>
              <a:t>Neenotno verstvo z dolgo tradicijo in razvojem ter s številnimi bogovi, k prevladuje v Južni Aziji.</a:t>
            </a:r>
            <a:r>
              <a:rPr lang="sl-SI" sz="1600" b="1" dirty="0" smtClean="0"/>
              <a:t> </a:t>
            </a:r>
            <a:r>
              <a:rPr lang="sl-SI" sz="1600" dirty="0" smtClean="0"/>
              <a:t>Združujejo ga sveta besedila (Vede…), obredi (romanja, joga …) in vera v reinkarnacijo (ponovno rojstvo).</a:t>
            </a:r>
          </a:p>
          <a:p>
            <a:pPr marL="0" indent="0">
              <a:buNone/>
            </a:pPr>
            <a:r>
              <a:rPr lang="sl-SI" sz="1600" b="1" dirty="0" smtClean="0"/>
              <a:t>BUDIZEM (500 pr. n. št; 500 mio)</a:t>
            </a:r>
          </a:p>
          <a:p>
            <a:pPr marL="0" indent="0">
              <a:buNone/>
            </a:pPr>
            <a:r>
              <a:rPr lang="sl-SI" sz="1600" dirty="0" smtClean="0"/>
              <a:t>Četrto veliko svetovno verstvo prevladuje v vzhodni in JV Aziji. Izvira iz Indije (Buda). Deli se na </a:t>
            </a:r>
            <a:r>
              <a:rPr lang="sl-SI" sz="1600" dirty="0" err="1" smtClean="0"/>
              <a:t>theravado</a:t>
            </a:r>
            <a:r>
              <a:rPr lang="sl-SI" sz="1600" dirty="0" smtClean="0"/>
              <a:t> in </a:t>
            </a:r>
            <a:r>
              <a:rPr lang="sl-SI" sz="1600" dirty="0" err="1" smtClean="0"/>
              <a:t>mahajano</a:t>
            </a:r>
            <a:r>
              <a:rPr lang="sl-SI" sz="1600" dirty="0" smtClean="0"/>
              <a:t>. Združuje ga vera v zmernost in </a:t>
            </a:r>
            <a:r>
              <a:rPr lang="sl-SI" sz="1600" dirty="0" err="1" smtClean="0"/>
              <a:t>strmljenje</a:t>
            </a:r>
            <a:r>
              <a:rPr lang="sl-SI" sz="1600" dirty="0" smtClean="0"/>
              <a:t> k razsvetljenju.</a:t>
            </a:r>
          </a:p>
          <a:p>
            <a:pPr marL="0" indent="0">
              <a:buNone/>
            </a:pPr>
            <a:endParaRPr lang="sl-SI" sz="1600" dirty="0"/>
          </a:p>
        </p:txBody>
      </p:sp>
    </p:spTree>
    <p:extLst>
      <p:ext uri="{BB962C8B-B14F-4D97-AF65-F5344CB8AC3E}">
        <p14:creationId xmlns:p14="http://schemas.microsoft.com/office/powerpoint/2010/main" val="294868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F46D06-76AC-4CA6-821E-3F699CB7D3E8}"/>
              </a:ext>
            </a:extLst>
          </p:cNvPr>
          <p:cNvSpPr>
            <a:spLocks noGrp="1"/>
          </p:cNvSpPr>
          <p:nvPr>
            <p:ph type="title"/>
          </p:nvPr>
        </p:nvSpPr>
        <p:spPr>
          <a:xfrm>
            <a:off x="685800" y="773898"/>
            <a:ext cx="10820400" cy="1293028"/>
          </a:xfrm>
        </p:spPr>
        <p:txBody>
          <a:bodyPr/>
          <a:lstStyle/>
          <a:p>
            <a:pPr algn="ctr"/>
            <a:r>
              <a:rPr lang="sl-SI" dirty="0"/>
              <a:t>HVALA ZA POZORNOST</a:t>
            </a:r>
          </a:p>
        </p:txBody>
      </p:sp>
      <p:pic>
        <p:nvPicPr>
          <p:cNvPr id="4" name="Označba mesta vsebine 3">
            <a:extLst>
              <a:ext uri="{FF2B5EF4-FFF2-40B4-BE49-F238E27FC236}">
                <a16:creationId xmlns:a16="http://schemas.microsoft.com/office/drawing/2014/main" id="{68606E1F-92CD-44A8-85F0-876F76009F08}"/>
              </a:ext>
            </a:extLst>
          </p:cNvPr>
          <p:cNvPicPr>
            <a:picLocks noGrp="1" noChangeAspect="1"/>
          </p:cNvPicPr>
          <p:nvPr>
            <p:ph idx="1"/>
          </p:nvPr>
        </p:nvPicPr>
        <p:blipFill>
          <a:blip r:embed="rId2"/>
          <a:stretch>
            <a:fillRect/>
          </a:stretch>
        </p:blipFill>
        <p:spPr>
          <a:xfrm>
            <a:off x="2447925" y="1753511"/>
            <a:ext cx="6848475" cy="4844044"/>
          </a:xfrm>
          <a:prstGeom prst="rect">
            <a:avLst/>
          </a:prstGeom>
        </p:spPr>
      </p:pic>
    </p:spTree>
    <p:extLst>
      <p:ext uri="{BB962C8B-B14F-4D97-AF65-F5344CB8AC3E}">
        <p14:creationId xmlns:p14="http://schemas.microsoft.com/office/powerpoint/2010/main" val="939035097"/>
      </p:ext>
    </p:extLst>
  </p:cSld>
  <p:clrMapOvr>
    <a:masterClrMapping/>
  </p:clrMapOvr>
</p:sld>
</file>

<file path=ppt/theme/theme1.xml><?xml version="1.0" encoding="utf-8"?>
<a:theme xmlns:a="http://schemas.openxmlformats.org/drawingml/2006/main" name="Sled pare">
  <a:themeElements>
    <a:clrScheme name="Sled pare">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Sled pa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ed pa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TM04033937[[fn=Sled pare]]</Template>
  <TotalTime>3719</TotalTime>
  <Words>590</Words>
  <Application>Microsoft Office PowerPoint</Application>
  <PresentationFormat>Širokozaslonsko</PresentationFormat>
  <Paragraphs>56</Paragraphs>
  <Slides>9</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9</vt:i4>
      </vt:variant>
    </vt:vector>
  </HeadingPairs>
  <TitlesOfParts>
    <vt:vector size="13" baseType="lpstr">
      <vt:lpstr>Arial</vt:lpstr>
      <vt:lpstr>Calibri</vt:lpstr>
      <vt:lpstr>Century Gothic</vt:lpstr>
      <vt:lpstr>Sled pare</vt:lpstr>
      <vt:lpstr>VELIKA VERSTVA SVETA</vt:lpstr>
      <vt:lpstr>KRŠČANSTVO</vt:lpstr>
      <vt:lpstr>ISLAM</vt:lpstr>
      <vt:lpstr>BUDIZEM</vt:lpstr>
      <vt:lpstr>HINDUIZEM</vt:lpstr>
      <vt:lpstr>KONFUCIONIZEM IN TAOIZEM</vt:lpstr>
      <vt:lpstr>JUDOVSTVO</vt:lpstr>
      <vt:lpstr>VELIKA VERSTVA</vt:lpstr>
      <vt:lpstr>HVALA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Velika verstva sveta</dc:title>
  <dc:creator>Karlina Kovačević</dc:creator>
  <cp:lastModifiedBy>rbrate@guest.arnes.si</cp:lastModifiedBy>
  <cp:revision>35</cp:revision>
  <dcterms:created xsi:type="dcterms:W3CDTF">2020-05-15T17:13:49Z</dcterms:created>
  <dcterms:modified xsi:type="dcterms:W3CDTF">2020-05-19T15:16:41Z</dcterms:modified>
</cp:coreProperties>
</file>