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63" r:id="rId3"/>
    <p:sldId id="292" r:id="rId4"/>
    <p:sldId id="293" r:id="rId5"/>
    <p:sldId id="294" r:id="rId6"/>
    <p:sldId id="264" r:id="rId7"/>
    <p:sldId id="295" r:id="rId8"/>
    <p:sldId id="279" r:id="rId9"/>
    <p:sldId id="296" r:id="rId10"/>
    <p:sldId id="297" r:id="rId11"/>
    <p:sldId id="299" r:id="rId12"/>
    <p:sldId id="300" r:id="rId13"/>
    <p:sldId id="287" r:id="rId14"/>
    <p:sldId id="272" r:id="rId15"/>
    <p:sldId id="281" r:id="rId16"/>
    <p:sldId id="273" r:id="rId17"/>
    <p:sldId id="298" r:id="rId18"/>
    <p:sldId id="288" r:id="rId19"/>
    <p:sldId id="301" r:id="rId2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B2C"/>
    <a:srgbClr val="838D9B"/>
    <a:srgbClr val="9DAF3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37" autoAdjust="0"/>
  </p:normalViewPr>
  <p:slideViewPr>
    <p:cSldViewPr>
      <p:cViewPr>
        <p:scale>
          <a:sx n="76" d="100"/>
          <a:sy n="76" d="100"/>
        </p:scale>
        <p:origin x="-117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DAE71-F1F7-4627-AC45-C5784E72DBEE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98884-FC77-4122-853E-2479174E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4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98884-FC77-4122-853E-2479174E5B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B94E000-A078-49ED-A8C8-9BAE1DC08079}" type="datetimeFigureOut">
              <a:rPr lang="en-US" smtClean="0"/>
              <a:t>5/15/2020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F4B9533-E48B-47DC-B529-249673508F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JoF_d5sgGgc" TargetMode="External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sz="6000" dirty="0">
                <a:solidFill>
                  <a:srgbClr val="C00000"/>
                </a:solidFill>
              </a:rPr>
              <a:t>HOME</a:t>
            </a:r>
            <a:r>
              <a:rPr lang="sl-SI" dirty="0"/>
              <a:t/>
            </a:r>
            <a:br>
              <a:rPr lang="sl-SI" dirty="0"/>
            </a:br>
            <a:r>
              <a:rPr lang="sl-SI" dirty="0"/>
              <a:t>UNIT 5</a:t>
            </a:r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sl-SI" dirty="0"/>
          </a:p>
          <a:p>
            <a:pPr algn="ctr"/>
            <a:r>
              <a:rPr lang="sl-SI" dirty="0"/>
              <a:t>BOOK p. 83, 84, 86</a:t>
            </a:r>
          </a:p>
          <a:p>
            <a:pPr algn="ctr"/>
            <a:r>
              <a:rPr lang="sl-SI" dirty="0"/>
              <a:t>WORKBOOK p. 82, 83</a:t>
            </a:r>
          </a:p>
          <a:p>
            <a:pPr algn="ctr"/>
            <a:r>
              <a:rPr lang="sl-SI" dirty="0"/>
              <a:t>WORKSHEET </a:t>
            </a:r>
            <a:r>
              <a:rPr lang="sl-SI" dirty="0">
                <a:solidFill>
                  <a:srgbClr val="2F2B2C"/>
                </a:solidFill>
              </a:rPr>
              <a:t>–</a:t>
            </a:r>
            <a:r>
              <a:rPr lang="sl-SI" dirty="0"/>
              <a:t> singular, plural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6" name="Picture 2" descr="Clip art of homes in a row clipart kid - ClipartBarn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4008" y="-1"/>
            <a:ext cx="3528392" cy="2276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Slika, ki vsebuje besede risba, ura&#10;&#10;Opis je samodejno ustvarjen">
            <a:extLst>
              <a:ext uri="{FF2B5EF4-FFF2-40B4-BE49-F238E27FC236}">
                <a16:creationId xmlns:a16="http://schemas.microsoft.com/office/drawing/2014/main" xmlns="" id="{B17DCB76-C8BA-43C7-A80D-337B83385D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3888432" cy="29746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205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96B7045-13E3-475C-A787-1113E015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2" y="1013504"/>
            <a:ext cx="7560840" cy="829896"/>
          </a:xfrm>
        </p:spPr>
        <p:txBody>
          <a:bodyPr>
            <a:normAutofit fontScale="90000"/>
          </a:bodyPr>
          <a:lstStyle/>
          <a:p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>Listen </a:t>
            </a:r>
            <a:r>
              <a:rPr lang="en-AU" sz="2700" dirty="0">
                <a:solidFill>
                  <a:srgbClr val="C00000"/>
                </a:solidFill>
              </a:rPr>
              <a:t>and</a:t>
            </a:r>
            <a:r>
              <a:rPr lang="sl-SI" sz="2700" dirty="0">
                <a:solidFill>
                  <a:srgbClr val="C00000"/>
                </a:solidFill>
              </a:rPr>
              <a:t> </a:t>
            </a:r>
            <a:r>
              <a:rPr lang="en-AU" sz="2700" dirty="0">
                <a:solidFill>
                  <a:srgbClr val="C00000"/>
                </a:solidFill>
              </a:rPr>
              <a:t>say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Poslušaj in povej.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1BBE0B1-A844-45C7-AC7B-2200F17296C4}"/>
              </a:ext>
            </a:extLst>
          </p:cNvPr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86, </a:t>
            </a:r>
            <a:r>
              <a:rPr lang="en-AU" sz="2000" dirty="0">
                <a:solidFill>
                  <a:schemeClr val="bg1"/>
                </a:solidFill>
              </a:rPr>
              <a:t>exercise</a:t>
            </a:r>
            <a:r>
              <a:rPr lang="sl-SI" sz="2000" dirty="0">
                <a:solidFill>
                  <a:schemeClr val="bg1"/>
                </a:solidFill>
              </a:rPr>
              <a:t> 18</a:t>
            </a:r>
            <a:endParaRPr lang="en-AU" sz="2000" dirty="0">
              <a:solidFill>
                <a:schemeClr val="bg1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D49626A-B44B-4D6E-BD37-E3D2685CF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849" y="2282932"/>
            <a:ext cx="5770302" cy="4042353"/>
          </a:xfrm>
          <a:prstGeom prst="rect">
            <a:avLst/>
          </a:prstGeom>
        </p:spPr>
      </p:pic>
      <p:pic>
        <p:nvPicPr>
          <p:cNvPr id="4" name="U86-1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A39AAA0F-DA4E-47D5-A40C-519A6C86D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5896" y="771996"/>
            <a:ext cx="1312912" cy="13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7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FCB9FE1B-CE0B-4604-BE56-C57E6D43A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196752"/>
            <a:ext cx="7024744" cy="884643"/>
          </a:xfrm>
        </p:spPr>
        <p:txBody>
          <a:bodyPr>
            <a:normAutofit fontScale="90000"/>
          </a:bodyPr>
          <a:lstStyle/>
          <a:p>
            <a:r>
              <a:rPr lang="en-AU" sz="3200" dirty="0">
                <a:solidFill>
                  <a:srgbClr val="C00000"/>
                </a:solidFill>
              </a:rPr>
              <a:t>What is it? Who are they</a:t>
            </a:r>
            <a:r>
              <a:rPr lang="sl-SI" sz="3200" dirty="0">
                <a:solidFill>
                  <a:srgbClr val="C00000"/>
                </a:solidFill>
              </a:rPr>
              <a:t>?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en-AU" sz="2400" dirty="0">
                <a:solidFill>
                  <a:srgbClr val="C00000"/>
                </a:solidFill>
              </a:rPr>
              <a:t>Write into your notebook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>
                <a:solidFill>
                  <a:srgbClr val="838D9B"/>
                </a:solidFill>
              </a:rPr>
              <a:t>Zapiši v zvezek.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903FDEE-24E2-406B-9C58-09A7DFBD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844824"/>
            <a:ext cx="4968552" cy="4550668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xmlns="" id="{5505A7DD-0E77-4C95-9EB6-84A08014DC69}"/>
              </a:ext>
            </a:extLst>
          </p:cNvPr>
          <p:cNvSpPr txBox="1"/>
          <p:nvPr/>
        </p:nvSpPr>
        <p:spPr>
          <a:xfrm>
            <a:off x="4716016" y="14572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WORKSHEET –</a:t>
            </a:r>
            <a:r>
              <a:rPr lang="sl-SI" dirty="0"/>
              <a:t> </a:t>
            </a:r>
            <a:r>
              <a:rPr lang="sl-SI" dirty="0">
                <a:solidFill>
                  <a:schemeClr val="bg1"/>
                </a:solidFill>
              </a:rPr>
              <a:t>singular, plural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3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903FDEE-24E2-406B-9C58-09A7DFBD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907680"/>
            <a:ext cx="7307940" cy="5523029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xmlns="" id="{0CFFACEB-D3EF-4C58-8BF1-99A8B35E75CE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xmlns="" id="{822FD074-77BF-4436-9FD0-F2EC18AA7ED3}"/>
              </a:ext>
            </a:extLst>
          </p:cNvPr>
          <p:cNvSpPr txBox="1"/>
          <p:nvPr/>
        </p:nvSpPr>
        <p:spPr>
          <a:xfrm>
            <a:off x="2481857" y="2356916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It is a chair.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xmlns="" id="{4B7F14C0-7065-4399-98F5-C6416E4C5834}"/>
              </a:ext>
            </a:extLst>
          </p:cNvPr>
          <p:cNvSpPr txBox="1"/>
          <p:nvPr/>
        </p:nvSpPr>
        <p:spPr>
          <a:xfrm>
            <a:off x="2557198" y="315158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It is a key.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xmlns="" id="{9F60F496-8929-466A-ACBD-0356C4BF6021}"/>
              </a:ext>
            </a:extLst>
          </p:cNvPr>
          <p:cNvSpPr txBox="1"/>
          <p:nvPr/>
        </p:nvSpPr>
        <p:spPr>
          <a:xfrm>
            <a:off x="2843808" y="4027131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It is a tree.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xmlns="" id="{1190D581-0C44-44AD-9ABF-C64A2883BF36}"/>
              </a:ext>
            </a:extLst>
          </p:cNvPr>
          <p:cNvSpPr txBox="1"/>
          <p:nvPr/>
        </p:nvSpPr>
        <p:spPr>
          <a:xfrm>
            <a:off x="2310336" y="4880757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It is a flower.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xmlns="" id="{98AAEE48-FBA1-4CB9-B105-9A92A2A3B4A3}"/>
              </a:ext>
            </a:extLst>
          </p:cNvPr>
          <p:cNvSpPr txBox="1"/>
          <p:nvPr/>
        </p:nvSpPr>
        <p:spPr>
          <a:xfrm>
            <a:off x="2603699" y="5765654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It is a</a:t>
            </a:r>
            <a:r>
              <a:rPr lang="sl-SI" b="1" dirty="0"/>
              <a:t>n </a:t>
            </a:r>
            <a:r>
              <a:rPr lang="en-AU" b="1" dirty="0"/>
              <a:t>umbrella.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xmlns="" id="{BC65C88C-C802-4AFE-81CB-8D20F5DCAF2C}"/>
              </a:ext>
            </a:extLst>
          </p:cNvPr>
          <p:cNvSpPr txBox="1"/>
          <p:nvPr/>
        </p:nvSpPr>
        <p:spPr>
          <a:xfrm>
            <a:off x="5242189" y="2369269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They are chairs</a:t>
            </a:r>
            <a:r>
              <a:rPr lang="sl-SI" b="1" dirty="0"/>
              <a:t>.</a:t>
            </a:r>
            <a:endParaRPr lang="en-AU" b="1" dirty="0"/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xmlns="" id="{63BEC8E3-9B7E-45C4-9D71-D457E5382465}"/>
              </a:ext>
            </a:extLst>
          </p:cNvPr>
          <p:cNvSpPr txBox="1"/>
          <p:nvPr/>
        </p:nvSpPr>
        <p:spPr>
          <a:xfrm>
            <a:off x="5076056" y="3124751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They are</a:t>
            </a:r>
            <a:r>
              <a:rPr lang="sl-SI" b="1" dirty="0"/>
              <a:t> </a:t>
            </a:r>
            <a:r>
              <a:rPr lang="en-AU" b="1" dirty="0"/>
              <a:t>keys</a:t>
            </a:r>
            <a:r>
              <a:rPr lang="sl-SI" b="1" dirty="0"/>
              <a:t>.</a:t>
            </a:r>
            <a:endParaRPr lang="en-AU" b="1" dirty="0"/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xmlns="" id="{AE393A7F-3763-46E0-B184-55CC41EB9F9D}"/>
              </a:ext>
            </a:extLst>
          </p:cNvPr>
          <p:cNvSpPr txBox="1"/>
          <p:nvPr/>
        </p:nvSpPr>
        <p:spPr>
          <a:xfrm>
            <a:off x="3984378" y="1571017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/>
              <a:t>.</a:t>
            </a:r>
            <a:endParaRPr lang="en-AU" sz="2400" b="1" dirty="0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xmlns="" id="{48E42691-BAB3-412F-BD95-5ACB527E280A}"/>
              </a:ext>
            </a:extLst>
          </p:cNvPr>
          <p:cNvSpPr txBox="1"/>
          <p:nvPr/>
        </p:nvSpPr>
        <p:spPr>
          <a:xfrm>
            <a:off x="5652120" y="4007436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They are</a:t>
            </a:r>
            <a:r>
              <a:rPr lang="sl-SI" b="1" dirty="0"/>
              <a:t> </a:t>
            </a:r>
            <a:r>
              <a:rPr lang="en-AU" b="1" dirty="0"/>
              <a:t>trees</a:t>
            </a:r>
            <a:r>
              <a:rPr lang="sl-SI" b="1" dirty="0"/>
              <a:t>.</a:t>
            </a:r>
            <a:endParaRPr lang="en-AU" b="1" dirty="0"/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xmlns="" id="{3E63DD97-3FB5-4408-8839-AA2E12B08070}"/>
              </a:ext>
            </a:extLst>
          </p:cNvPr>
          <p:cNvSpPr txBox="1"/>
          <p:nvPr/>
        </p:nvSpPr>
        <p:spPr>
          <a:xfrm>
            <a:off x="5065428" y="4880757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They are</a:t>
            </a:r>
            <a:r>
              <a:rPr lang="sl-SI" b="1" dirty="0"/>
              <a:t> </a:t>
            </a:r>
            <a:r>
              <a:rPr lang="en-AU" b="1" dirty="0"/>
              <a:t>flowers</a:t>
            </a:r>
            <a:r>
              <a:rPr lang="sl-SI" b="1" dirty="0"/>
              <a:t>.</a:t>
            </a:r>
            <a:endParaRPr lang="en-AU" b="1" dirty="0"/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xmlns="" id="{8F5B8D5F-BEF9-4758-BBDA-D67314BDA69E}"/>
              </a:ext>
            </a:extLst>
          </p:cNvPr>
          <p:cNvSpPr txBox="1"/>
          <p:nvPr/>
        </p:nvSpPr>
        <p:spPr>
          <a:xfrm>
            <a:off x="6372200" y="5754078"/>
            <a:ext cx="2359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They are</a:t>
            </a:r>
            <a:r>
              <a:rPr lang="sl-SI" b="1" dirty="0"/>
              <a:t> </a:t>
            </a:r>
            <a:r>
              <a:rPr lang="en-AU" b="1" dirty="0"/>
              <a:t>umbrellas</a:t>
            </a:r>
            <a:r>
              <a:rPr lang="sl-SI" b="1" dirty="0"/>
              <a:t>.</a:t>
            </a:r>
            <a:endParaRPr lang="en-AU" b="1" dirty="0"/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xmlns="" id="{EA8C6460-5564-473F-AD46-1F1CDF8A6DEC}"/>
              </a:ext>
            </a:extLst>
          </p:cNvPr>
          <p:cNvSpPr txBox="1"/>
          <p:nvPr/>
        </p:nvSpPr>
        <p:spPr>
          <a:xfrm>
            <a:off x="7165053" y="5661248"/>
            <a:ext cx="1511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/>
              <a:t>______</a:t>
            </a:r>
            <a:endParaRPr lang="en-AU" sz="2800" b="1" dirty="0"/>
          </a:p>
        </p:txBody>
      </p:sp>
      <p:sp>
        <p:nvSpPr>
          <p:cNvPr id="21" name="PoljeZBesedilom 20">
            <a:extLst>
              <a:ext uri="{FF2B5EF4-FFF2-40B4-BE49-F238E27FC236}">
                <a16:creationId xmlns:a16="http://schemas.microsoft.com/office/drawing/2014/main" xmlns="" id="{5C4C1EDD-65F1-41D3-B66A-F6828593F02D}"/>
              </a:ext>
            </a:extLst>
          </p:cNvPr>
          <p:cNvSpPr txBox="1"/>
          <p:nvPr/>
        </p:nvSpPr>
        <p:spPr>
          <a:xfrm>
            <a:off x="4716016" y="14572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WORKSHEET –</a:t>
            </a:r>
            <a:r>
              <a:rPr lang="sl-SI" dirty="0"/>
              <a:t> </a:t>
            </a:r>
            <a:r>
              <a:rPr lang="sl-SI" dirty="0">
                <a:solidFill>
                  <a:schemeClr val="bg1"/>
                </a:solidFill>
              </a:rPr>
              <a:t>singular, plural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6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96B7045-13E3-475C-A787-1113E015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878913"/>
            <a:ext cx="7560840" cy="829896"/>
          </a:xfrm>
        </p:spPr>
        <p:txBody>
          <a:bodyPr>
            <a:normAutofit fontScale="90000"/>
          </a:bodyPr>
          <a:lstStyle/>
          <a:p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endParaRPr lang="sl-SI" sz="2200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1BBE0B1-A844-45C7-AC7B-2200F17296C4}"/>
              </a:ext>
            </a:extLst>
          </p:cNvPr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BREAK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C0F2EC0D-8B27-46E2-93F4-14788320D8CF}"/>
              </a:ext>
            </a:extLst>
          </p:cNvPr>
          <p:cNvSpPr txBox="1">
            <a:spLocks/>
          </p:cNvSpPr>
          <p:nvPr/>
        </p:nvSpPr>
        <p:spPr>
          <a:xfrm>
            <a:off x="539552" y="5666032"/>
            <a:ext cx="7560840" cy="8298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sz="1200" dirty="0"/>
              <a:t>Vir: </a:t>
            </a:r>
            <a:r>
              <a:rPr lang="sl-SI" sz="1200" dirty="0">
                <a:hlinkClick r:id="rId5"/>
              </a:rPr>
              <a:t>https://wwwyoutube..com/watch?v=JoF_d5sgGgc</a:t>
            </a:r>
            <a:endParaRPr lang="sl-SI" sz="1200" dirty="0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xmlns="" id="{F3F1352E-04BF-4A3C-A737-5E12BCD83DF5}"/>
              </a:ext>
            </a:extLst>
          </p:cNvPr>
          <p:cNvSpPr/>
          <p:nvPr/>
        </p:nvSpPr>
        <p:spPr>
          <a:xfrm>
            <a:off x="539552" y="611191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>
                <a:solidFill>
                  <a:srgbClr val="C00000"/>
                </a:solidFill>
              </a:rPr>
              <a:t>Play the video and do the workout</a:t>
            </a:r>
            <a:r>
              <a:rPr lang="sl-SI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1600" dirty="0"/>
              <a:t>Predvajaj posnetek in telovadi.</a:t>
            </a:r>
            <a:endParaRPr lang="sl-SI" dirty="0"/>
          </a:p>
        </p:txBody>
      </p:sp>
      <p:pic>
        <p:nvPicPr>
          <p:cNvPr id="3" name="y2mate.com - Brain Break ♫ Exercise Song for Kids ♫ Fitness Songs Kids ♫ Move with Me ♫ The Learning Station_JoF_d5sgGgc_720p (1)">
            <a:hlinkClick r:id="" action="ppaction://media"/>
            <a:extLst>
              <a:ext uri="{FF2B5EF4-FFF2-40B4-BE49-F238E27FC236}">
                <a16:creationId xmlns:a16="http://schemas.microsoft.com/office/drawing/2014/main" xmlns="" id="{7E377E1D-6230-415D-98D8-3F23EBF26F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621" end="29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276" y="1358687"/>
            <a:ext cx="8011172" cy="450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dirty="0">
                <a:solidFill>
                  <a:srgbClr val="C00000"/>
                </a:solidFill>
              </a:rPr>
              <a:t>Open your workbook </a:t>
            </a:r>
            <a:r>
              <a:rPr lang="en-AU" dirty="0">
                <a:solidFill>
                  <a:srgbClr val="C00000"/>
                </a:solidFill>
              </a:rPr>
              <a:t>and</a:t>
            </a:r>
            <a:r>
              <a:rPr lang="sl-SI" dirty="0">
                <a:solidFill>
                  <a:srgbClr val="C00000"/>
                </a:solidFill>
              </a:rPr>
              <a:t> do </a:t>
            </a:r>
            <a:r>
              <a:rPr lang="en-AU" dirty="0">
                <a:solidFill>
                  <a:srgbClr val="C00000"/>
                </a:solidFill>
              </a:rPr>
              <a:t>the exercise</a:t>
            </a:r>
            <a:r>
              <a:rPr lang="sl-SI" dirty="0">
                <a:solidFill>
                  <a:srgbClr val="C00000"/>
                </a:solidFill>
              </a:rPr>
              <a:t>s </a:t>
            </a:r>
            <a:r>
              <a:rPr lang="en-AU" dirty="0">
                <a:solidFill>
                  <a:srgbClr val="C00000"/>
                </a:solidFill>
              </a:rPr>
              <a:t>on pages 8</a:t>
            </a:r>
            <a:r>
              <a:rPr lang="sl-SI" dirty="0">
                <a:solidFill>
                  <a:srgbClr val="C00000"/>
                </a:solidFill>
              </a:rPr>
              <a:t>2 </a:t>
            </a:r>
            <a:r>
              <a:rPr lang="en-AU" dirty="0">
                <a:solidFill>
                  <a:srgbClr val="C00000"/>
                </a:solidFill>
              </a:rPr>
              <a:t>and 8</a:t>
            </a:r>
            <a:r>
              <a:rPr lang="sl-SI" dirty="0">
                <a:solidFill>
                  <a:srgbClr val="C00000"/>
                </a:solidFill>
              </a:rPr>
              <a:t>3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sl-SI" dirty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sl-SI" sz="2000" dirty="0">
                <a:solidFill>
                  <a:srgbClr val="838D9B"/>
                </a:solidFill>
              </a:rPr>
              <a:t>Odpri delovni zvezek in naredi naloge na straneh 82 in 83.</a:t>
            </a:r>
            <a:endParaRPr lang="en-US" sz="2000" dirty="0">
              <a:solidFill>
                <a:srgbClr val="838D9B"/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4716016" y="160610"/>
            <a:ext cx="380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WORKBOOK – p. 82, 83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Rezultat iskanja slik za my sails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05" y="3885849"/>
            <a:ext cx="1944216" cy="2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6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32383" y="5644800"/>
            <a:ext cx="6775921" cy="1827565"/>
          </a:xfrm>
        </p:spPr>
        <p:txBody>
          <a:bodyPr/>
          <a:lstStyle/>
          <a:p>
            <a:pPr marL="68580" indent="0">
              <a:buNone/>
            </a:pPr>
            <a:r>
              <a:rPr lang="en-US" dirty="0">
                <a:solidFill>
                  <a:srgbClr val="C00000"/>
                </a:solidFill>
              </a:rPr>
              <a:t>Now check the answers in your </a:t>
            </a:r>
            <a:r>
              <a:rPr lang="en-AU" dirty="0">
                <a:solidFill>
                  <a:srgbClr val="C00000"/>
                </a:solidFill>
              </a:rPr>
              <a:t>workbook</a:t>
            </a:r>
            <a:r>
              <a:rPr lang="sl-SI" dirty="0">
                <a:solidFill>
                  <a:srgbClr val="C00000"/>
                </a:solidFill>
              </a:rPr>
              <a:t>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2" descr="Rezultat iskanja slik za my sails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19641"/>
            <a:ext cx="1008069" cy="125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ownload Free png Download Free png Great Job PNG Transparen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ownload Free png Download Free png Great Job PNG Transparent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 descr="206 Well Done">
            <a:extLst>
              <a:ext uri="{FF2B5EF4-FFF2-40B4-BE49-F238E27FC236}">
                <a16:creationId xmlns:a16="http://schemas.microsoft.com/office/drawing/2014/main" xmlns="" id="{403BE0B6-764B-4D7C-8684-C498C70CC9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404664"/>
            <a:ext cx="3176736" cy="317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9" name="Slika 8" descr="Slika, ki vsebuje besede škatla&#10;&#10;Opis je samodejno ustvarjen">
            <a:extLst>
              <a:ext uri="{FF2B5EF4-FFF2-40B4-BE49-F238E27FC236}">
                <a16:creationId xmlns:a16="http://schemas.microsoft.com/office/drawing/2014/main" xmlns="" id="{831EDDA6-CB5D-4499-A2B9-81D04EDD14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80" y="764704"/>
            <a:ext cx="4674840" cy="467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82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A827B52-E1F9-4C01-B925-69443813C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0" b="711"/>
          <a:stretch/>
        </p:blipFill>
        <p:spPr>
          <a:xfrm>
            <a:off x="539552" y="2132856"/>
            <a:ext cx="7763966" cy="4202184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xmlns="" id="{A4FDBD0F-C901-4BB0-8450-A9E45595D8D8}"/>
              </a:ext>
            </a:extLst>
          </p:cNvPr>
          <p:cNvSpPr txBox="1"/>
          <p:nvPr/>
        </p:nvSpPr>
        <p:spPr>
          <a:xfrm>
            <a:off x="539552" y="1740221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i="1" dirty="0"/>
              <a:t>Stran 82, naloga 14 a</a:t>
            </a:r>
          </a:p>
        </p:txBody>
      </p:sp>
    </p:spTree>
    <p:extLst>
      <p:ext uri="{BB962C8B-B14F-4D97-AF65-F5344CB8AC3E}">
        <p14:creationId xmlns:p14="http://schemas.microsoft.com/office/powerpoint/2010/main" val="367927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82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3DA4739-515E-4B74-90CA-0E42C12F7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54751"/>
            <a:ext cx="7647440" cy="456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5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77D25DA-C669-4BA2-B0EA-FA5707BC7DF9}"/>
              </a:ext>
            </a:extLst>
          </p:cNvPr>
          <p:cNvSpPr txBox="1"/>
          <p:nvPr/>
        </p:nvSpPr>
        <p:spPr>
          <a:xfrm>
            <a:off x="683568" y="52296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Check the answers</a:t>
            </a:r>
            <a:r>
              <a:rPr lang="sl-SI" sz="2400" dirty="0">
                <a:solidFill>
                  <a:srgbClr val="C00000"/>
                </a:solidFill>
              </a:rPr>
              <a:t>.</a:t>
            </a:r>
            <a:endParaRPr lang="en-AU" sz="2400" dirty="0">
              <a:solidFill>
                <a:srgbClr val="C00000"/>
              </a:solidFill>
            </a:endParaRPr>
          </a:p>
          <a:p>
            <a:r>
              <a:rPr lang="sl-SI" sz="2000" dirty="0">
                <a:solidFill>
                  <a:srgbClr val="838D9B"/>
                </a:solidFill>
              </a:rPr>
              <a:t>Preveri rešitve</a:t>
            </a:r>
            <a:r>
              <a:rPr lang="sl-SI" sz="1600" dirty="0">
                <a:solidFill>
                  <a:srgbClr val="838D9B"/>
                </a:solidFill>
              </a:rPr>
              <a:t>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FD4583B0-4E24-46ED-962F-456014E74DAE}"/>
              </a:ext>
            </a:extLst>
          </p:cNvPr>
          <p:cNvSpPr txBox="1"/>
          <p:nvPr/>
        </p:nvSpPr>
        <p:spPr>
          <a:xfrm>
            <a:off x="4716016" y="160610"/>
            <a:ext cx="3803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WORKBOOK – p. 83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9C44B4FB-0426-4B7B-8278-800A0E54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45" y="2060986"/>
            <a:ext cx="8054344" cy="20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3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52387" y="908720"/>
            <a:ext cx="6777317" cy="4347845"/>
          </a:xfrm>
        </p:spPr>
        <p:txBody>
          <a:bodyPr/>
          <a:lstStyle/>
          <a:p>
            <a:pPr marL="68580" indent="0">
              <a:buNone/>
            </a:pPr>
            <a:r>
              <a:rPr lang="sl-SI" dirty="0" smtClean="0"/>
              <a:t>Na šolski spletni strani lahko pod gradivi za 4. razred najdeš tudi miselne izzive za TJA.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r>
              <a:rPr lang="sl-SI" dirty="0" smtClean="0"/>
              <a:t>Če želiš, lahko učni list rešiš, izpolniš podatke in ga pošlješ učiteljici.</a:t>
            </a:r>
          </a:p>
          <a:p>
            <a:pPr marL="68580" indent="0">
              <a:buNone/>
            </a:pPr>
            <a:r>
              <a:rPr lang="sl-SI" dirty="0" smtClean="0"/>
              <a:t>Primer vpisa podatkov:</a:t>
            </a:r>
          </a:p>
          <a:p>
            <a:pPr marL="68580" indent="0">
              <a:buNone/>
            </a:pPr>
            <a:endParaRPr lang="sl-SI" dirty="0"/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" name="Slika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4764" y="3573016"/>
            <a:ext cx="6506845" cy="2901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624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16742"/>
            <a:ext cx="7024744" cy="1766000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SINGULAR AND PLURAL NOUNS</a:t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Write into your notebook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Prepiši v zvezek.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4716016" y="11663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NOTEBOOK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9" name="Tabela 9">
            <a:extLst>
              <a:ext uri="{FF2B5EF4-FFF2-40B4-BE49-F238E27FC236}">
                <a16:creationId xmlns:a16="http://schemas.microsoft.com/office/drawing/2014/main" xmlns="" id="{ACEB29EB-B12F-4169-B9A7-CFF7F593D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106905"/>
              </p:ext>
            </p:extLst>
          </p:nvPr>
        </p:nvGraphicFramePr>
        <p:xfrm>
          <a:off x="1319808" y="2564904"/>
          <a:ext cx="6504384" cy="3636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2192">
                  <a:extLst>
                    <a:ext uri="{9D8B030D-6E8A-4147-A177-3AD203B41FA5}">
                      <a16:colId xmlns:a16="http://schemas.microsoft.com/office/drawing/2014/main" xmlns="" val="1260103929"/>
                    </a:ext>
                  </a:extLst>
                </a:gridCol>
                <a:gridCol w="3252192">
                  <a:extLst>
                    <a:ext uri="{9D8B030D-6E8A-4147-A177-3AD203B41FA5}">
                      <a16:colId xmlns:a16="http://schemas.microsoft.com/office/drawing/2014/main" xmlns="" val="32115666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SINGULAR (ednina)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/>
                        <a:t>PLURAL (množina)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4775641"/>
                  </a:ext>
                </a:extLst>
              </a:tr>
              <a:tr h="467318"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/>
                        <a:t>a</a:t>
                      </a:r>
                      <a:r>
                        <a:rPr lang="en-AU" noProof="0" dirty="0"/>
                        <a:t> 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0" noProof="0" dirty="0"/>
                        <a:t>two cat</a:t>
                      </a:r>
                      <a:r>
                        <a:rPr lang="en-AU" b="1" noProof="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2869674"/>
                  </a:ext>
                </a:extLst>
              </a:tr>
              <a:tr h="467318"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/>
                        <a:t>a</a:t>
                      </a:r>
                      <a:r>
                        <a:rPr lang="en-AU" noProof="0" dirty="0"/>
                        <a:t> girl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noProof="0" dirty="0"/>
                        <a:t>five girl</a:t>
                      </a:r>
                      <a:r>
                        <a:rPr lang="en-AU" b="1" noProof="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7528664"/>
                  </a:ext>
                </a:extLst>
              </a:tr>
              <a:tr h="467318"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/>
                        <a:t>a</a:t>
                      </a:r>
                      <a:r>
                        <a:rPr lang="en-AU" noProof="0" dirty="0"/>
                        <a:t> mirror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noProof="0" dirty="0"/>
                        <a:t>three mirror</a:t>
                      </a:r>
                      <a:r>
                        <a:rPr lang="en-AU" b="1" noProof="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38955915"/>
                  </a:ext>
                </a:extLst>
              </a:tr>
              <a:tr h="467318"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/>
                        <a:t>a</a:t>
                      </a:r>
                      <a:r>
                        <a:rPr lang="en-AU" noProof="0" dirty="0"/>
                        <a:t> 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noProof="0" dirty="0"/>
                        <a:t>four house</a:t>
                      </a:r>
                      <a:r>
                        <a:rPr lang="en-AU" b="1" noProof="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59443116"/>
                  </a:ext>
                </a:extLst>
              </a:tr>
              <a:tr h="467318"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/>
                        <a:t>an</a:t>
                      </a:r>
                      <a:r>
                        <a:rPr lang="en-AU" noProof="0" dirty="0"/>
                        <a:t> elephant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noProof="0" dirty="0"/>
                        <a:t>six elephant</a:t>
                      </a:r>
                      <a:r>
                        <a:rPr lang="en-AU" b="1" noProof="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7835821"/>
                  </a:ext>
                </a:extLst>
              </a:tr>
              <a:tr h="467318"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/>
                        <a:t>an </a:t>
                      </a:r>
                      <a:r>
                        <a:rPr lang="en-AU" noProof="0" dirty="0"/>
                        <a:t>apple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noProof="0" dirty="0"/>
                        <a:t>eleven apple</a:t>
                      </a:r>
                      <a:r>
                        <a:rPr lang="en-AU" b="1" noProof="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69008"/>
                  </a:ext>
                </a:extLst>
              </a:tr>
              <a:tr h="467318">
                <a:tc>
                  <a:txBody>
                    <a:bodyPr/>
                    <a:lstStyle/>
                    <a:p>
                      <a:pPr algn="ctr"/>
                      <a:r>
                        <a:rPr lang="en-AU" b="1" noProof="0" dirty="0"/>
                        <a:t>an</a:t>
                      </a:r>
                      <a:r>
                        <a:rPr lang="en-AU" noProof="0" dirty="0"/>
                        <a:t> umbrella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noProof="0" dirty="0"/>
                        <a:t>nine umbrella</a:t>
                      </a:r>
                      <a:r>
                        <a:rPr lang="en-AU" b="1" noProof="0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8105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72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4253" y="476201"/>
            <a:ext cx="7024744" cy="1766000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SINGULAR AND PLURAL NOUNS</a:t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Remember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Zapomni si.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xmlns="" id="{537A343D-C244-46C4-B34B-A3755657367F}"/>
              </a:ext>
            </a:extLst>
          </p:cNvPr>
          <p:cNvSpPr txBox="1"/>
          <p:nvPr/>
        </p:nvSpPr>
        <p:spPr>
          <a:xfrm>
            <a:off x="576993" y="2263775"/>
            <a:ext cx="811009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/>
              <a:t>Besede (samostalniki) imajo v ednini spredaj </a:t>
            </a:r>
            <a:r>
              <a:rPr lang="sl-SI" sz="2200" b="1" dirty="0"/>
              <a:t>a</a:t>
            </a:r>
            <a:r>
              <a:rPr lang="sl-SI" sz="2200" dirty="0"/>
              <a:t> oziroma </a:t>
            </a:r>
            <a:r>
              <a:rPr lang="en-AU" sz="2200" b="1" dirty="0"/>
              <a:t>an</a:t>
            </a:r>
            <a:r>
              <a:rPr lang="sl-SI" sz="22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/>
              <a:t>Tiste besede, ki se začnejo na samoglasnik (a, e, i, o, u), imajo spredaj </a:t>
            </a:r>
            <a:r>
              <a:rPr lang="en-AU" sz="2200" b="1" dirty="0"/>
              <a:t>an</a:t>
            </a:r>
            <a:r>
              <a:rPr lang="sl-SI" sz="2200" dirty="0"/>
              <a:t>. Vse ostale besede pa </a:t>
            </a:r>
            <a:r>
              <a:rPr lang="sl-SI" sz="2200" b="1" dirty="0"/>
              <a:t>a</a:t>
            </a:r>
            <a:r>
              <a:rPr lang="sl-SI" sz="2200" dirty="0"/>
              <a:t>.  </a:t>
            </a:r>
          </a:p>
          <a:p>
            <a:endParaRPr lang="sl-SI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200" dirty="0"/>
              <a:t>V množini člena </a:t>
            </a:r>
            <a:r>
              <a:rPr lang="sl-SI" sz="2200" b="1" dirty="0"/>
              <a:t>a</a:t>
            </a:r>
            <a:r>
              <a:rPr lang="sl-SI" sz="2200" dirty="0"/>
              <a:t> in </a:t>
            </a:r>
            <a:r>
              <a:rPr lang="en-AU" sz="2200" b="1" dirty="0"/>
              <a:t>an</a:t>
            </a:r>
            <a:r>
              <a:rPr lang="sl-SI" sz="2200" dirty="0"/>
              <a:t> pred besedo ni več. Dobijo pa besede na koncu končnico -</a:t>
            </a:r>
            <a:r>
              <a:rPr lang="sl-SI" sz="2200" b="1" dirty="0"/>
              <a:t>s</a:t>
            </a:r>
            <a:r>
              <a:rPr lang="sl-SI" sz="2200" dirty="0"/>
              <a:t>. 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xmlns="" id="{2F617579-9E07-4C8A-8E42-398D77E74B93}"/>
              </a:ext>
            </a:extLst>
          </p:cNvPr>
          <p:cNvSpPr txBox="1"/>
          <p:nvPr/>
        </p:nvSpPr>
        <p:spPr>
          <a:xfrm>
            <a:off x="1403647" y="4941168"/>
            <a:ext cx="2957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/>
              <a:t>a</a:t>
            </a:r>
            <a:r>
              <a:rPr lang="en-AU" sz="2000" dirty="0"/>
              <a:t> 	 	chair</a:t>
            </a:r>
          </a:p>
          <a:p>
            <a:r>
              <a:rPr lang="en-AU" sz="2000" dirty="0"/>
              <a:t>two 		chair</a:t>
            </a:r>
            <a:r>
              <a:rPr lang="en-AU" sz="2000" b="1" dirty="0"/>
              <a:t>s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xmlns="" id="{82C4EDCB-4398-4EFE-890F-1CC109F461AB}"/>
              </a:ext>
            </a:extLst>
          </p:cNvPr>
          <p:cNvSpPr txBox="1"/>
          <p:nvPr/>
        </p:nvSpPr>
        <p:spPr>
          <a:xfrm>
            <a:off x="4854804" y="4941168"/>
            <a:ext cx="3173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three 	 	book</a:t>
            </a:r>
          </a:p>
          <a:p>
            <a:r>
              <a:rPr lang="sl-SI" sz="2000" b="1" dirty="0"/>
              <a:t>a</a:t>
            </a:r>
            <a:r>
              <a:rPr lang="en-AU" sz="2000" dirty="0"/>
              <a:t>		book</a:t>
            </a:r>
            <a:r>
              <a:rPr lang="sl-SI" sz="2000" b="1" dirty="0"/>
              <a:t>s</a:t>
            </a:r>
            <a:endParaRPr lang="en-AU" sz="2000" b="1" dirty="0"/>
          </a:p>
        </p:txBody>
      </p: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xmlns="" id="{76569547-9199-40A6-958B-A1D678A0137A}"/>
              </a:ext>
            </a:extLst>
          </p:cNvPr>
          <p:cNvCxnSpPr/>
          <p:nvPr/>
        </p:nvCxnSpPr>
        <p:spPr>
          <a:xfrm>
            <a:off x="1835696" y="5157192"/>
            <a:ext cx="13681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xmlns="" id="{50CE60C5-19B2-49E6-9A1C-011FD4E0C115}"/>
              </a:ext>
            </a:extLst>
          </p:cNvPr>
          <p:cNvCxnSpPr>
            <a:cxnSpLocks/>
          </p:cNvCxnSpPr>
          <p:nvPr/>
        </p:nvCxnSpPr>
        <p:spPr>
          <a:xfrm>
            <a:off x="2051165" y="5445224"/>
            <a:ext cx="11526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aven puščični povezovalnik 15">
            <a:extLst>
              <a:ext uri="{FF2B5EF4-FFF2-40B4-BE49-F238E27FC236}">
                <a16:creationId xmlns:a16="http://schemas.microsoft.com/office/drawing/2014/main" xmlns="" id="{11B4B787-9E83-4883-97E3-A37BD8D096C3}"/>
              </a:ext>
            </a:extLst>
          </p:cNvPr>
          <p:cNvCxnSpPr/>
          <p:nvPr/>
        </p:nvCxnSpPr>
        <p:spPr>
          <a:xfrm>
            <a:off x="5652120" y="5157192"/>
            <a:ext cx="1008112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Raven puščični povezovalnik 17">
            <a:extLst>
              <a:ext uri="{FF2B5EF4-FFF2-40B4-BE49-F238E27FC236}">
                <a16:creationId xmlns:a16="http://schemas.microsoft.com/office/drawing/2014/main" xmlns="" id="{865A8F4A-0C4D-4FF1-8B3A-2C0C767094A0}"/>
              </a:ext>
            </a:extLst>
          </p:cNvPr>
          <p:cNvCxnSpPr/>
          <p:nvPr/>
        </p:nvCxnSpPr>
        <p:spPr>
          <a:xfrm flipV="1">
            <a:off x="5220072" y="5157192"/>
            <a:ext cx="1512168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68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>
            <a:extLst>
              <a:ext uri="{FF2B5EF4-FFF2-40B4-BE49-F238E27FC236}">
                <a16:creationId xmlns:a16="http://schemas.microsoft.com/office/drawing/2014/main" xmlns="" id="{5D0C689D-07A5-4F1F-BAAC-C18DBCB43BD8}"/>
              </a:ext>
            </a:extLst>
          </p:cNvPr>
          <p:cNvSpPr/>
          <p:nvPr/>
        </p:nvSpPr>
        <p:spPr>
          <a:xfrm>
            <a:off x="4645992" y="13814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83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292980DF-4BE5-492C-986D-50A7F4960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8252"/>
            <a:ext cx="7024744" cy="1766000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SINGULAR AND PLURAL NOUNS</a:t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Write into your notebook and match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Prepiši v zvezek in poveži.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52B436B-34AA-4943-979C-215EE073F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25" y="2708920"/>
            <a:ext cx="7762734" cy="253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3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 11">
            <a:extLst>
              <a:ext uri="{FF2B5EF4-FFF2-40B4-BE49-F238E27FC236}">
                <a16:creationId xmlns:a16="http://schemas.microsoft.com/office/drawing/2014/main" xmlns="" id="{5D0C689D-07A5-4F1F-BAAC-C18DBCB43BD8}"/>
              </a:ext>
            </a:extLst>
          </p:cNvPr>
          <p:cNvSpPr/>
          <p:nvPr/>
        </p:nvSpPr>
        <p:spPr>
          <a:xfrm>
            <a:off x="4645992" y="13814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83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xmlns="" id="{292980DF-4BE5-492C-986D-50A7F4960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38252"/>
            <a:ext cx="7024744" cy="1766000"/>
          </a:xfrm>
        </p:spPr>
        <p:txBody>
          <a:bodyPr>
            <a:normAutofit fontScale="90000"/>
          </a:bodyPr>
          <a:lstStyle/>
          <a:p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/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3600" dirty="0">
                <a:solidFill>
                  <a:srgbClr val="C00000"/>
                </a:solidFill>
              </a:rPr>
              <a:t>SINGULAR AND PLURAL NOUNS</a:t>
            </a:r>
            <a:br>
              <a:rPr lang="sl-SI" sz="3600" dirty="0">
                <a:solidFill>
                  <a:srgbClr val="C00000"/>
                </a:solidFill>
              </a:rPr>
            </a:br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Check your answers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Preveri rešitve.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FCF17845-B74E-4605-AEB9-130AD27AF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70" y="2564904"/>
            <a:ext cx="755624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5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229EB52-2743-47F6-A09C-C0C0D3645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40" y="764704"/>
            <a:ext cx="7024744" cy="884643"/>
          </a:xfrm>
        </p:spPr>
        <p:txBody>
          <a:bodyPr>
            <a:normAutofit/>
          </a:bodyPr>
          <a:lstStyle/>
          <a:p>
            <a:r>
              <a:rPr lang="en-AU" sz="2400" dirty="0">
                <a:solidFill>
                  <a:srgbClr val="C00000"/>
                </a:solidFill>
              </a:rPr>
              <a:t>Count and write</a:t>
            </a:r>
            <a:r>
              <a:rPr lang="sl-SI" sz="2400" dirty="0">
                <a:solidFill>
                  <a:srgbClr val="C00000"/>
                </a:solidFill>
              </a:rPr>
              <a:t> </a:t>
            </a:r>
            <a:r>
              <a:rPr lang="en-AU" sz="2400" dirty="0">
                <a:solidFill>
                  <a:srgbClr val="C00000"/>
                </a:solidFill>
              </a:rPr>
              <a:t>into your notebook.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sl-SI" sz="2000" dirty="0">
                <a:solidFill>
                  <a:srgbClr val="838D9B"/>
                </a:solidFill>
              </a:rPr>
              <a:t>Preštej in zapiši v zvezek.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45EFFAB7-D467-475E-88EE-85027A533E64}"/>
              </a:ext>
            </a:extLst>
          </p:cNvPr>
          <p:cNvSpPr/>
          <p:nvPr/>
        </p:nvSpPr>
        <p:spPr>
          <a:xfrm>
            <a:off x="4645992" y="13814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84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0DB1A2E-495C-46B3-AE7A-7CD7E01F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683" y="1881195"/>
            <a:ext cx="5064634" cy="42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45EFFAB7-D467-475E-88EE-85027A533E64}"/>
              </a:ext>
            </a:extLst>
          </p:cNvPr>
          <p:cNvSpPr/>
          <p:nvPr/>
        </p:nvSpPr>
        <p:spPr>
          <a:xfrm>
            <a:off x="4645992" y="13814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84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D5DC8A71-2295-4AD5-89D5-A5C057EF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87" y="878913"/>
            <a:ext cx="7560840" cy="829896"/>
          </a:xfrm>
        </p:spPr>
        <p:txBody>
          <a:bodyPr>
            <a:normAutofit fontScale="90000"/>
          </a:bodyPr>
          <a:lstStyle/>
          <a:p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Check the answer</a:t>
            </a:r>
            <a:r>
              <a:rPr lang="sl-SI" sz="2700" dirty="0">
                <a:solidFill>
                  <a:srgbClr val="C00000"/>
                </a:solidFill>
              </a:rPr>
              <a:t>s.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Preveri odgovore.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52DFE23F-C4D2-4B8A-B101-FF1D90A32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04" y="1708809"/>
            <a:ext cx="5722392" cy="45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xmlns="" id="{696B7045-13E3-475C-A787-1113E015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2" y="1013504"/>
            <a:ext cx="7560840" cy="829896"/>
          </a:xfrm>
        </p:spPr>
        <p:txBody>
          <a:bodyPr>
            <a:normAutofit fontScale="90000"/>
          </a:bodyPr>
          <a:lstStyle/>
          <a:p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Write </a:t>
            </a:r>
            <a:r>
              <a:rPr lang="en-AU" sz="2700" u="sng" dirty="0">
                <a:solidFill>
                  <a:srgbClr val="C00000"/>
                </a:solidFill>
              </a:rPr>
              <a:t>a</a:t>
            </a:r>
            <a:r>
              <a:rPr lang="en-AU" sz="2700" dirty="0">
                <a:solidFill>
                  <a:srgbClr val="C00000"/>
                </a:solidFill>
              </a:rPr>
              <a:t> or </a:t>
            </a:r>
            <a:r>
              <a:rPr lang="en-AU" sz="2700" u="sng" dirty="0">
                <a:solidFill>
                  <a:srgbClr val="C00000"/>
                </a:solidFill>
              </a:rPr>
              <a:t>a number </a:t>
            </a:r>
            <a:r>
              <a:rPr lang="en-AU" sz="2700" dirty="0">
                <a:solidFill>
                  <a:srgbClr val="C00000"/>
                </a:solidFill>
              </a:rPr>
              <a:t>into your notebook</a:t>
            </a:r>
            <a:r>
              <a:rPr lang="sl-SI" sz="2700" dirty="0">
                <a:solidFill>
                  <a:srgbClr val="C00000"/>
                </a:solidFill>
              </a:rPr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V zvezek zapiši </a:t>
            </a:r>
            <a:r>
              <a:rPr lang="en-AU" sz="2200" u="sng" dirty="0"/>
              <a:t>a</a:t>
            </a:r>
            <a:r>
              <a:rPr lang="sl-SI" sz="2200" dirty="0"/>
              <a:t> ali </a:t>
            </a:r>
            <a:r>
              <a:rPr lang="sl-SI" sz="2200" u="sng" dirty="0"/>
              <a:t>poljubno številko</a:t>
            </a:r>
            <a:r>
              <a:rPr lang="sl-SI" sz="2200" dirty="0"/>
              <a:t>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xmlns="" id="{A1BBE0B1-A844-45C7-AC7B-2200F17296C4}"/>
              </a:ext>
            </a:extLst>
          </p:cNvPr>
          <p:cNvSpPr txBox="1"/>
          <p:nvPr/>
        </p:nvSpPr>
        <p:spPr>
          <a:xfrm>
            <a:off x="4716016" y="1457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84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28DFA2EF-654E-49E9-97C9-BEC02794B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33" y="2780928"/>
            <a:ext cx="7085127" cy="201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5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xmlns="" id="{45EFFAB7-D467-475E-88EE-85027A533E64}"/>
              </a:ext>
            </a:extLst>
          </p:cNvPr>
          <p:cNvSpPr/>
          <p:nvPr/>
        </p:nvSpPr>
        <p:spPr>
          <a:xfrm>
            <a:off x="4645992" y="138142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BOOK – p. 84 + </a:t>
            </a:r>
            <a:r>
              <a:rPr lang="en-AU" sz="2000" dirty="0">
                <a:solidFill>
                  <a:schemeClr val="bg1"/>
                </a:solidFill>
              </a:rPr>
              <a:t>notebook</a:t>
            </a: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xmlns="" id="{D5DC8A71-2295-4AD5-89D5-A5C057EF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87" y="878913"/>
            <a:ext cx="7560840" cy="829896"/>
          </a:xfrm>
        </p:spPr>
        <p:txBody>
          <a:bodyPr>
            <a:normAutofit fontScale="90000"/>
          </a:bodyPr>
          <a:lstStyle/>
          <a:p>
            <a:r>
              <a:rPr lang="sl-SI" sz="2700" dirty="0">
                <a:solidFill>
                  <a:srgbClr val="C00000"/>
                </a:solidFill>
              </a:rPr>
              <a:t/>
            </a:r>
            <a:br>
              <a:rPr lang="sl-SI" sz="2700" dirty="0">
                <a:solidFill>
                  <a:srgbClr val="C00000"/>
                </a:solidFill>
              </a:rPr>
            </a:br>
            <a:r>
              <a:rPr lang="en-AU" sz="2700" dirty="0">
                <a:solidFill>
                  <a:srgbClr val="C00000"/>
                </a:solidFill>
              </a:rPr>
              <a:t>Check the answer</a:t>
            </a:r>
            <a:r>
              <a:rPr lang="sl-SI" sz="2700" dirty="0">
                <a:solidFill>
                  <a:srgbClr val="C00000"/>
                </a:solidFill>
              </a:rPr>
              <a:t>s.</a:t>
            </a:r>
            <a:r>
              <a:rPr lang="en-US" dirty="0"/>
              <a:t/>
            </a:r>
            <a:br>
              <a:rPr lang="en-US" dirty="0"/>
            </a:br>
            <a:r>
              <a:rPr lang="sl-SI" sz="2200" dirty="0"/>
              <a:t>Preveri odgovore.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8239317-BB6B-4D66-A11E-EF9507791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71" y="2564904"/>
            <a:ext cx="7333258" cy="217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8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Perspek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942</TotalTime>
  <Words>389</Words>
  <Application>Microsoft Office PowerPoint</Application>
  <PresentationFormat>Diaprojekcija na zaslonu (4:3)</PresentationFormat>
  <Paragraphs>86</Paragraphs>
  <Slides>19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0" baseType="lpstr">
      <vt:lpstr>Austin</vt:lpstr>
      <vt:lpstr>HOME UNIT 5</vt:lpstr>
      <vt:lpstr>    SINGULAR AND PLURAL NOUNS  Write into your notebook. Prepiši v zvezek.</vt:lpstr>
      <vt:lpstr>    SINGULAR AND PLURAL NOUNS  Remember. Zapomni si.</vt:lpstr>
      <vt:lpstr>    SINGULAR AND PLURAL NOUNS  Write into your notebook and match. Prepiši v zvezek in poveži.</vt:lpstr>
      <vt:lpstr>    SINGULAR AND PLURAL NOUNS  Check your answers. Preveri rešitve.</vt:lpstr>
      <vt:lpstr>Count and write into your notebook. Preštej in zapiši v zvezek.</vt:lpstr>
      <vt:lpstr> Check the answers. Preveri odgovore.</vt:lpstr>
      <vt:lpstr> Write a or a number into your notebook. V zvezek zapiši a ali poljubno številko.</vt:lpstr>
      <vt:lpstr> Check the answers. Preveri odgovore.</vt:lpstr>
      <vt:lpstr> Listen and say. Poslušaj in povej.</vt:lpstr>
      <vt:lpstr>What is it? Who are they?  Write into your notebook. Zapiši v zvezek.</vt:lpstr>
      <vt:lpstr>PowerPointova predstavitev</vt:lpstr>
      <vt:lpstr>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AljaP</dc:creator>
  <cp:lastModifiedBy>AljaP</cp:lastModifiedBy>
  <cp:revision>81</cp:revision>
  <dcterms:created xsi:type="dcterms:W3CDTF">2020-04-15T08:54:13Z</dcterms:created>
  <dcterms:modified xsi:type="dcterms:W3CDTF">2020-05-15T11:01:20Z</dcterms:modified>
</cp:coreProperties>
</file>