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3" r:id="rId3"/>
    <p:sldId id="282" r:id="rId4"/>
    <p:sldId id="283" r:id="rId5"/>
    <p:sldId id="284" r:id="rId6"/>
    <p:sldId id="264" r:id="rId7"/>
    <p:sldId id="285" r:id="rId8"/>
    <p:sldId id="279" r:id="rId9"/>
    <p:sldId id="286" r:id="rId10"/>
    <p:sldId id="287" r:id="rId11"/>
    <p:sldId id="272" r:id="rId12"/>
    <p:sldId id="281" r:id="rId13"/>
    <p:sldId id="273" r:id="rId14"/>
    <p:sldId id="288" r:id="rId15"/>
    <p:sldId id="289" r:id="rId16"/>
    <p:sldId id="290" r:id="rId17"/>
    <p:sldId id="291" r:id="rId1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8D9B"/>
    <a:srgbClr val="2F2B2C"/>
    <a:srgbClr val="9DAF3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37" autoAdjust="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DAE71-F1F7-4627-AC45-C5784E72DBEE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98884-FC77-4122-853E-2479174E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98884-FC77-4122-853E-2479174E5B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B94E000-A078-49ED-A8C8-9BAE1DC08079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watch?v=oc4QS2USKmk" TargetMode="External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sz="6000" dirty="0">
                <a:solidFill>
                  <a:srgbClr val="C00000"/>
                </a:solidFill>
              </a:rPr>
              <a:t>HOME</a:t>
            </a:r>
            <a:r>
              <a:rPr lang="sl-SI" dirty="0"/>
              <a:t/>
            </a:r>
            <a:br>
              <a:rPr lang="sl-SI" dirty="0"/>
            </a:br>
            <a:r>
              <a:rPr lang="sl-SI" dirty="0"/>
              <a:t>UNIT 5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sl-SI" dirty="0"/>
          </a:p>
          <a:p>
            <a:pPr algn="ctr"/>
            <a:r>
              <a:rPr lang="sl-SI" dirty="0"/>
              <a:t>BOOK p. 81, 82, 83</a:t>
            </a:r>
          </a:p>
          <a:p>
            <a:pPr algn="ctr"/>
            <a:r>
              <a:rPr lang="sl-SI" dirty="0"/>
              <a:t>WORKBOOK p. 78, 79, 80, 81</a:t>
            </a:r>
          </a:p>
        </p:txBody>
      </p:sp>
      <p:pic>
        <p:nvPicPr>
          <p:cNvPr id="6" name="Picture 2" descr="Clip art of homes in a row clipart kid - ClipartBar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8" y="-1"/>
            <a:ext cx="3528392" cy="2276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, ki vsebuje besede soba, spalnica, miza, barvno&#10;&#10;Opis je samodejno ustvarjen">
            <a:extLst>
              <a:ext uri="{FF2B5EF4-FFF2-40B4-BE49-F238E27FC236}">
                <a16:creationId xmlns:a16="http://schemas.microsoft.com/office/drawing/2014/main" xmlns="" id="{20E39A34-ED84-468D-BAD2-5CBEA5E04F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138435"/>
            <a:ext cx="395914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96B7045-13E3-475C-A787-1113E015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878913"/>
            <a:ext cx="7560840" cy="829896"/>
          </a:xfrm>
        </p:spPr>
        <p:txBody>
          <a:bodyPr>
            <a:normAutofit fontScale="90000"/>
          </a:bodyPr>
          <a:lstStyle/>
          <a:p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endParaRPr lang="sl-SI" sz="22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1BBE0B1-A844-45C7-AC7B-2200F17296C4}"/>
              </a:ext>
            </a:extLst>
          </p:cNvPr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BREAK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C0F2EC0D-8B27-46E2-93F4-14788320D8CF}"/>
              </a:ext>
            </a:extLst>
          </p:cNvPr>
          <p:cNvSpPr txBox="1">
            <a:spLocks/>
          </p:cNvSpPr>
          <p:nvPr/>
        </p:nvSpPr>
        <p:spPr>
          <a:xfrm>
            <a:off x="539552" y="5666032"/>
            <a:ext cx="7560840" cy="8298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1200" dirty="0"/>
              <a:t>Vir: </a:t>
            </a:r>
            <a:r>
              <a:rPr lang="sl-SI" sz="1200" dirty="0">
                <a:hlinkClick r:id="rId5"/>
              </a:rPr>
              <a:t>https://www.youtube.com/watch?v=oc4QS2USKmk</a:t>
            </a:r>
            <a:endParaRPr lang="sl-SI" sz="1200" dirty="0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F3F1352E-04BF-4A3C-A737-5E12BCD83DF5}"/>
              </a:ext>
            </a:extLst>
          </p:cNvPr>
          <p:cNvSpPr/>
          <p:nvPr/>
        </p:nvSpPr>
        <p:spPr>
          <a:xfrm>
            <a:off x="539552" y="611191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>
                <a:solidFill>
                  <a:srgbClr val="C00000"/>
                </a:solidFill>
              </a:rPr>
              <a:t>Play the video and do the </a:t>
            </a:r>
            <a:r>
              <a:rPr lang="sl-SI" dirty="0" err="1">
                <a:solidFill>
                  <a:srgbClr val="C00000"/>
                </a:solidFill>
              </a:rPr>
              <a:t>workout</a:t>
            </a:r>
            <a:r>
              <a:rPr lang="sl-SI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1600" dirty="0"/>
              <a:t>Predvajaj posnetek in telovadi.</a:t>
            </a:r>
            <a:endParaRPr lang="sl-SI" dirty="0"/>
          </a:p>
        </p:txBody>
      </p:sp>
      <p:pic>
        <p:nvPicPr>
          <p:cNvPr id="3" name="9 Min Exercise For Kids - Home Workout (1)">
            <a:hlinkClick r:id="" action="ppaction://media"/>
            <a:extLst>
              <a:ext uri="{FF2B5EF4-FFF2-40B4-BE49-F238E27FC236}">
                <a16:creationId xmlns:a16="http://schemas.microsoft.com/office/drawing/2014/main" xmlns="" id="{711C28DB-3DA5-405A-B226-55C6D2AAC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055" y="1216862"/>
            <a:ext cx="7865377" cy="44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>
                <a:solidFill>
                  <a:srgbClr val="C00000"/>
                </a:solidFill>
              </a:rPr>
              <a:t>Open your workbook </a:t>
            </a:r>
            <a:r>
              <a:rPr lang="en-AU" dirty="0">
                <a:solidFill>
                  <a:srgbClr val="C00000"/>
                </a:solidFill>
              </a:rPr>
              <a:t>and</a:t>
            </a:r>
            <a:r>
              <a:rPr lang="sl-SI" dirty="0">
                <a:solidFill>
                  <a:srgbClr val="C00000"/>
                </a:solidFill>
              </a:rPr>
              <a:t> do </a:t>
            </a:r>
            <a:r>
              <a:rPr lang="en-AU" dirty="0">
                <a:solidFill>
                  <a:srgbClr val="C00000"/>
                </a:solidFill>
              </a:rPr>
              <a:t>the exercise</a:t>
            </a:r>
            <a:r>
              <a:rPr lang="sl-SI" dirty="0">
                <a:solidFill>
                  <a:srgbClr val="C00000"/>
                </a:solidFill>
              </a:rPr>
              <a:t>s </a:t>
            </a:r>
            <a:r>
              <a:rPr lang="en-AU" dirty="0">
                <a:solidFill>
                  <a:srgbClr val="C00000"/>
                </a:solidFill>
              </a:rPr>
              <a:t>on pages 78, 79, 80 and 81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sl-SI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2000" dirty="0">
                <a:solidFill>
                  <a:srgbClr val="838D9B"/>
                </a:solidFill>
              </a:rPr>
              <a:t>Odpri delovni zvezek in naredi naloge na straneh 78,  79, 80 in 81.</a:t>
            </a:r>
            <a:endParaRPr lang="en-US" sz="2000" dirty="0">
              <a:solidFill>
                <a:srgbClr val="838D9B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716016" y="160610"/>
            <a:ext cx="380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WORKBOOK – p. 78, 79, 80, 81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Rezultat iskanja slik za my sails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05" y="3885849"/>
            <a:ext cx="1944216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2383" y="5644800"/>
            <a:ext cx="6775921" cy="1827565"/>
          </a:xfrm>
        </p:spPr>
        <p:txBody>
          <a:bodyPr/>
          <a:lstStyle/>
          <a:p>
            <a:pPr marL="68580" indent="0">
              <a:buNone/>
            </a:pPr>
            <a:r>
              <a:rPr lang="en-US" dirty="0">
                <a:solidFill>
                  <a:srgbClr val="C00000"/>
                </a:solidFill>
              </a:rPr>
              <a:t>Now check the answers in your </a:t>
            </a:r>
            <a:r>
              <a:rPr lang="en-AU" dirty="0">
                <a:solidFill>
                  <a:srgbClr val="C00000"/>
                </a:solidFill>
              </a:rPr>
              <a:t>workbook</a:t>
            </a:r>
            <a:r>
              <a:rPr lang="sl-SI" dirty="0">
                <a:solidFill>
                  <a:srgbClr val="C00000"/>
                </a:solidFill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2" descr="Rezultat iskanja slik za my sails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19641"/>
            <a:ext cx="1008069" cy="125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ownload Free png Download Free png Great Job PNG Transparen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ownload Free png Download Free png Great Job PNG Transparent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Slika 6" descr="Slika, ki vsebuje besede hrana&#10;&#10;Opis je samodejno ustvarjen">
            <a:extLst>
              <a:ext uri="{FF2B5EF4-FFF2-40B4-BE49-F238E27FC236}">
                <a16:creationId xmlns:a16="http://schemas.microsoft.com/office/drawing/2014/main" xmlns="" id="{28EB3697-710F-43D6-BE79-C130483759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2833" y="1044600"/>
            <a:ext cx="5678334" cy="397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78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5F3E989B-5060-40B7-9F1F-DEF460958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84" y="1412776"/>
            <a:ext cx="5838031" cy="46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78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20B52DA-7AD3-4828-8B53-BF53263B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21" y="1475782"/>
            <a:ext cx="7580180" cy="142566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531C7D8-4AD2-498D-B367-E4C41A2CE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21" y="3393391"/>
            <a:ext cx="7927669" cy="290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79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24A355E1-E94B-45F7-83BD-84F2320A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923070"/>
            <a:ext cx="4608512" cy="52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9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80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F3D192A-2BCB-42E1-998D-086C5D31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635" y="1642718"/>
            <a:ext cx="6228730" cy="42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6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81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26D9F838-BADA-4A57-8329-6DCCE73F4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772" y="907680"/>
            <a:ext cx="5310145" cy="53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024744" cy="829896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FURNITURE</a:t>
            </a: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US" sz="2700" dirty="0">
                <a:solidFill>
                  <a:srgbClr val="C00000"/>
                </a:solidFill>
              </a:rPr>
              <a:t>Listen and </a:t>
            </a:r>
            <a:r>
              <a:rPr lang="en-AU" sz="2700" dirty="0">
                <a:solidFill>
                  <a:srgbClr val="C00000"/>
                </a:solidFill>
              </a:rPr>
              <a:t>repeat</a:t>
            </a:r>
            <a:r>
              <a:rPr lang="en-US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Poslušaj in ponovi.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716016" y="2546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chemeClr val="bg1"/>
                </a:solidFill>
              </a:rPr>
              <a:t>BOOK – p. 81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E9747BA2-5D27-4E1A-80D3-81A2B898E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sl-SI" dirty="0"/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BA0126D-09B0-499A-96C0-EDA8B9D66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780" y="764704"/>
            <a:ext cx="4824652" cy="5544616"/>
          </a:xfrm>
          <a:prstGeom prst="rect">
            <a:avLst/>
          </a:prstGeom>
        </p:spPr>
      </p:pic>
      <p:pic>
        <p:nvPicPr>
          <p:cNvPr id="3" name="U81-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40F4CC10-EAC9-4DE3-BE33-0A2F18045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2636912"/>
            <a:ext cx="1338460" cy="1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36767"/>
            <a:ext cx="7024744" cy="829896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Now write the </a:t>
            </a:r>
            <a:r>
              <a:rPr lang="en-AU" sz="2700" dirty="0" smtClean="0">
                <a:solidFill>
                  <a:srgbClr val="C00000"/>
                </a:solidFill>
              </a:rPr>
              <a:t>words </a:t>
            </a:r>
            <a:r>
              <a:rPr lang="en-AU" sz="2700" dirty="0">
                <a:solidFill>
                  <a:srgbClr val="C00000"/>
                </a:solidFill>
              </a:rPr>
              <a:t>into your notebook</a:t>
            </a:r>
            <a:r>
              <a:rPr lang="en-US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Sedaj prepiši besede v zvezek.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81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xmlns="" id="{E6DFF578-C19A-4339-93D6-2614B7E9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3304399"/>
            <a:ext cx="5253964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1900" b="1" dirty="0">
                <a:solidFill>
                  <a:srgbClr val="C00000"/>
                </a:solidFill>
              </a:rPr>
              <a:t>MIRROR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OGLEDALO</a:t>
            </a:r>
          </a:p>
          <a:p>
            <a:pPr marL="68580" indent="0">
              <a:buNone/>
            </a:pPr>
            <a:r>
              <a:rPr lang="sl-SI" sz="1900" b="1" dirty="0">
                <a:solidFill>
                  <a:srgbClr val="C00000"/>
                </a:solidFill>
              </a:rPr>
              <a:t>TABLE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MIZA</a:t>
            </a:r>
          </a:p>
          <a:p>
            <a:pPr marL="68580" indent="0">
              <a:buNone/>
            </a:pPr>
            <a:r>
              <a:rPr lang="sl-SI" sz="1900" b="1" dirty="0">
                <a:solidFill>
                  <a:srgbClr val="C00000"/>
                </a:solidFill>
              </a:rPr>
              <a:t>COOKER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ŠTEDILNIK</a:t>
            </a:r>
          </a:p>
          <a:p>
            <a:pPr marL="68580" indent="0">
              <a:buNone/>
            </a:pPr>
            <a:r>
              <a:rPr lang="sl-SI" sz="1900" b="1" dirty="0">
                <a:solidFill>
                  <a:srgbClr val="C00000"/>
                </a:solidFill>
              </a:rPr>
              <a:t>FRIDGE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HLADILNIK</a:t>
            </a:r>
          </a:p>
          <a:p>
            <a:pPr marL="68580" indent="0">
              <a:buNone/>
            </a:pPr>
            <a:r>
              <a:rPr lang="sl-SI" sz="1900" b="1" dirty="0">
                <a:solidFill>
                  <a:srgbClr val="C00000"/>
                </a:solidFill>
              </a:rPr>
              <a:t>WASHBASIN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UMIVALNIK</a:t>
            </a:r>
          </a:p>
          <a:p>
            <a:pPr marL="68580" indent="0">
              <a:buNone/>
            </a:pPr>
            <a:r>
              <a:rPr lang="sl-SI" sz="1900" b="1" dirty="0">
                <a:solidFill>
                  <a:srgbClr val="C00000"/>
                </a:solidFill>
              </a:rPr>
              <a:t>WASHING</a:t>
            </a:r>
            <a:r>
              <a:rPr lang="sl-SI" sz="1900" b="1" dirty="0"/>
              <a:t> </a:t>
            </a:r>
            <a:r>
              <a:rPr lang="sl-SI" sz="1900" b="1" dirty="0">
                <a:solidFill>
                  <a:srgbClr val="C00000"/>
                </a:solidFill>
              </a:rPr>
              <a:t>MACHINE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PRALNI</a:t>
            </a:r>
            <a:r>
              <a:rPr lang="sl-SI" sz="1900" b="1" dirty="0"/>
              <a:t> </a:t>
            </a:r>
            <a:r>
              <a:rPr lang="sl-SI" sz="1900" b="1" dirty="0">
                <a:solidFill>
                  <a:schemeClr val="tx1"/>
                </a:solidFill>
              </a:rPr>
              <a:t>STROJ</a:t>
            </a:r>
          </a:p>
          <a:p>
            <a:pPr marL="68580" indent="0">
              <a:buNone/>
            </a:pPr>
            <a:r>
              <a:rPr lang="sl-SI" sz="1900" b="1" dirty="0">
                <a:solidFill>
                  <a:srgbClr val="C00000"/>
                </a:solidFill>
              </a:rPr>
              <a:t>CUPBOARD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OMARICA</a:t>
            </a:r>
          </a:p>
          <a:p>
            <a:pPr marL="68580" indent="0">
              <a:buNone/>
            </a:pPr>
            <a:r>
              <a:rPr lang="sl-SI" sz="1900" b="1" dirty="0">
                <a:solidFill>
                  <a:srgbClr val="C00000"/>
                </a:solidFill>
              </a:rPr>
              <a:t>SOFA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SEDEŽNA</a:t>
            </a:r>
            <a:r>
              <a:rPr lang="sl-SI" sz="1900" b="1" dirty="0"/>
              <a:t> </a:t>
            </a:r>
            <a:r>
              <a:rPr lang="sl-SI" sz="1900" b="1" dirty="0">
                <a:solidFill>
                  <a:schemeClr val="tx1"/>
                </a:solidFill>
              </a:rPr>
              <a:t>GARNITURA</a:t>
            </a:r>
          </a:p>
          <a:p>
            <a:pPr marL="68580" indent="0">
              <a:buNone/>
            </a:pPr>
            <a:endParaRPr lang="sl-SI" b="1" dirty="0"/>
          </a:p>
        </p:txBody>
      </p:sp>
      <p:sp>
        <p:nvSpPr>
          <p:cNvPr id="9" name="Označba mesta vsebine 7">
            <a:extLst>
              <a:ext uri="{FF2B5EF4-FFF2-40B4-BE49-F238E27FC236}">
                <a16:creationId xmlns:a16="http://schemas.microsoft.com/office/drawing/2014/main" xmlns="" id="{148E2D2D-E841-449A-B6DF-172D9CCBC1C1}"/>
              </a:ext>
            </a:extLst>
          </p:cNvPr>
          <p:cNvSpPr txBox="1">
            <a:spLocks/>
          </p:cNvSpPr>
          <p:nvPr/>
        </p:nvSpPr>
        <p:spPr>
          <a:xfrm>
            <a:off x="4716016" y="3284984"/>
            <a:ext cx="4659808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sl-SI" sz="1900" b="1" dirty="0">
                <a:solidFill>
                  <a:srgbClr val="C00000"/>
                </a:solidFill>
              </a:rPr>
              <a:t>CARPET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PREPROGA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1900" b="1" dirty="0">
                <a:solidFill>
                  <a:srgbClr val="C00000"/>
                </a:solidFill>
              </a:rPr>
              <a:t>BATH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KOPALNA</a:t>
            </a:r>
            <a:r>
              <a:rPr lang="sl-SI" sz="1900" b="1" dirty="0"/>
              <a:t> </a:t>
            </a:r>
            <a:r>
              <a:rPr lang="sl-SI" sz="1900" b="1" dirty="0">
                <a:solidFill>
                  <a:schemeClr val="tx1"/>
                </a:solidFill>
              </a:rPr>
              <a:t>KAD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1900" b="1" dirty="0">
                <a:solidFill>
                  <a:srgbClr val="C00000"/>
                </a:solidFill>
              </a:rPr>
              <a:t>BED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POSTELJA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1900" b="1" dirty="0">
                <a:solidFill>
                  <a:srgbClr val="C00000"/>
                </a:solidFill>
              </a:rPr>
              <a:t>TOILET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STRANIŠČNA</a:t>
            </a:r>
            <a:r>
              <a:rPr lang="sl-SI" sz="1900" b="1" dirty="0"/>
              <a:t> </a:t>
            </a:r>
            <a:r>
              <a:rPr lang="sl-SI" sz="1900" b="1" dirty="0">
                <a:solidFill>
                  <a:schemeClr val="tx1"/>
                </a:solidFill>
              </a:rPr>
              <a:t>ŠKOLJKA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1900" b="1" dirty="0">
                <a:solidFill>
                  <a:srgbClr val="C00000"/>
                </a:solidFill>
              </a:rPr>
              <a:t>DISHWASHER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POMIVALNI</a:t>
            </a:r>
            <a:r>
              <a:rPr lang="sl-SI" sz="1900" b="1" dirty="0"/>
              <a:t> </a:t>
            </a:r>
            <a:r>
              <a:rPr lang="sl-SI" sz="1900" b="1" dirty="0">
                <a:solidFill>
                  <a:schemeClr val="tx1"/>
                </a:solidFill>
              </a:rPr>
              <a:t>STROJ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1900" b="1" dirty="0">
                <a:solidFill>
                  <a:srgbClr val="C00000"/>
                </a:solidFill>
              </a:rPr>
              <a:t>SHELF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POLICA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1900" b="1" dirty="0">
                <a:solidFill>
                  <a:srgbClr val="C00000"/>
                </a:solidFill>
              </a:rPr>
              <a:t>TV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TELEVIZIJA</a:t>
            </a:r>
          </a:p>
          <a:p>
            <a:pPr marL="68580" indent="0">
              <a:buFont typeface="Wingdings 2" pitchFamily="18" charset="2"/>
              <a:buNone/>
            </a:pPr>
            <a:r>
              <a:rPr lang="sl-SI" sz="1900" b="1" dirty="0">
                <a:solidFill>
                  <a:srgbClr val="C00000"/>
                </a:solidFill>
              </a:rPr>
              <a:t>LAMP</a:t>
            </a:r>
            <a:r>
              <a:rPr lang="sl-SI" sz="1900" b="1" dirty="0"/>
              <a:t> – </a:t>
            </a:r>
            <a:r>
              <a:rPr lang="sl-SI" sz="1900" b="1" dirty="0">
                <a:solidFill>
                  <a:schemeClr val="tx1"/>
                </a:solidFill>
              </a:rPr>
              <a:t>LUČ</a:t>
            </a:r>
          </a:p>
          <a:p>
            <a:pPr marL="68580" indent="0">
              <a:buFont typeface="Wingdings 2" pitchFamily="18" charset="2"/>
              <a:buNone/>
            </a:pPr>
            <a:endParaRPr lang="sl-SI" b="1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2411760" y="1847726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rgbClr val="C00000"/>
                </a:solidFill>
              </a:rPr>
              <a:t>FURNITURE</a:t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2800" dirty="0">
                <a:solidFill>
                  <a:srgbClr val="838D9B"/>
                </a:solidFill>
              </a:rPr>
              <a:t>POHIŠTVO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4751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145722"/>
            <a:ext cx="7024744" cy="2549385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FURNITURE</a:t>
            </a: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US" sz="2700" dirty="0">
                <a:solidFill>
                  <a:srgbClr val="C00000"/>
                </a:solidFill>
              </a:rPr>
              <a:t>Listen </a:t>
            </a:r>
            <a:r>
              <a:rPr lang="en-AU" sz="2700" dirty="0">
                <a:solidFill>
                  <a:srgbClr val="C00000"/>
                </a:solidFill>
              </a:rPr>
              <a:t>again. Match the furniture with the rooms. Write the numbers into your notebook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Ponovno poslušaj. Poveži pohištvo s prostori. Zapiši številke v zvezek.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81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E9747BA2-5D27-4E1A-80D3-81A2B898E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sl-SI" dirty="0"/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BA0126D-09B0-499A-96C0-EDA8B9D66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1" y="2323652"/>
            <a:ext cx="3656105" cy="4201692"/>
          </a:xfrm>
          <a:prstGeom prst="rect">
            <a:avLst/>
          </a:prstGeom>
        </p:spPr>
      </p:pic>
      <p:pic>
        <p:nvPicPr>
          <p:cNvPr id="3" name="U81-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40F4CC10-EAC9-4DE3-BE33-0A2F18045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6849" y="3408910"/>
            <a:ext cx="1338460" cy="13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81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E19183E6-4B8B-4D81-A15C-E3AE688F5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34" b="1637"/>
          <a:stretch/>
        </p:blipFill>
        <p:spPr>
          <a:xfrm>
            <a:off x="3563888" y="764437"/>
            <a:ext cx="4887121" cy="567976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345777"/>
            <a:ext cx="7024744" cy="1714379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FURNITURE</a:t>
            </a: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Check the answers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Preveri rešitve.</a:t>
            </a:r>
          </a:p>
        </p:txBody>
      </p:sp>
    </p:spTree>
    <p:extLst>
      <p:ext uri="{BB962C8B-B14F-4D97-AF65-F5344CB8AC3E}">
        <p14:creationId xmlns:p14="http://schemas.microsoft.com/office/powerpoint/2010/main" val="307262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229EB52-2743-47F6-A09C-C0C0D3645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40" y="764704"/>
            <a:ext cx="7024744" cy="884643"/>
          </a:xfrm>
        </p:spPr>
        <p:txBody>
          <a:bodyPr>
            <a:normAutofit fontScale="90000"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True or false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en-AU" sz="2400" dirty="0">
                <a:solidFill>
                  <a:srgbClr val="C00000"/>
                </a:solidFill>
              </a:rPr>
              <a:t>Write the sentences into your notebook.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sl-SI" sz="2000" dirty="0"/>
              <a:t>Prav ali narobe</a:t>
            </a:r>
            <a:r>
              <a:rPr lang="en-US" sz="2000" dirty="0">
                <a:solidFill>
                  <a:srgbClr val="838D9B"/>
                </a:solidFill>
              </a:rPr>
              <a:t>.</a:t>
            </a:r>
            <a:r>
              <a:rPr lang="sl-SI" sz="2000" dirty="0">
                <a:solidFill>
                  <a:srgbClr val="838D9B"/>
                </a:solidFill>
              </a:rPr>
              <a:t> Prepiši povedi v zvezek.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45EFFAB7-D467-475E-88EE-85027A533E64}"/>
              </a:ext>
            </a:extLst>
          </p:cNvPr>
          <p:cNvSpPr/>
          <p:nvPr/>
        </p:nvSpPr>
        <p:spPr>
          <a:xfrm>
            <a:off x="4645992" y="13814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82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75BEFB7-177F-4B64-9F3B-4148F77C9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8" t="3623" r="10278" b="6824"/>
          <a:stretch/>
        </p:blipFill>
        <p:spPr>
          <a:xfrm>
            <a:off x="1475656" y="1667553"/>
            <a:ext cx="6120680" cy="473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229EB52-2743-47F6-A09C-C0C0D3645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40" y="764704"/>
            <a:ext cx="7024744" cy="884643"/>
          </a:xfrm>
        </p:spPr>
        <p:txBody>
          <a:bodyPr>
            <a:norm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True or false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sl-SI" sz="2000" dirty="0"/>
              <a:t>Prav ali narobe</a:t>
            </a:r>
            <a:r>
              <a:rPr lang="en-US" sz="2000" dirty="0">
                <a:solidFill>
                  <a:srgbClr val="838D9B"/>
                </a:solidFill>
              </a:rPr>
              <a:t>.</a:t>
            </a:r>
            <a:r>
              <a:rPr lang="sl-SI" sz="2000" dirty="0">
                <a:solidFill>
                  <a:srgbClr val="838D9B"/>
                </a:solidFill>
              </a:rPr>
              <a:t> Preveri rešitve.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45EFFAB7-D467-475E-88EE-85027A533E64}"/>
              </a:ext>
            </a:extLst>
          </p:cNvPr>
          <p:cNvSpPr/>
          <p:nvPr/>
        </p:nvSpPr>
        <p:spPr>
          <a:xfrm>
            <a:off x="4645992" y="13814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82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75BEFB7-177F-4B64-9F3B-4148F77C9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5" t="3507" r="33359" b="52927"/>
          <a:stretch/>
        </p:blipFill>
        <p:spPr>
          <a:xfrm>
            <a:off x="6123420" y="741558"/>
            <a:ext cx="2160240" cy="202972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3083CE8-596A-4BD6-9C1C-1A84C8C70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48" y="2801457"/>
            <a:ext cx="7264028" cy="31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96B7045-13E3-475C-A787-1113E015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17460"/>
            <a:ext cx="7560840" cy="829896"/>
          </a:xfrm>
        </p:spPr>
        <p:txBody>
          <a:bodyPr>
            <a:normAutofit fontScale="90000"/>
          </a:bodyPr>
          <a:lstStyle/>
          <a:p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US" sz="2700" dirty="0">
                <a:solidFill>
                  <a:srgbClr val="C00000"/>
                </a:solidFill>
              </a:rPr>
              <a:t>Listen and </a:t>
            </a:r>
            <a:r>
              <a:rPr lang="en-AU" sz="2700" dirty="0">
                <a:solidFill>
                  <a:srgbClr val="C00000"/>
                </a:solidFill>
              </a:rPr>
              <a:t>find the cat‘s basket</a:t>
            </a:r>
            <a:r>
              <a:rPr lang="en-US" sz="2700" dirty="0">
                <a:solidFill>
                  <a:srgbClr val="C00000"/>
                </a:solidFill>
              </a:rPr>
              <a:t>.</a:t>
            </a:r>
            <a:r>
              <a:rPr lang="sl-SI" sz="2700" dirty="0">
                <a:solidFill>
                  <a:srgbClr val="C00000"/>
                </a:solidFill>
              </a:rPr>
              <a:t> </a:t>
            </a:r>
            <a:r>
              <a:rPr lang="en-AU" sz="2700" dirty="0">
                <a:solidFill>
                  <a:srgbClr val="C00000"/>
                </a:solidFill>
              </a:rPr>
              <a:t>What </a:t>
            </a:r>
            <a:r>
              <a:rPr lang="en-US" sz="2700" dirty="0" err="1">
                <a:solidFill>
                  <a:srgbClr val="C00000"/>
                </a:solidFill>
              </a:rPr>
              <a:t>colo</a:t>
            </a:r>
            <a:r>
              <a:rPr lang="sl-SI" sz="2700" dirty="0">
                <a:solidFill>
                  <a:srgbClr val="C00000"/>
                </a:solidFill>
              </a:rPr>
              <a:t>u</a:t>
            </a:r>
            <a:r>
              <a:rPr lang="en-AU" sz="2700" dirty="0">
                <a:solidFill>
                  <a:srgbClr val="C00000"/>
                </a:solidFill>
              </a:rPr>
              <a:t>r is it</a:t>
            </a:r>
            <a:r>
              <a:rPr lang="sl-SI" sz="2700" dirty="0">
                <a:solidFill>
                  <a:srgbClr val="C00000"/>
                </a:solidFill>
              </a:rPr>
              <a:t>?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Poslušaj in najdi </a:t>
            </a:r>
            <a:r>
              <a:rPr lang="sl-SI" sz="2200" dirty="0" err="1"/>
              <a:t>mucino</a:t>
            </a:r>
            <a:r>
              <a:rPr lang="sl-SI" sz="2200" dirty="0"/>
              <a:t> košaro. Kakšne barve je?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1BBE0B1-A844-45C7-AC7B-2200F17296C4}"/>
              </a:ext>
            </a:extLst>
          </p:cNvPr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83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3E3424F-D830-476F-8058-CED0DC54C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700808"/>
            <a:ext cx="6141007" cy="4608512"/>
          </a:xfrm>
          <a:prstGeom prst="rect">
            <a:avLst/>
          </a:prstGeom>
        </p:spPr>
      </p:pic>
      <p:pic>
        <p:nvPicPr>
          <p:cNvPr id="2" name="28 Skladba 2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3544" y="2492896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96B7045-13E3-475C-A787-1113E015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878913"/>
            <a:ext cx="7560840" cy="829896"/>
          </a:xfrm>
        </p:spPr>
        <p:txBody>
          <a:bodyPr>
            <a:normAutofit fontScale="90000"/>
          </a:bodyPr>
          <a:lstStyle/>
          <a:p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Check the answer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Preveri odgovor.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1BBE0B1-A844-45C7-AC7B-2200F17296C4}"/>
              </a:ext>
            </a:extLst>
          </p:cNvPr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83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30E60D6-39B4-4DB3-97B6-3B22B5F43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63" y="2871787"/>
            <a:ext cx="48958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8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Perspek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787</TotalTime>
  <Words>273</Words>
  <Application>Microsoft Office PowerPoint</Application>
  <PresentationFormat>Diaprojekcija na zaslonu (4:3)</PresentationFormat>
  <Paragraphs>63</Paragraphs>
  <Slides>17</Slides>
  <Notes>1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18" baseType="lpstr">
      <vt:lpstr>Austin</vt:lpstr>
      <vt:lpstr>HOME UNIT 5</vt:lpstr>
      <vt:lpstr>      FURNITURE  Listen and repeat. Poslušaj in ponovi.</vt:lpstr>
      <vt:lpstr>        Now write the words into your notebook. Sedaj prepiši besede v zvezek.</vt:lpstr>
      <vt:lpstr>      FURNITURE  Listen again. Match the furniture with the rooms. Write the numbers into your notebook. Ponovno poslušaj. Poveži pohištvo s prostori. Zapiši številke v zvezek.</vt:lpstr>
      <vt:lpstr> FURNITURE  Check the answers. Preveri rešitve.</vt:lpstr>
      <vt:lpstr>True or false. Write the sentences into your notebook. Prav ali narobe. Prepiši povedi v zvezek.</vt:lpstr>
      <vt:lpstr>True or false. Check the answers. Prav ali narobe. Preveri rešitve.</vt:lpstr>
      <vt:lpstr> Listen and find the cat‘s basket. What colour is it? Poslušaj in najdi mucino košaro. Kakšne barve je?</vt:lpstr>
      <vt:lpstr> Check the answer. Preveri odgovor.</vt:lpstr>
      <vt:lpstr>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AljaP</dc:creator>
  <cp:lastModifiedBy>AljaP</cp:lastModifiedBy>
  <cp:revision>66</cp:revision>
  <dcterms:created xsi:type="dcterms:W3CDTF">2020-04-15T08:54:13Z</dcterms:created>
  <dcterms:modified xsi:type="dcterms:W3CDTF">2020-05-07T08:10:28Z</dcterms:modified>
</cp:coreProperties>
</file>